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87" r:id="rId3"/>
    <p:sldId id="288" r:id="rId4"/>
    <p:sldId id="289" r:id="rId5"/>
    <p:sldId id="290" r:id="rId6"/>
    <p:sldId id="291" r:id="rId7"/>
    <p:sldId id="292" r:id="rId8"/>
    <p:sldId id="293" r:id="rId9"/>
    <p:sldId id="29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EF511B-9F83-441C-A995-52F4B69980E8}" type="datetimeFigureOut">
              <a:rPr lang="en-US" smtClean="0"/>
              <a:pPr/>
              <a:t>5/7/2011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509181-ED86-4B7C-AC4B-7475581053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2559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509181-ED86-4B7C-AC4B-7475581053F7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4909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F0914-6D62-40AE-B1EE-3874F395AEA3}" type="datetimeFigureOut">
              <a:rPr lang="en-US" smtClean="0"/>
              <a:pPr/>
              <a:t>5/7/2011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95228793-CDC2-4626-8B12-ED883789F02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F0914-6D62-40AE-B1EE-3874F395AEA3}" type="datetimeFigureOut">
              <a:rPr lang="en-US" smtClean="0"/>
              <a:pPr/>
              <a:t>5/7/2011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28793-CDC2-4626-8B12-ED883789F0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F0914-6D62-40AE-B1EE-3874F395AEA3}" type="datetimeFigureOut">
              <a:rPr lang="en-US" smtClean="0"/>
              <a:pPr/>
              <a:t>5/7/2011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28793-CDC2-4626-8B12-ED883789F0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F0914-6D62-40AE-B1EE-3874F395AEA3}" type="datetimeFigureOut">
              <a:rPr lang="en-US" smtClean="0"/>
              <a:pPr/>
              <a:t>5/7/2011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28793-CDC2-4626-8B12-ED883789F02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F0914-6D62-40AE-B1EE-3874F395AEA3}" type="datetimeFigureOut">
              <a:rPr lang="en-US" smtClean="0"/>
              <a:pPr/>
              <a:t>5/7/2011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95228793-CDC2-4626-8B12-ED883789F0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F0914-6D62-40AE-B1EE-3874F395AEA3}" type="datetimeFigureOut">
              <a:rPr lang="en-US" smtClean="0"/>
              <a:pPr/>
              <a:t>5/7/2011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28793-CDC2-4626-8B12-ED883789F02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F0914-6D62-40AE-B1EE-3874F395AEA3}" type="datetimeFigureOut">
              <a:rPr lang="en-US" smtClean="0"/>
              <a:pPr/>
              <a:t>5/7/2011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28793-CDC2-4626-8B12-ED883789F02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F0914-6D62-40AE-B1EE-3874F395AEA3}" type="datetimeFigureOut">
              <a:rPr lang="en-US" smtClean="0"/>
              <a:pPr/>
              <a:t>5/7/2011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28793-CDC2-4626-8B12-ED883789F0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F0914-6D62-40AE-B1EE-3874F395AEA3}" type="datetimeFigureOut">
              <a:rPr lang="en-US" smtClean="0"/>
              <a:pPr/>
              <a:t>5/7/2011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28793-CDC2-4626-8B12-ED883789F0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F0914-6D62-40AE-B1EE-3874F395AEA3}" type="datetimeFigureOut">
              <a:rPr lang="en-US" smtClean="0"/>
              <a:pPr/>
              <a:t>5/7/2011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28793-CDC2-4626-8B12-ED883789F02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F0914-6D62-40AE-B1EE-3874F395AEA3}" type="datetimeFigureOut">
              <a:rPr lang="en-US" smtClean="0"/>
              <a:pPr/>
              <a:t>5/7/2011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95228793-CDC2-4626-8B12-ED883789F02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89F0914-6D62-40AE-B1EE-3874F395AEA3}" type="datetimeFigureOut">
              <a:rPr lang="en-US" smtClean="0"/>
              <a:pPr/>
              <a:t>5/7/2011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95228793-CDC2-4626-8B12-ED883789F02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Paul Milgrom</a:t>
            </a:r>
          </a:p>
          <a:p>
            <a:r>
              <a:rPr lang="en-US" dirty="0" smtClean="0"/>
              <a:t>MFI Conference on “Matching and Price Theory”</a:t>
            </a:r>
          </a:p>
          <a:p>
            <a:r>
              <a:rPr lang="en-US" dirty="0" smtClean="0"/>
              <a:t>May 7, 2011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Auctions and Matching: </a:t>
            </a:r>
            <a:br>
              <a:rPr lang="en-US" dirty="0" smtClean="0"/>
            </a:br>
            <a:r>
              <a:rPr lang="en-US" dirty="0" smtClean="0"/>
              <a:t>Recent Challenges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2067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Connection to Matching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Kelso-Crawford…</a:t>
            </a:r>
          </a:p>
          <a:p>
            <a:r>
              <a:rPr lang="en-US" dirty="0" smtClean="0"/>
              <a:t>The simultaneous multiple round auction (SMRA), run through much of the world, works pretty well when</a:t>
            </a:r>
          </a:p>
          <a:p>
            <a:pPr lvl="1"/>
            <a:r>
              <a:rPr lang="en-US" dirty="0" smtClean="0"/>
              <a:t>Goods are substitutes</a:t>
            </a:r>
          </a:p>
          <a:p>
            <a:pPr lvl="1"/>
            <a:r>
              <a:rPr lang="en-US" dirty="0" smtClean="0"/>
              <a:t>Players are “near price takers”</a:t>
            </a:r>
          </a:p>
          <a:p>
            <a:r>
              <a:rPr lang="en-US" dirty="0" smtClean="0"/>
              <a:t>Main SMRA innovation: activity rule</a:t>
            </a:r>
          </a:p>
          <a:p>
            <a:pPr lvl="1"/>
            <a:r>
              <a:rPr lang="en-US" dirty="0" smtClean="0"/>
              <a:t>Curtails some strategic play</a:t>
            </a:r>
          </a:p>
          <a:p>
            <a:pPr lvl="1"/>
            <a:r>
              <a:rPr lang="en-US" dirty="0" smtClean="0"/>
              <a:t>Shortens the auction</a:t>
            </a:r>
          </a:p>
          <a:p>
            <a:pPr lvl="1"/>
            <a:r>
              <a:rPr lang="en-US" dirty="0" smtClean="0"/>
              <a:t>Almost universally adopted</a:t>
            </a:r>
          </a:p>
          <a:p>
            <a:r>
              <a:rPr lang="en-US" dirty="0" smtClean="0"/>
              <a:t>Complementarities problematic</a:t>
            </a:r>
          </a:p>
          <a:p>
            <a:pPr lvl="1"/>
            <a:r>
              <a:rPr lang="en-US" i="1" dirty="0" smtClean="0"/>
              <a:t>for auctions: present with a vengeance</a:t>
            </a:r>
            <a:r>
              <a:rPr lang="en-US" dirty="0" smtClean="0"/>
              <a:t>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Upcoming Challenges in the 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“Incentive Auctions”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“Connect America” (Universal service fund)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Shared difficulty: non-substitutes structure</a:t>
            </a:r>
          </a:p>
          <a:p>
            <a:pPr lvl="1"/>
            <a:r>
              <a:rPr lang="en-US" dirty="0" smtClean="0"/>
              <a:t>Dynamic reporting (see Segal)</a:t>
            </a:r>
          </a:p>
          <a:p>
            <a:pPr lvl="1"/>
            <a:r>
              <a:rPr lang="en-US" dirty="0" smtClean="0"/>
              <a:t>Structured message spaces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“Incentive Auctions”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Repurposing Radio Spectrum</a:t>
            </a:r>
          </a:p>
          <a:p>
            <a:pPr lvl="1"/>
            <a:r>
              <a:rPr lang="en-US" dirty="0" smtClean="0"/>
              <a:t>Broadcasters and others may sell some spectrum, while</a:t>
            </a:r>
          </a:p>
          <a:p>
            <a:pPr lvl="1"/>
            <a:r>
              <a:rPr lang="en-US" dirty="0" smtClean="0"/>
              <a:t>Wireless broadband servicers simultaneously buy spectrum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Challenges</a:t>
            </a:r>
          </a:p>
          <a:p>
            <a:pPr lvl="1"/>
            <a:r>
              <a:rPr lang="en-US" dirty="0" smtClean="0"/>
              <a:t>The broadcasters have isolated 6MHz bands.</a:t>
            </a:r>
          </a:p>
          <a:p>
            <a:pPr lvl="1"/>
            <a:r>
              <a:rPr lang="en-US" dirty="0" smtClean="0"/>
              <a:t>Wireless broadband (LTE) needs more, optimally 2x20MHz chunks of adjacent frequencies, and same frequency in every geographic area.</a:t>
            </a:r>
          </a:p>
          <a:p>
            <a:pPr lvl="1"/>
            <a:r>
              <a:rPr lang="en-US" dirty="0" smtClean="0"/>
              <a:t>FCC proposal: voluntary auctions, compulsory moves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Connect America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Stated policy goal to “connect America” – provide coverage to more than 95% of the population. </a:t>
            </a:r>
          </a:p>
          <a:p>
            <a:r>
              <a:rPr lang="en-US" dirty="0" smtClean="0"/>
              <a:t>Providers have economies to serve particular geographic areas, and it is far cheaper to serve contiguous areas.</a:t>
            </a:r>
          </a:p>
          <a:p>
            <a:r>
              <a:rPr lang="en-US" dirty="0" smtClean="0"/>
              <a:t>What would an auction solution look like?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Vickrey auction?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Problems</a:t>
            </a:r>
          </a:p>
          <a:p>
            <a:pPr lvl="1"/>
            <a:r>
              <a:rPr lang="en-US" dirty="0" smtClean="0"/>
              <a:t>Complexity for these applications</a:t>
            </a:r>
          </a:p>
          <a:p>
            <a:pPr lvl="1"/>
            <a:r>
              <a:rPr lang="en-US" dirty="0" smtClean="0"/>
              <a:t>Outcomes not in the core (very low or zero prices possible</a:t>
            </a:r>
          </a:p>
          <a:p>
            <a:pPr lvl="1"/>
            <a:r>
              <a:rPr lang="en-US" dirty="0" smtClean="0"/>
              <a:t>Unusual susceptibility to collusion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Vickrey Example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914400" y="1447800"/>
          <a:ext cx="57912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7800"/>
                <a:gridCol w="1447800"/>
                <a:gridCol w="1447800"/>
                <a:gridCol w="1447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Bidder</a:t>
                      </a:r>
                      <a:endParaRPr lang="en-US" dirty="0"/>
                    </a:p>
                  </a:txBody>
                  <a:tcPr marL="44114" marR="44114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Item</a:t>
                      </a:r>
                      <a:r>
                        <a:rPr lang="en-US" baseline="0" dirty="0" smtClean="0"/>
                        <a:t> A</a:t>
                      </a:r>
                      <a:endParaRPr lang="en-US" dirty="0"/>
                    </a:p>
                  </a:txBody>
                  <a:tcPr marL="44114" marR="44114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Item B</a:t>
                      </a:r>
                      <a:endParaRPr lang="en-US" dirty="0"/>
                    </a:p>
                  </a:txBody>
                  <a:tcPr marL="44114" marR="44114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Package AB</a:t>
                      </a:r>
                      <a:endParaRPr lang="en-US" dirty="0"/>
                    </a:p>
                  </a:txBody>
                  <a:tcPr marL="44114" marR="44114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L="44114" marR="44114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10*</a:t>
                      </a:r>
                      <a:endParaRPr lang="en-US" dirty="0"/>
                    </a:p>
                  </a:txBody>
                  <a:tcPr marL="44114" marR="44114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L="44114" marR="44114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 marL="44114" marR="44114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 marL="44114" marR="44114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L="44114" marR="44114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10*</a:t>
                      </a:r>
                      <a:endParaRPr lang="en-US" dirty="0"/>
                    </a:p>
                  </a:txBody>
                  <a:tcPr marL="44114" marR="44114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 marL="44114" marR="44114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 marL="44114" marR="44114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marL="44114" marR="44114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marL="44114" marR="44114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 marL="44114" marR="44114"/>
                </a:tc>
              </a:tr>
            </a:tbl>
          </a:graphicData>
        </a:graphic>
      </p:graphicFrame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1066800" y="3657600"/>
            <a:ext cx="7254240" cy="2133600"/>
          </a:xfrm>
        </p:spPr>
        <p:txBody>
          <a:bodyPr/>
          <a:lstStyle/>
          <a:p>
            <a:r>
              <a:rPr lang="en-US" dirty="0" smtClean="0"/>
              <a:t>Three competitors for AB, each willing to pay 10</a:t>
            </a:r>
          </a:p>
          <a:p>
            <a:r>
              <a:rPr lang="en-US" dirty="0" smtClean="0"/>
              <a:t>Vickrey prices are zero</a:t>
            </a:r>
          </a:p>
          <a:p>
            <a:r>
              <a:rPr lang="en-US" dirty="0" smtClean="0"/>
              <a:t>Outcome is not stable (not in the core).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CCA Auction Design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Beginning with the UK in 2007, several European countries began to adopt versions of the dynamic “core-selecting auctions” (based in part on Day-Milgrom (2007) and in part on Ausubel-Cramton-Milgrom (2005)).</a:t>
            </a:r>
          </a:p>
          <a:p>
            <a:r>
              <a:rPr lang="en-US" dirty="0" smtClean="0"/>
              <a:t>New pricing rule always leads to outcomes in the core with respect to reported values.</a:t>
            </a:r>
          </a:p>
          <a:p>
            <a:r>
              <a:rPr lang="en-US" dirty="0" smtClean="0"/>
              <a:t>Coincides exactly with Vickrey when goods are substitutes for all bidders.</a:t>
            </a:r>
          </a:p>
          <a:p>
            <a:r>
              <a:rPr lang="en-US" dirty="0" smtClean="0"/>
              <a:t>Conjecture: has </a:t>
            </a:r>
            <a:r>
              <a:rPr lang="en-US" dirty="0" err="1" smtClean="0"/>
              <a:t>Budish’s</a:t>
            </a:r>
            <a:r>
              <a:rPr lang="en-US" dirty="0" smtClean="0"/>
              <a:t> near-strategy-proof property in a “reasonable” model (generalized core convergence)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End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ＭＳ ゴシック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ヒラギノ明朝 Pro W3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Equity.thmx</Template>
  <TotalTime>229</TotalTime>
  <Words>381</Words>
  <Application>Microsoft Office PowerPoint</Application>
  <PresentationFormat>On-screen Show (4:3)</PresentationFormat>
  <Paragraphs>70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Equity</vt:lpstr>
      <vt:lpstr>Auctions and Matching:  Recent Challenges</vt:lpstr>
      <vt:lpstr>Connection to Matching</vt:lpstr>
      <vt:lpstr>Upcoming Challenges in the US</vt:lpstr>
      <vt:lpstr>“Incentive Auctions”</vt:lpstr>
      <vt:lpstr>Connect America</vt:lpstr>
      <vt:lpstr>Vickrey auction?</vt:lpstr>
      <vt:lpstr>Vickrey Example</vt:lpstr>
      <vt:lpstr>CCA Auction Design</vt:lpstr>
      <vt:lpstr>End</vt:lpstr>
    </vt:vector>
  </TitlesOfParts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Auctions and Matching</dc:title>
  <dc:creator>Matching, MFI</dc:creator>
  <cp:lastModifiedBy>labexp</cp:lastModifiedBy>
  <cp:revision>22</cp:revision>
  <dcterms:created xsi:type="dcterms:W3CDTF">2011-05-07T15:49:44Z</dcterms:created>
  <dcterms:modified xsi:type="dcterms:W3CDTF">2011-05-07T17:55:29Z</dcterms:modified>
</cp:coreProperties>
</file>