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19" r:id="rId2"/>
    <p:sldId id="342" r:id="rId3"/>
    <p:sldId id="343" r:id="rId4"/>
    <p:sldId id="336" r:id="rId5"/>
    <p:sldId id="337" r:id="rId6"/>
    <p:sldId id="344" r:id="rId7"/>
    <p:sldId id="348" r:id="rId8"/>
    <p:sldId id="345" r:id="rId9"/>
    <p:sldId id="346" r:id="rId10"/>
    <p:sldId id="347" r:id="rId11"/>
    <p:sldId id="349" r:id="rId12"/>
    <p:sldId id="350" r:id="rId13"/>
    <p:sldId id="352" r:id="rId14"/>
    <p:sldId id="354" r:id="rId15"/>
    <p:sldId id="355" r:id="rId16"/>
    <p:sldId id="356" r:id="rId17"/>
    <p:sldId id="363" r:id="rId18"/>
    <p:sldId id="369" r:id="rId19"/>
    <p:sldId id="370" r:id="rId20"/>
    <p:sldId id="371" r:id="rId21"/>
    <p:sldId id="372" r:id="rId22"/>
    <p:sldId id="373" r:id="rId23"/>
    <p:sldId id="3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2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58BD37-6A16-48A5-9CF5-9CB4FA25F2EE}" type="datetimeFigureOut">
              <a:rPr lang="es-MX" smtClean="0"/>
              <a:pPr/>
              <a:t>15/09/2011</a:t>
            </a:fld>
            <a:endParaRPr lang="es-MX"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2739FA-031F-4DF6-8E1F-0ACCEEA0FFEA}" type="slidenum">
              <a:rPr lang="es-MX" smtClean="0"/>
              <a:pPr/>
              <a:t>‹#›</a:t>
            </a:fld>
            <a:endParaRPr lang="es-MX" dirty="0"/>
          </a:p>
        </p:txBody>
      </p:sp>
    </p:spTree>
    <p:extLst>
      <p:ext uri="{BB962C8B-B14F-4D97-AF65-F5344CB8AC3E}">
        <p14:creationId xmlns:p14="http://schemas.microsoft.com/office/powerpoint/2010/main" val="392139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0171" indent="-280835" eaLnBrk="0" hangingPunct="0">
              <a:defRPr>
                <a:solidFill>
                  <a:schemeClr val="tx1"/>
                </a:solidFill>
                <a:latin typeface="Arial" charset="0"/>
              </a:defRPr>
            </a:lvl2pPr>
            <a:lvl3pPr marL="1123340" indent="-224668" eaLnBrk="0" hangingPunct="0">
              <a:defRPr>
                <a:solidFill>
                  <a:schemeClr val="tx1"/>
                </a:solidFill>
                <a:latin typeface="Arial" charset="0"/>
              </a:defRPr>
            </a:lvl3pPr>
            <a:lvl4pPr marL="1572677" indent="-224668" eaLnBrk="0" hangingPunct="0">
              <a:defRPr>
                <a:solidFill>
                  <a:schemeClr val="tx1"/>
                </a:solidFill>
                <a:latin typeface="Arial" charset="0"/>
              </a:defRPr>
            </a:lvl4pPr>
            <a:lvl5pPr marL="2022013" indent="-224668" eaLnBrk="0" hangingPunct="0">
              <a:defRPr>
                <a:solidFill>
                  <a:schemeClr val="tx1"/>
                </a:solidFill>
                <a:latin typeface="Arial" charset="0"/>
              </a:defRPr>
            </a:lvl5pPr>
            <a:lvl6pPr marL="2471349" indent="-224668" eaLnBrk="0" fontAlgn="base" hangingPunct="0">
              <a:spcBef>
                <a:spcPct val="0"/>
              </a:spcBef>
              <a:spcAft>
                <a:spcPct val="0"/>
              </a:spcAft>
              <a:defRPr>
                <a:solidFill>
                  <a:schemeClr val="tx1"/>
                </a:solidFill>
                <a:latin typeface="Arial" charset="0"/>
              </a:defRPr>
            </a:lvl6pPr>
            <a:lvl7pPr marL="2920685" indent="-224668" eaLnBrk="0" fontAlgn="base" hangingPunct="0">
              <a:spcBef>
                <a:spcPct val="0"/>
              </a:spcBef>
              <a:spcAft>
                <a:spcPct val="0"/>
              </a:spcAft>
              <a:defRPr>
                <a:solidFill>
                  <a:schemeClr val="tx1"/>
                </a:solidFill>
                <a:latin typeface="Arial" charset="0"/>
              </a:defRPr>
            </a:lvl7pPr>
            <a:lvl8pPr marL="3370021" indent="-224668" eaLnBrk="0" fontAlgn="base" hangingPunct="0">
              <a:spcBef>
                <a:spcPct val="0"/>
              </a:spcBef>
              <a:spcAft>
                <a:spcPct val="0"/>
              </a:spcAft>
              <a:defRPr>
                <a:solidFill>
                  <a:schemeClr val="tx1"/>
                </a:solidFill>
                <a:latin typeface="Arial" charset="0"/>
              </a:defRPr>
            </a:lvl8pPr>
            <a:lvl9pPr marL="3819357" indent="-224668" eaLnBrk="0" fontAlgn="base" hangingPunct="0">
              <a:spcBef>
                <a:spcPct val="0"/>
              </a:spcBef>
              <a:spcAft>
                <a:spcPct val="0"/>
              </a:spcAft>
              <a:defRPr>
                <a:solidFill>
                  <a:schemeClr val="tx1"/>
                </a:solidFill>
                <a:latin typeface="Arial" charset="0"/>
              </a:defRPr>
            </a:lvl9pPr>
          </a:lstStyle>
          <a:p>
            <a:pPr eaLnBrk="1" hangingPunct="1"/>
            <a:fld id="{87CF9FE6-6CFF-49A6-9239-DD43B4A3C83A}" type="slidenum">
              <a:rPr lang="en-US" smtClean="0">
                <a:latin typeface="Gill Sans MT" pitchFamily="34" charset="0"/>
              </a:rPr>
              <a:pPr eaLnBrk="1" hangingPunct="1"/>
              <a:t>13</a:t>
            </a:fld>
            <a:endParaRPr lang="en-US" smtClean="0">
              <a:latin typeface="Gill Sans MT" pitchFamily="34" charset="0"/>
            </a:endParaRPr>
          </a:p>
        </p:txBody>
      </p:sp>
      <p:sp>
        <p:nvSpPr>
          <p:cNvPr id="256003" name="Rectangle 2"/>
          <p:cNvSpPr>
            <a:spLocks noRot="1" noChangeArrowheads="1" noTextEdit="1"/>
          </p:cNvSpPr>
          <p:nvPr>
            <p:ph type="sldImg"/>
          </p:nvPr>
        </p:nvSpPr>
        <p:spPr>
          <a:ln/>
        </p:spPr>
      </p:sp>
      <p:sp>
        <p:nvSpPr>
          <p:cNvPr id="256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txBox="1">
            <a:spLocks noGrp="1" noChangeArrowheads="1"/>
          </p:cNvSpPr>
          <p:nvPr/>
        </p:nvSpPr>
        <p:spPr bwMode="auto">
          <a:xfrm>
            <a:off x="3884852" y="8685862"/>
            <a:ext cx="2971593" cy="45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2258D8-DB55-48E0-A59D-EA3DD9678467}" type="slidenum">
              <a:rPr lang="en-US" sz="1200">
                <a:solidFill>
                  <a:srgbClr val="00493A"/>
                </a:solidFill>
                <a:cs typeface="Arial" charset="0"/>
              </a:rPr>
              <a:pPr eaLnBrk="1" hangingPunct="1"/>
              <a:t>22</a:t>
            </a:fld>
            <a:endParaRPr lang="en-US" sz="1200">
              <a:solidFill>
                <a:srgbClr val="00493A"/>
              </a:solidFill>
              <a:cs typeface="Arial" charset="0"/>
            </a:endParaRPr>
          </a:p>
        </p:txBody>
      </p:sp>
      <p:sp>
        <p:nvSpPr>
          <p:cNvPr id="277507" name="Rectangle 2"/>
          <p:cNvSpPr>
            <a:spLocks noRo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0171" indent="-280835" eaLnBrk="0" hangingPunct="0">
              <a:defRPr>
                <a:solidFill>
                  <a:schemeClr val="tx1"/>
                </a:solidFill>
                <a:latin typeface="Arial" charset="0"/>
              </a:defRPr>
            </a:lvl2pPr>
            <a:lvl3pPr marL="1123340" indent="-224668" eaLnBrk="0" hangingPunct="0">
              <a:defRPr>
                <a:solidFill>
                  <a:schemeClr val="tx1"/>
                </a:solidFill>
                <a:latin typeface="Arial" charset="0"/>
              </a:defRPr>
            </a:lvl3pPr>
            <a:lvl4pPr marL="1572677" indent="-224668" eaLnBrk="0" hangingPunct="0">
              <a:defRPr>
                <a:solidFill>
                  <a:schemeClr val="tx1"/>
                </a:solidFill>
                <a:latin typeface="Arial" charset="0"/>
              </a:defRPr>
            </a:lvl4pPr>
            <a:lvl5pPr marL="2022013" indent="-224668" eaLnBrk="0" hangingPunct="0">
              <a:defRPr>
                <a:solidFill>
                  <a:schemeClr val="tx1"/>
                </a:solidFill>
                <a:latin typeface="Arial" charset="0"/>
              </a:defRPr>
            </a:lvl5pPr>
            <a:lvl6pPr marL="2471349" indent="-224668" eaLnBrk="0" fontAlgn="base" hangingPunct="0">
              <a:spcBef>
                <a:spcPct val="0"/>
              </a:spcBef>
              <a:spcAft>
                <a:spcPct val="0"/>
              </a:spcAft>
              <a:defRPr>
                <a:solidFill>
                  <a:schemeClr val="tx1"/>
                </a:solidFill>
                <a:latin typeface="Arial" charset="0"/>
              </a:defRPr>
            </a:lvl6pPr>
            <a:lvl7pPr marL="2920685" indent="-224668" eaLnBrk="0" fontAlgn="base" hangingPunct="0">
              <a:spcBef>
                <a:spcPct val="0"/>
              </a:spcBef>
              <a:spcAft>
                <a:spcPct val="0"/>
              </a:spcAft>
              <a:defRPr>
                <a:solidFill>
                  <a:schemeClr val="tx1"/>
                </a:solidFill>
                <a:latin typeface="Arial" charset="0"/>
              </a:defRPr>
            </a:lvl7pPr>
            <a:lvl8pPr marL="3370021" indent="-224668" eaLnBrk="0" fontAlgn="base" hangingPunct="0">
              <a:spcBef>
                <a:spcPct val="0"/>
              </a:spcBef>
              <a:spcAft>
                <a:spcPct val="0"/>
              </a:spcAft>
              <a:defRPr>
                <a:solidFill>
                  <a:schemeClr val="tx1"/>
                </a:solidFill>
                <a:latin typeface="Arial" charset="0"/>
              </a:defRPr>
            </a:lvl8pPr>
            <a:lvl9pPr marL="3819357" indent="-224668" eaLnBrk="0" fontAlgn="base" hangingPunct="0">
              <a:spcBef>
                <a:spcPct val="0"/>
              </a:spcBef>
              <a:spcAft>
                <a:spcPct val="0"/>
              </a:spcAft>
              <a:defRPr>
                <a:solidFill>
                  <a:schemeClr val="tx1"/>
                </a:solidFill>
                <a:latin typeface="Arial" charset="0"/>
              </a:defRPr>
            </a:lvl9pPr>
          </a:lstStyle>
          <a:p>
            <a:pPr eaLnBrk="1" hangingPunct="1"/>
            <a:fld id="{61974D68-3EF6-4DB1-89B5-2F15ABFBA389}" type="slidenum">
              <a:rPr lang="en-US" smtClean="0">
                <a:latin typeface="Gill Sans MT" pitchFamily="34" charset="0"/>
              </a:rPr>
              <a:pPr eaLnBrk="1" hangingPunct="1"/>
              <a:t>23</a:t>
            </a:fld>
            <a:endParaRPr lang="en-US" smtClean="0">
              <a:latin typeface="Gill Sans MT" pitchFamily="34" charset="0"/>
            </a:endParaRPr>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Add citations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txBox="1">
            <a:spLocks noGrp="1" noChangeArrowheads="1"/>
          </p:cNvSpPr>
          <p:nvPr/>
        </p:nvSpPr>
        <p:spPr bwMode="auto">
          <a:xfrm>
            <a:off x="3884852" y="8684298"/>
            <a:ext cx="2971593" cy="45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67" tIns="44934" rIns="89867" bIns="4493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2D72D2-988D-46F1-857D-B3A22F313D65}" type="slidenum">
              <a:rPr lang="en-US" sz="1200">
                <a:solidFill>
                  <a:srgbClr val="00493A"/>
                </a:solidFill>
                <a:cs typeface="Arial" charset="0"/>
              </a:rPr>
              <a:pPr eaLnBrk="1" hangingPunct="1"/>
              <a:t>14</a:t>
            </a:fld>
            <a:endParaRPr lang="en-US" sz="1200">
              <a:solidFill>
                <a:srgbClr val="00493A"/>
              </a:solidFill>
              <a:cs typeface="Arial" charset="0"/>
            </a:endParaRPr>
          </a:p>
        </p:txBody>
      </p:sp>
      <p:sp>
        <p:nvSpPr>
          <p:cNvPr id="258051" name="Rectangle 2"/>
          <p:cNvSpPr>
            <a:spLocks noRot="1" noChangeArrowheads="1" noTextEdit="1"/>
          </p:cNvSpPr>
          <p:nvPr>
            <p:ph type="sldImg"/>
          </p:nvPr>
        </p:nvSpPr>
        <p:spPr>
          <a:ln/>
        </p:spPr>
      </p:sp>
      <p:sp>
        <p:nvSpPr>
          <p:cNvPr id="258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0171" indent="-280835" eaLnBrk="0" hangingPunct="0">
              <a:defRPr>
                <a:solidFill>
                  <a:schemeClr val="tx1"/>
                </a:solidFill>
                <a:latin typeface="Arial" charset="0"/>
              </a:defRPr>
            </a:lvl2pPr>
            <a:lvl3pPr marL="1123340" indent="-224668" eaLnBrk="0" hangingPunct="0">
              <a:defRPr>
                <a:solidFill>
                  <a:schemeClr val="tx1"/>
                </a:solidFill>
                <a:latin typeface="Arial" charset="0"/>
              </a:defRPr>
            </a:lvl3pPr>
            <a:lvl4pPr marL="1572677" indent="-224668" eaLnBrk="0" hangingPunct="0">
              <a:defRPr>
                <a:solidFill>
                  <a:schemeClr val="tx1"/>
                </a:solidFill>
                <a:latin typeface="Arial" charset="0"/>
              </a:defRPr>
            </a:lvl4pPr>
            <a:lvl5pPr marL="2022013" indent="-224668" eaLnBrk="0" hangingPunct="0">
              <a:defRPr>
                <a:solidFill>
                  <a:schemeClr val="tx1"/>
                </a:solidFill>
                <a:latin typeface="Arial" charset="0"/>
              </a:defRPr>
            </a:lvl5pPr>
            <a:lvl6pPr marL="2471349" indent="-224668" eaLnBrk="0" fontAlgn="base" hangingPunct="0">
              <a:spcBef>
                <a:spcPct val="0"/>
              </a:spcBef>
              <a:spcAft>
                <a:spcPct val="0"/>
              </a:spcAft>
              <a:defRPr>
                <a:solidFill>
                  <a:schemeClr val="tx1"/>
                </a:solidFill>
                <a:latin typeface="Arial" charset="0"/>
              </a:defRPr>
            </a:lvl6pPr>
            <a:lvl7pPr marL="2920685" indent="-224668" eaLnBrk="0" fontAlgn="base" hangingPunct="0">
              <a:spcBef>
                <a:spcPct val="0"/>
              </a:spcBef>
              <a:spcAft>
                <a:spcPct val="0"/>
              </a:spcAft>
              <a:defRPr>
                <a:solidFill>
                  <a:schemeClr val="tx1"/>
                </a:solidFill>
                <a:latin typeface="Arial" charset="0"/>
              </a:defRPr>
            </a:lvl7pPr>
            <a:lvl8pPr marL="3370021" indent="-224668" eaLnBrk="0" fontAlgn="base" hangingPunct="0">
              <a:spcBef>
                <a:spcPct val="0"/>
              </a:spcBef>
              <a:spcAft>
                <a:spcPct val="0"/>
              </a:spcAft>
              <a:defRPr>
                <a:solidFill>
                  <a:schemeClr val="tx1"/>
                </a:solidFill>
                <a:latin typeface="Arial" charset="0"/>
              </a:defRPr>
            </a:lvl8pPr>
            <a:lvl9pPr marL="3819357" indent="-224668" eaLnBrk="0" fontAlgn="base" hangingPunct="0">
              <a:spcBef>
                <a:spcPct val="0"/>
              </a:spcBef>
              <a:spcAft>
                <a:spcPct val="0"/>
              </a:spcAft>
              <a:defRPr>
                <a:solidFill>
                  <a:schemeClr val="tx1"/>
                </a:solidFill>
                <a:latin typeface="Arial" charset="0"/>
              </a:defRPr>
            </a:lvl9pPr>
          </a:lstStyle>
          <a:p>
            <a:pPr eaLnBrk="1" hangingPunct="1"/>
            <a:fld id="{642E615C-A7A1-467E-9E00-D1AC8889BDB1}" type="slidenum">
              <a:rPr lang="en-US" smtClean="0">
                <a:latin typeface="Gill Sans MT" pitchFamily="34" charset="0"/>
              </a:rPr>
              <a:pPr eaLnBrk="1" hangingPunct="1"/>
              <a:t>15</a:t>
            </a:fld>
            <a:endParaRPr lang="en-US" smtClean="0">
              <a:latin typeface="Gill Sans MT" pitchFamily="34" charset="0"/>
            </a:endParaRPr>
          </a:p>
        </p:txBody>
      </p:sp>
      <p:sp>
        <p:nvSpPr>
          <p:cNvPr id="259075" name="Rectangle 2"/>
          <p:cNvSpPr>
            <a:spLocks noRot="1" noChangeArrowheads="1" noTextEdit="1"/>
          </p:cNvSpPr>
          <p:nvPr>
            <p:ph type="sldImg"/>
          </p:nvPr>
        </p:nvSpPr>
        <p:spPr>
          <a:ln/>
        </p:spPr>
      </p:sp>
      <p:sp>
        <p:nvSpPr>
          <p:cNvPr id="259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txBox="1">
            <a:spLocks noGrp="1" noChangeArrowheads="1"/>
          </p:cNvSpPr>
          <p:nvPr/>
        </p:nvSpPr>
        <p:spPr bwMode="auto">
          <a:xfrm>
            <a:off x="3884852" y="8684298"/>
            <a:ext cx="2971593" cy="458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67" tIns="44934" rIns="89867" bIns="4493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07FEC8-A4EE-4A04-AE56-FE0D280538B7}" type="slidenum">
              <a:rPr lang="en-US" sz="1200">
                <a:solidFill>
                  <a:srgbClr val="00493A"/>
                </a:solidFill>
                <a:cs typeface="Arial" charset="0"/>
              </a:rPr>
              <a:pPr eaLnBrk="1" hangingPunct="1"/>
              <a:t>16</a:t>
            </a:fld>
            <a:endParaRPr lang="en-US" sz="1200">
              <a:solidFill>
                <a:srgbClr val="00493A"/>
              </a:solidFill>
              <a:cs typeface="Arial" charset="0"/>
            </a:endParaRPr>
          </a:p>
        </p:txBody>
      </p:sp>
      <p:sp>
        <p:nvSpPr>
          <p:cNvPr id="260099" name="Rectangle 2"/>
          <p:cNvSpPr>
            <a:spLocks noRot="1" noChangeArrowheads="1" noTextEdit="1"/>
          </p:cNvSpPr>
          <p:nvPr>
            <p:ph type="sldImg"/>
          </p:nvPr>
        </p:nvSpPr>
        <p:spPr>
          <a:ln/>
        </p:spPr>
      </p:sp>
      <p:sp>
        <p:nvSpPr>
          <p:cNvPr id="260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txBox="1">
            <a:spLocks noGrp="1" noChangeArrowheads="1"/>
          </p:cNvSpPr>
          <p:nvPr/>
        </p:nvSpPr>
        <p:spPr bwMode="auto">
          <a:xfrm>
            <a:off x="3884852" y="8685862"/>
            <a:ext cx="2971593" cy="45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86DF87-2F76-417B-8DCA-A18041E2FD1E}" type="slidenum">
              <a:rPr lang="en-US" sz="1200">
                <a:solidFill>
                  <a:srgbClr val="00493A"/>
                </a:solidFill>
                <a:cs typeface="Arial" charset="0"/>
              </a:rPr>
              <a:pPr eaLnBrk="1" hangingPunct="1"/>
              <a:t>17</a:t>
            </a:fld>
            <a:endParaRPr lang="en-US" sz="1200">
              <a:solidFill>
                <a:srgbClr val="00493A"/>
              </a:solidFill>
              <a:cs typeface="Arial" charset="0"/>
            </a:endParaRPr>
          </a:p>
        </p:txBody>
      </p:sp>
      <p:sp>
        <p:nvSpPr>
          <p:cNvPr id="267267" name="Rectangle 2"/>
          <p:cNvSpPr>
            <a:spLocks noRo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population showed evidence of linear growth retardation, with a mean height-for-age z-score of -1.24, and 22% of the children stunted.</a:t>
            </a:r>
          </a:p>
          <a:p>
            <a:pPr eaLnBrk="1" hangingPunct="1"/>
            <a:endParaRPr lang="en-US" smtClean="0"/>
          </a:p>
          <a:p>
            <a:pPr eaLnBrk="1" hangingPunct="1"/>
            <a:r>
              <a:rPr lang="en-US" smtClean="0"/>
              <a:t>The standards describe normal child growth from birth to 5 years under optimal environmental conditions and can be applied to all children everywhere, regardless of ethnicity, socioeconomic status and type of feeding.</a:t>
            </a:r>
          </a:p>
          <a:p>
            <a:pPr eaLnBrk="1" hangingPunct="1"/>
            <a:r>
              <a:rPr lang="en-US" smtClean="0"/>
              <a:t>new standards that show how children should grow in all countries rather than merely describing how they grew at a particular time and place.</a:t>
            </a:r>
          </a:p>
          <a:p>
            <a:pPr eaLnBrk="1" hangingPunct="1"/>
            <a:r>
              <a:rPr lang="en-US" smtClean="0"/>
              <a:t>The study involved the recruitment of children who met a number of health criteria in 6 countries representing different regions of the world: Brazil, Ghana, India, Norway, Oman, and the United States. The 8,440 children included in the study were raised in environments that minimized constraints to growth such as poor diets and infection. In addition, their mothers followed health practices such as breastfeeding their children and not smoking during and after pregnancy.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0171" indent="-280835" eaLnBrk="0" hangingPunct="0">
              <a:defRPr>
                <a:solidFill>
                  <a:schemeClr val="tx1"/>
                </a:solidFill>
                <a:latin typeface="Arial" charset="0"/>
              </a:defRPr>
            </a:lvl2pPr>
            <a:lvl3pPr marL="1123340" indent="-224668" eaLnBrk="0" hangingPunct="0">
              <a:defRPr>
                <a:solidFill>
                  <a:schemeClr val="tx1"/>
                </a:solidFill>
                <a:latin typeface="Arial" charset="0"/>
              </a:defRPr>
            </a:lvl3pPr>
            <a:lvl4pPr marL="1572677" indent="-224668" eaLnBrk="0" hangingPunct="0">
              <a:defRPr>
                <a:solidFill>
                  <a:schemeClr val="tx1"/>
                </a:solidFill>
                <a:latin typeface="Arial" charset="0"/>
              </a:defRPr>
            </a:lvl4pPr>
            <a:lvl5pPr marL="2022013" indent="-224668" eaLnBrk="0" hangingPunct="0">
              <a:defRPr>
                <a:solidFill>
                  <a:schemeClr val="tx1"/>
                </a:solidFill>
                <a:latin typeface="Arial" charset="0"/>
              </a:defRPr>
            </a:lvl5pPr>
            <a:lvl6pPr marL="2471349" indent="-224668" eaLnBrk="0" fontAlgn="base" hangingPunct="0">
              <a:spcBef>
                <a:spcPct val="0"/>
              </a:spcBef>
              <a:spcAft>
                <a:spcPct val="0"/>
              </a:spcAft>
              <a:defRPr>
                <a:solidFill>
                  <a:schemeClr val="tx1"/>
                </a:solidFill>
                <a:latin typeface="Arial" charset="0"/>
              </a:defRPr>
            </a:lvl6pPr>
            <a:lvl7pPr marL="2920685" indent="-224668" eaLnBrk="0" fontAlgn="base" hangingPunct="0">
              <a:spcBef>
                <a:spcPct val="0"/>
              </a:spcBef>
              <a:spcAft>
                <a:spcPct val="0"/>
              </a:spcAft>
              <a:defRPr>
                <a:solidFill>
                  <a:schemeClr val="tx1"/>
                </a:solidFill>
                <a:latin typeface="Arial" charset="0"/>
              </a:defRPr>
            </a:lvl7pPr>
            <a:lvl8pPr marL="3370021" indent="-224668" eaLnBrk="0" fontAlgn="base" hangingPunct="0">
              <a:spcBef>
                <a:spcPct val="0"/>
              </a:spcBef>
              <a:spcAft>
                <a:spcPct val="0"/>
              </a:spcAft>
              <a:defRPr>
                <a:solidFill>
                  <a:schemeClr val="tx1"/>
                </a:solidFill>
                <a:latin typeface="Arial" charset="0"/>
              </a:defRPr>
            </a:lvl8pPr>
            <a:lvl9pPr marL="3819357" indent="-224668" eaLnBrk="0" fontAlgn="base" hangingPunct="0">
              <a:spcBef>
                <a:spcPct val="0"/>
              </a:spcBef>
              <a:spcAft>
                <a:spcPct val="0"/>
              </a:spcAft>
              <a:defRPr>
                <a:solidFill>
                  <a:schemeClr val="tx1"/>
                </a:solidFill>
                <a:latin typeface="Arial" charset="0"/>
              </a:defRPr>
            </a:lvl9pPr>
          </a:lstStyle>
          <a:p>
            <a:pPr eaLnBrk="1" hangingPunct="1"/>
            <a:fld id="{A598BC07-06AE-43DF-8ACD-C5249B6F2E2D}" type="slidenum">
              <a:rPr lang="en-US" smtClean="0">
                <a:latin typeface="Gill Sans MT" pitchFamily="34" charset="0"/>
              </a:rPr>
              <a:pPr eaLnBrk="1" hangingPunct="1"/>
              <a:t>18</a:t>
            </a:fld>
            <a:endParaRPr lang="en-US" smtClean="0">
              <a:latin typeface="Gill Sans MT" pitchFamily="34" charset="0"/>
            </a:endParaRPr>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0171" indent="-280835" eaLnBrk="0" hangingPunct="0">
              <a:defRPr>
                <a:solidFill>
                  <a:schemeClr val="tx1"/>
                </a:solidFill>
                <a:latin typeface="Arial" charset="0"/>
              </a:defRPr>
            </a:lvl2pPr>
            <a:lvl3pPr marL="1123340" indent="-224668" eaLnBrk="0" hangingPunct="0">
              <a:defRPr>
                <a:solidFill>
                  <a:schemeClr val="tx1"/>
                </a:solidFill>
                <a:latin typeface="Arial" charset="0"/>
              </a:defRPr>
            </a:lvl3pPr>
            <a:lvl4pPr marL="1572677" indent="-224668" eaLnBrk="0" hangingPunct="0">
              <a:defRPr>
                <a:solidFill>
                  <a:schemeClr val="tx1"/>
                </a:solidFill>
                <a:latin typeface="Arial" charset="0"/>
              </a:defRPr>
            </a:lvl4pPr>
            <a:lvl5pPr marL="2022013" indent="-224668" eaLnBrk="0" hangingPunct="0">
              <a:defRPr>
                <a:solidFill>
                  <a:schemeClr val="tx1"/>
                </a:solidFill>
                <a:latin typeface="Arial" charset="0"/>
              </a:defRPr>
            </a:lvl5pPr>
            <a:lvl6pPr marL="2471349" indent="-224668" eaLnBrk="0" fontAlgn="base" hangingPunct="0">
              <a:spcBef>
                <a:spcPct val="0"/>
              </a:spcBef>
              <a:spcAft>
                <a:spcPct val="0"/>
              </a:spcAft>
              <a:defRPr>
                <a:solidFill>
                  <a:schemeClr val="tx1"/>
                </a:solidFill>
                <a:latin typeface="Arial" charset="0"/>
              </a:defRPr>
            </a:lvl6pPr>
            <a:lvl7pPr marL="2920685" indent="-224668" eaLnBrk="0" fontAlgn="base" hangingPunct="0">
              <a:spcBef>
                <a:spcPct val="0"/>
              </a:spcBef>
              <a:spcAft>
                <a:spcPct val="0"/>
              </a:spcAft>
              <a:defRPr>
                <a:solidFill>
                  <a:schemeClr val="tx1"/>
                </a:solidFill>
                <a:latin typeface="Arial" charset="0"/>
              </a:defRPr>
            </a:lvl7pPr>
            <a:lvl8pPr marL="3370021" indent="-224668" eaLnBrk="0" fontAlgn="base" hangingPunct="0">
              <a:spcBef>
                <a:spcPct val="0"/>
              </a:spcBef>
              <a:spcAft>
                <a:spcPct val="0"/>
              </a:spcAft>
              <a:defRPr>
                <a:solidFill>
                  <a:schemeClr val="tx1"/>
                </a:solidFill>
                <a:latin typeface="Arial" charset="0"/>
              </a:defRPr>
            </a:lvl8pPr>
            <a:lvl9pPr marL="3819357" indent="-224668" eaLnBrk="0" fontAlgn="base" hangingPunct="0">
              <a:spcBef>
                <a:spcPct val="0"/>
              </a:spcBef>
              <a:spcAft>
                <a:spcPct val="0"/>
              </a:spcAft>
              <a:defRPr>
                <a:solidFill>
                  <a:schemeClr val="tx1"/>
                </a:solidFill>
                <a:latin typeface="Arial" charset="0"/>
              </a:defRPr>
            </a:lvl9pPr>
          </a:lstStyle>
          <a:p>
            <a:pPr eaLnBrk="1" hangingPunct="1"/>
            <a:fld id="{7C7C43FC-926B-4604-AE9F-295249553DA8}" type="slidenum">
              <a:rPr lang="en-US" smtClean="0">
                <a:latin typeface="Gill Sans MT" pitchFamily="34" charset="0"/>
              </a:rPr>
              <a:pPr eaLnBrk="1" hangingPunct="1"/>
              <a:t>19</a:t>
            </a:fld>
            <a:endParaRPr lang="en-US" smtClean="0">
              <a:latin typeface="Gill Sans MT" pitchFamily="34" charset="0"/>
            </a:endParaRPr>
          </a:p>
        </p:txBody>
      </p:sp>
      <p:sp>
        <p:nvSpPr>
          <p:cNvPr id="274435" name="Rectangle 2"/>
          <p:cNvSpPr>
            <a:spLocks noGrp="1" noRot="1" noChangeAspect="1" noChangeArrowheads="1" noTextEdit="1"/>
          </p:cNvSpPr>
          <p:nvPr>
            <p:ph type="sldImg"/>
          </p:nvPr>
        </p:nvSpPr>
        <p:spPr>
          <a:xfrm>
            <a:off x="1157521" y="684862"/>
            <a:ext cx="4549181" cy="3429000"/>
          </a:xfrm>
          <a:ln/>
        </p:spPr>
      </p:sp>
      <p:sp>
        <p:nvSpPr>
          <p:cNvPr id="274436" name="Rectangle 3"/>
          <p:cNvSpPr>
            <a:spLocks noGrp="1" noChangeArrowheads="1"/>
          </p:cNvSpPr>
          <p:nvPr>
            <p:ph type="body" idx="1"/>
          </p:nvPr>
        </p:nvSpPr>
        <p:spPr>
          <a:xfrm>
            <a:off x="914815" y="4343713"/>
            <a:ext cx="5028370" cy="4115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0171" indent="-280835" eaLnBrk="0" hangingPunct="0">
              <a:defRPr>
                <a:solidFill>
                  <a:schemeClr val="tx1"/>
                </a:solidFill>
                <a:latin typeface="Arial" charset="0"/>
              </a:defRPr>
            </a:lvl2pPr>
            <a:lvl3pPr marL="1123340" indent="-224668" eaLnBrk="0" hangingPunct="0">
              <a:defRPr>
                <a:solidFill>
                  <a:schemeClr val="tx1"/>
                </a:solidFill>
                <a:latin typeface="Arial" charset="0"/>
              </a:defRPr>
            </a:lvl3pPr>
            <a:lvl4pPr marL="1572677" indent="-224668" eaLnBrk="0" hangingPunct="0">
              <a:defRPr>
                <a:solidFill>
                  <a:schemeClr val="tx1"/>
                </a:solidFill>
                <a:latin typeface="Arial" charset="0"/>
              </a:defRPr>
            </a:lvl4pPr>
            <a:lvl5pPr marL="2022013" indent="-224668" eaLnBrk="0" hangingPunct="0">
              <a:defRPr>
                <a:solidFill>
                  <a:schemeClr val="tx1"/>
                </a:solidFill>
                <a:latin typeface="Arial" charset="0"/>
              </a:defRPr>
            </a:lvl5pPr>
            <a:lvl6pPr marL="2471349" indent="-224668" eaLnBrk="0" fontAlgn="base" hangingPunct="0">
              <a:spcBef>
                <a:spcPct val="0"/>
              </a:spcBef>
              <a:spcAft>
                <a:spcPct val="0"/>
              </a:spcAft>
              <a:defRPr>
                <a:solidFill>
                  <a:schemeClr val="tx1"/>
                </a:solidFill>
                <a:latin typeface="Arial" charset="0"/>
              </a:defRPr>
            </a:lvl6pPr>
            <a:lvl7pPr marL="2920685" indent="-224668" eaLnBrk="0" fontAlgn="base" hangingPunct="0">
              <a:spcBef>
                <a:spcPct val="0"/>
              </a:spcBef>
              <a:spcAft>
                <a:spcPct val="0"/>
              </a:spcAft>
              <a:defRPr>
                <a:solidFill>
                  <a:schemeClr val="tx1"/>
                </a:solidFill>
                <a:latin typeface="Arial" charset="0"/>
              </a:defRPr>
            </a:lvl7pPr>
            <a:lvl8pPr marL="3370021" indent="-224668" eaLnBrk="0" fontAlgn="base" hangingPunct="0">
              <a:spcBef>
                <a:spcPct val="0"/>
              </a:spcBef>
              <a:spcAft>
                <a:spcPct val="0"/>
              </a:spcAft>
              <a:defRPr>
                <a:solidFill>
                  <a:schemeClr val="tx1"/>
                </a:solidFill>
                <a:latin typeface="Arial" charset="0"/>
              </a:defRPr>
            </a:lvl8pPr>
            <a:lvl9pPr marL="3819357" indent="-224668" eaLnBrk="0" fontAlgn="base" hangingPunct="0">
              <a:spcBef>
                <a:spcPct val="0"/>
              </a:spcBef>
              <a:spcAft>
                <a:spcPct val="0"/>
              </a:spcAft>
              <a:defRPr>
                <a:solidFill>
                  <a:schemeClr val="tx1"/>
                </a:solidFill>
                <a:latin typeface="Arial" charset="0"/>
              </a:defRPr>
            </a:lvl9pPr>
          </a:lstStyle>
          <a:p>
            <a:pPr eaLnBrk="1" hangingPunct="1"/>
            <a:fld id="{2C6DB045-9E0B-40A5-A0BF-F54E2DD168CB}" type="slidenum">
              <a:rPr lang="en-US" smtClean="0">
                <a:latin typeface="Gill Sans MT" pitchFamily="34" charset="0"/>
              </a:rPr>
              <a:pPr eaLnBrk="1" hangingPunct="1"/>
              <a:t>20</a:t>
            </a:fld>
            <a:endParaRPr lang="en-US" smtClean="0">
              <a:latin typeface="Gill Sans MT" pitchFamily="34" charset="0"/>
            </a:endParaRPr>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0171" indent="-280835" eaLnBrk="0" hangingPunct="0">
              <a:defRPr>
                <a:solidFill>
                  <a:schemeClr val="tx1"/>
                </a:solidFill>
                <a:latin typeface="Arial" charset="0"/>
              </a:defRPr>
            </a:lvl2pPr>
            <a:lvl3pPr marL="1123340" indent="-224668" eaLnBrk="0" hangingPunct="0">
              <a:defRPr>
                <a:solidFill>
                  <a:schemeClr val="tx1"/>
                </a:solidFill>
                <a:latin typeface="Arial" charset="0"/>
              </a:defRPr>
            </a:lvl3pPr>
            <a:lvl4pPr marL="1572677" indent="-224668" eaLnBrk="0" hangingPunct="0">
              <a:defRPr>
                <a:solidFill>
                  <a:schemeClr val="tx1"/>
                </a:solidFill>
                <a:latin typeface="Arial" charset="0"/>
              </a:defRPr>
            </a:lvl4pPr>
            <a:lvl5pPr marL="2022013" indent="-224668" eaLnBrk="0" hangingPunct="0">
              <a:defRPr>
                <a:solidFill>
                  <a:schemeClr val="tx1"/>
                </a:solidFill>
                <a:latin typeface="Arial" charset="0"/>
              </a:defRPr>
            </a:lvl5pPr>
            <a:lvl6pPr marL="2471349" indent="-224668" eaLnBrk="0" fontAlgn="base" hangingPunct="0">
              <a:spcBef>
                <a:spcPct val="0"/>
              </a:spcBef>
              <a:spcAft>
                <a:spcPct val="0"/>
              </a:spcAft>
              <a:defRPr>
                <a:solidFill>
                  <a:schemeClr val="tx1"/>
                </a:solidFill>
                <a:latin typeface="Arial" charset="0"/>
              </a:defRPr>
            </a:lvl6pPr>
            <a:lvl7pPr marL="2920685" indent="-224668" eaLnBrk="0" fontAlgn="base" hangingPunct="0">
              <a:spcBef>
                <a:spcPct val="0"/>
              </a:spcBef>
              <a:spcAft>
                <a:spcPct val="0"/>
              </a:spcAft>
              <a:defRPr>
                <a:solidFill>
                  <a:schemeClr val="tx1"/>
                </a:solidFill>
                <a:latin typeface="Arial" charset="0"/>
              </a:defRPr>
            </a:lvl7pPr>
            <a:lvl8pPr marL="3370021" indent="-224668" eaLnBrk="0" fontAlgn="base" hangingPunct="0">
              <a:spcBef>
                <a:spcPct val="0"/>
              </a:spcBef>
              <a:spcAft>
                <a:spcPct val="0"/>
              </a:spcAft>
              <a:defRPr>
                <a:solidFill>
                  <a:schemeClr val="tx1"/>
                </a:solidFill>
                <a:latin typeface="Arial" charset="0"/>
              </a:defRPr>
            </a:lvl8pPr>
            <a:lvl9pPr marL="3819357" indent="-224668" eaLnBrk="0" fontAlgn="base" hangingPunct="0">
              <a:spcBef>
                <a:spcPct val="0"/>
              </a:spcBef>
              <a:spcAft>
                <a:spcPct val="0"/>
              </a:spcAft>
              <a:defRPr>
                <a:solidFill>
                  <a:schemeClr val="tx1"/>
                </a:solidFill>
                <a:latin typeface="Arial" charset="0"/>
              </a:defRPr>
            </a:lvl9pPr>
          </a:lstStyle>
          <a:p>
            <a:pPr eaLnBrk="1" hangingPunct="1"/>
            <a:fld id="{ADE2EDDC-E8FF-4CB7-8665-F9C4107C75E0}" type="slidenum">
              <a:rPr lang="en-US" smtClean="0">
                <a:latin typeface="Gill Sans MT" pitchFamily="34" charset="0"/>
              </a:rPr>
              <a:pPr eaLnBrk="1" hangingPunct="1"/>
              <a:t>21</a:t>
            </a:fld>
            <a:endParaRPr lang="en-US" smtClean="0">
              <a:latin typeface="Gill Sans MT" pitchFamily="34" charset="0"/>
            </a:endParaRPr>
          </a:p>
        </p:txBody>
      </p:sp>
      <p:sp>
        <p:nvSpPr>
          <p:cNvPr id="276483" name="Rectangle 2"/>
          <p:cNvSpPr>
            <a:spLocks noGrp="1" noRot="1" noChangeAspect="1" noChangeArrowheads="1" noTextEdit="1"/>
          </p:cNvSpPr>
          <p:nvPr>
            <p:ph type="sldImg"/>
          </p:nvPr>
        </p:nvSpPr>
        <p:spPr>
          <a:xfrm>
            <a:off x="1157521" y="684862"/>
            <a:ext cx="4549181" cy="3429000"/>
          </a:xfrm>
          <a:ln/>
        </p:spPr>
      </p:sp>
      <p:sp>
        <p:nvSpPr>
          <p:cNvPr id="276484" name="Rectangle 3"/>
          <p:cNvSpPr>
            <a:spLocks noGrp="1" noChangeArrowheads="1"/>
          </p:cNvSpPr>
          <p:nvPr>
            <p:ph type="body" idx="1"/>
          </p:nvPr>
        </p:nvSpPr>
        <p:spPr>
          <a:xfrm>
            <a:off x="914815" y="4343713"/>
            <a:ext cx="5028370" cy="4115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p>
            <a:fld id="{5507FF49-1CF9-485E-99CC-61990090FEF5}" type="datetime1">
              <a:rPr lang="es-MX" smtClean="0"/>
              <a:t>15/09/2011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363B1B9C-1F95-44FF-8EA0-403F74DEFA90}" type="datetime1">
              <a:rPr lang="es-MX" smtClean="0"/>
              <a:t>15/09/2011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AB62D76C-CBA8-4659-8799-E23429CC1E85}" type="datetime1">
              <a:rPr lang="es-MX" smtClean="0"/>
              <a:t>15/09/2011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836" y="273819"/>
            <a:ext cx="8228328" cy="1143596"/>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85619" y="1968633"/>
            <a:ext cx="7172762" cy="19757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85619" y="4116232"/>
            <a:ext cx="7172762" cy="19757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1163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7772400" cy="11430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1" y="1981200"/>
            <a:ext cx="7772400" cy="4114800"/>
          </a:xfrm>
        </p:spPr>
        <p:txBody>
          <a:bodyPr/>
          <a:lstStyle/>
          <a:p>
            <a:pPr lvl="0"/>
            <a:endParaRPr lang="en-US" noProof="0"/>
          </a:p>
        </p:txBody>
      </p:sp>
      <p:sp>
        <p:nvSpPr>
          <p:cNvPr id="4" name="Rectangle 4"/>
          <p:cNvSpPr>
            <a:spLocks noGrp="1" noChangeArrowheads="1"/>
          </p:cNvSpPr>
          <p:nvPr>
            <p:ph type="dt" sz="half" idx="10"/>
          </p:nvPr>
        </p:nvSpPr>
        <p:spPr>
          <a:xfrm>
            <a:off x="685800" y="6248400"/>
            <a:ext cx="1905000" cy="457200"/>
          </a:xfrm>
        </p:spPr>
        <p:txBody>
          <a:bodyPr/>
          <a:lstStyle>
            <a:lvl1pPr>
              <a:defRPr>
                <a:latin typeface="Arial" pitchFamily="34" charset="0"/>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p:spPr>
        <p:txBody>
          <a:bodyPr/>
          <a:lstStyle>
            <a:lvl1pPr>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a:latin typeface="Arial" pitchFamily="34" charset="0"/>
              </a:defRPr>
            </a:lvl1pPr>
          </a:lstStyle>
          <a:p>
            <a:pPr>
              <a:defRPr/>
            </a:pPr>
            <a:fld id="{BF6CD9B6-9309-4C3D-997A-9398017D0CF8}" type="slidenum">
              <a:rPr lang="en-US"/>
              <a:pPr>
                <a:defRPr/>
              </a:pPr>
              <a:t>‹#›</a:t>
            </a:fld>
            <a:endParaRPr lang="en-US"/>
          </a:p>
        </p:txBody>
      </p:sp>
    </p:spTree>
    <p:extLst>
      <p:ext uri="{BB962C8B-B14F-4D97-AF65-F5344CB8AC3E}">
        <p14:creationId xmlns:p14="http://schemas.microsoft.com/office/powerpoint/2010/main" val="109753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p>
            <a:fld id="{E3ED7E5C-07DD-488C-8576-46CE735FEB95}" type="datetime1">
              <a:rPr lang="es-MX" smtClean="0"/>
              <a:t>15/09/2011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4A89C1-2C70-492D-BD3F-FD0FA99CFE7F}" type="datetime1">
              <a:rPr lang="es-MX" smtClean="0"/>
              <a:t>15/09/2011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p>
            <a:fld id="{A9F52657-35EE-438A-A038-D17430061144}" type="datetime1">
              <a:rPr lang="es-MX" smtClean="0"/>
              <a:t>15/09/2011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p>
            <a:fld id="{D307F14E-B0F6-4A0B-B102-9504DBE313DC}" type="datetime1">
              <a:rPr lang="es-MX" smtClean="0"/>
              <a:t>15/09/2011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p>
            <a:fld id="{8FDEA21E-7A89-4DA9-80A6-32193D7F5E05}" type="datetime1">
              <a:rPr lang="es-MX" smtClean="0"/>
              <a:t>15/09/2011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31513-FAEA-4E8F-9478-2A3F2A15B8CB}" type="datetime1">
              <a:rPr lang="es-MX" smtClean="0"/>
              <a:t>15/09/2011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3707E-0D5C-4105-94EF-DE045A95FC98}" type="datetime1">
              <a:rPr lang="es-MX" smtClean="0"/>
              <a:t>15/09/2011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484E68-677C-4D46-ABEC-BD9E6D185757}" type="datetime1">
              <a:rPr lang="es-MX" smtClean="0"/>
              <a:t>15/09/2011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3DBAB78-7D4C-47E5-B5D6-4C06C96B20DD}" type="slidenum">
              <a:rPr lang="es-MX" smtClean="0"/>
              <a:pPr/>
              <a:t>‹#›</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MX"/>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02D66-C313-4337-88BB-8B713512D7A5}" type="datetime1">
              <a:rPr lang="es-MX" smtClean="0"/>
              <a:t>15/09/2011</a:t>
            </a:fld>
            <a:endParaRPr lang="es-MX"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BAB78-7D4C-47E5-B5D6-4C06C96B20DD}" type="slidenum">
              <a:rPr lang="es-MX" smtClean="0"/>
              <a:pPr/>
              <a:t>‹#›</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bwMode="auto">
          <a:xfrm>
            <a:off x="298865" y="533400"/>
            <a:ext cx="8546270" cy="23622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67" tIns="48084" rIns="96167" bIns="48084" numCol="1" anchor="t" anchorCtr="0" compatLnSpc="1">
            <a:prstTxWarp prst="textNoShape">
              <a:avLst/>
            </a:prstTxWarp>
            <a:noAutofit/>
          </a:bodyPr>
          <a:lstStyle/>
          <a:p>
            <a:r>
              <a:rPr lang="en-US" sz="5400" b="1" dirty="0" smtClean="0"/>
              <a:t>1) Schooling </a:t>
            </a:r>
            <a:r>
              <a:rPr lang="en-US" sz="5400" b="1" dirty="0" smtClean="0"/>
              <a:t>and </a:t>
            </a:r>
            <a:r>
              <a:rPr lang="en-US" sz="5400" b="1" dirty="0" smtClean="0"/>
              <a:t>Gradients</a:t>
            </a:r>
            <a:br>
              <a:rPr lang="en-US" sz="5400" b="1" dirty="0" smtClean="0"/>
            </a:br>
            <a:r>
              <a:rPr lang="en-US" sz="5400" b="1" dirty="0" smtClean="0"/>
              <a:t>2) Long-Run Impacts of Early-Life Nutrition</a:t>
            </a:r>
            <a:endParaRPr lang="en-US" sz="5400" b="1" dirty="0"/>
          </a:p>
        </p:txBody>
      </p:sp>
      <p:sp>
        <p:nvSpPr>
          <p:cNvPr id="611331" name="Rectangle 3"/>
          <p:cNvSpPr>
            <a:spLocks noGrp="1" noChangeArrowheads="1"/>
          </p:cNvSpPr>
          <p:nvPr>
            <p:ph type="body" idx="1"/>
          </p:nvPr>
        </p:nvSpPr>
        <p:spPr>
          <a:xfrm>
            <a:off x="451477" y="2819400"/>
            <a:ext cx="8241046" cy="3272622"/>
          </a:xfrm>
          <a:ln w="25400">
            <a:noFill/>
            <a:miter lim="800000"/>
            <a:headEnd/>
            <a:tailEnd/>
          </a:ln>
        </p:spPr>
        <p:txBody>
          <a:bodyPr>
            <a:normAutofit fontScale="92500" lnSpcReduction="20000"/>
          </a:bodyPr>
          <a:lstStyle/>
          <a:p>
            <a:pPr algn="ctr">
              <a:lnSpc>
                <a:spcPct val="80000"/>
              </a:lnSpc>
              <a:buFontTx/>
              <a:buNone/>
            </a:pPr>
            <a:r>
              <a:rPr lang="en-CA" sz="4200" dirty="0"/>
              <a:t>   </a:t>
            </a:r>
            <a:endParaRPr lang="en-CA" sz="4200" dirty="0" smtClean="0"/>
          </a:p>
          <a:p>
            <a:pPr algn="ctr">
              <a:lnSpc>
                <a:spcPct val="80000"/>
              </a:lnSpc>
              <a:buFontTx/>
              <a:buNone/>
            </a:pPr>
            <a:r>
              <a:rPr lang="en-CA" sz="4200" dirty="0" err="1" smtClean="0"/>
              <a:t>Jere</a:t>
            </a:r>
            <a:r>
              <a:rPr lang="en-CA" sz="4200" dirty="0" smtClean="0"/>
              <a:t> </a:t>
            </a:r>
            <a:r>
              <a:rPr lang="en-CA" sz="4200" dirty="0"/>
              <a:t>R. </a:t>
            </a:r>
            <a:r>
              <a:rPr lang="en-CA" sz="4200" dirty="0" smtClean="0"/>
              <a:t>Behrman</a:t>
            </a:r>
          </a:p>
          <a:p>
            <a:pPr algn="ctr">
              <a:lnSpc>
                <a:spcPct val="80000"/>
              </a:lnSpc>
              <a:buFontTx/>
              <a:buNone/>
            </a:pPr>
            <a:r>
              <a:rPr lang="en-CA" sz="2800" dirty="0" smtClean="0"/>
              <a:t>William R. </a:t>
            </a:r>
            <a:r>
              <a:rPr lang="en-CA" sz="2800" dirty="0" err="1" smtClean="0"/>
              <a:t>Kenan</a:t>
            </a:r>
            <a:r>
              <a:rPr lang="en-CA" sz="2800" dirty="0" smtClean="0"/>
              <a:t>, Jr. Professor of Economics and Sociology</a:t>
            </a:r>
            <a:endParaRPr lang="en-CA" sz="2800" dirty="0"/>
          </a:p>
          <a:p>
            <a:pPr algn="ctr">
              <a:lnSpc>
                <a:spcPct val="80000"/>
              </a:lnSpc>
              <a:buFontTx/>
              <a:buNone/>
            </a:pPr>
            <a:r>
              <a:rPr lang="en-US" sz="2800" dirty="0"/>
              <a:t>University of Pennsylvania</a:t>
            </a:r>
          </a:p>
          <a:p>
            <a:pPr algn="ctr">
              <a:lnSpc>
                <a:spcPct val="80000"/>
              </a:lnSpc>
              <a:buFontTx/>
              <a:buNone/>
            </a:pPr>
            <a:endParaRPr lang="en-US" sz="3400" dirty="0"/>
          </a:p>
          <a:p>
            <a:pPr algn="ctr">
              <a:lnSpc>
                <a:spcPct val="80000"/>
              </a:lnSpc>
              <a:buFontTx/>
              <a:buNone/>
            </a:pPr>
            <a:r>
              <a:rPr lang="en-US" b="1" dirty="0"/>
              <a:t>First Workshop of the </a:t>
            </a:r>
            <a:endParaRPr lang="en-US" b="1" dirty="0" smtClean="0"/>
          </a:p>
          <a:p>
            <a:pPr algn="ctr">
              <a:lnSpc>
                <a:spcPct val="80000"/>
              </a:lnSpc>
              <a:buFontTx/>
              <a:buNone/>
            </a:pPr>
            <a:r>
              <a:rPr lang="en-US" b="1" dirty="0" smtClean="0"/>
              <a:t>Health </a:t>
            </a:r>
            <a:r>
              <a:rPr lang="en-US" b="1" dirty="0"/>
              <a:t>Inequality Network (</a:t>
            </a:r>
            <a:r>
              <a:rPr lang="en-US" b="1" dirty="0" err="1"/>
              <a:t>HINet</a:t>
            </a:r>
            <a:r>
              <a:rPr lang="en-US" b="1" dirty="0" smtClean="0"/>
              <a:t>)</a:t>
            </a:r>
          </a:p>
          <a:p>
            <a:pPr algn="ctr">
              <a:lnSpc>
                <a:spcPct val="80000"/>
              </a:lnSpc>
              <a:buFontTx/>
              <a:buNone/>
            </a:pPr>
            <a:r>
              <a:rPr lang="en-US" sz="3400" dirty="0" smtClean="0"/>
              <a:t>15 September 2011</a:t>
            </a:r>
            <a:endParaRPr lang="en-US" sz="3400" dirty="0"/>
          </a:p>
          <a:p>
            <a:pPr algn="ctr">
              <a:lnSpc>
                <a:spcPct val="80000"/>
              </a:lnSpc>
              <a:buFontTx/>
              <a:buNone/>
            </a:pPr>
            <a:endParaRPr lang="en-US" dirty="0">
              <a:solidFill>
                <a:schemeClr val="hlink"/>
              </a:solidFill>
            </a:endParaRPr>
          </a:p>
          <a:p>
            <a:pPr algn="ctr">
              <a:lnSpc>
                <a:spcPct val="80000"/>
              </a:lnSpc>
            </a:pPr>
            <a:endParaRPr lang="en-US" dirty="0">
              <a:solidFill>
                <a:schemeClr val="hlink"/>
              </a:solidFill>
            </a:endParaRPr>
          </a:p>
        </p:txBody>
      </p:sp>
      <p:sp>
        <p:nvSpPr>
          <p:cNvPr id="2" name="Slide Number Placeholder 1"/>
          <p:cNvSpPr>
            <a:spLocks noGrp="1"/>
          </p:cNvSpPr>
          <p:nvPr>
            <p:ph type="sldNum" sz="quarter" idx="12"/>
          </p:nvPr>
        </p:nvSpPr>
        <p:spPr/>
        <p:txBody>
          <a:bodyPr/>
          <a:lstStyle/>
          <a:p>
            <a:fld id="{F3DBAB78-7D4C-47E5-B5D6-4C06C96B20DD}" type="slidenum">
              <a:rPr lang="es-MX" smtClean="0"/>
              <a:pPr/>
              <a:t>1</a:t>
            </a:fld>
            <a:endParaRPr lang="es-MX" dirty="0"/>
          </a:p>
        </p:txBody>
      </p:sp>
    </p:spTree>
    <p:extLst>
      <p:ext uri="{BB962C8B-B14F-4D97-AF65-F5344CB8AC3E}">
        <p14:creationId xmlns:p14="http://schemas.microsoft.com/office/powerpoint/2010/main" val="398262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 y="1281113"/>
            <a:ext cx="7791450" cy="4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F3DBAB78-7D4C-47E5-B5D6-4C06C96B20DD}" type="slidenum">
              <a:rPr lang="es-MX" smtClean="0"/>
              <a:pPr/>
              <a:t>10</a:t>
            </a:fld>
            <a:endParaRPr lang="es-MX" dirty="0"/>
          </a:p>
        </p:txBody>
      </p:sp>
    </p:spTree>
    <p:extLst>
      <p:ext uri="{BB962C8B-B14F-4D97-AF65-F5344CB8AC3E}">
        <p14:creationId xmlns:p14="http://schemas.microsoft.com/office/powerpoint/2010/main" val="36782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a:t>
            </a:r>
            <a:r>
              <a:rPr lang="en-US" b="1" dirty="0" smtClean="0"/>
              <a:t>Long-Run Impacts of Early-Life </a:t>
            </a:r>
            <a:r>
              <a:rPr lang="en-US" b="1" dirty="0"/>
              <a:t>Nutrition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 Low Birth Weight </a:t>
            </a:r>
          </a:p>
          <a:p>
            <a:pPr marL="0" indent="0">
              <a:buNone/>
            </a:pPr>
            <a:r>
              <a:rPr lang="en-US" sz="2400" dirty="0"/>
              <a:t>Behrman, </a:t>
            </a:r>
            <a:r>
              <a:rPr lang="en-US" sz="2400" dirty="0" err="1"/>
              <a:t>Jere</a:t>
            </a:r>
            <a:r>
              <a:rPr lang="en-US" sz="2400" dirty="0"/>
              <a:t> R. and Mark R. </a:t>
            </a:r>
            <a:r>
              <a:rPr lang="en-US" sz="2400" dirty="0" err="1"/>
              <a:t>Rosenzweig</a:t>
            </a:r>
            <a:r>
              <a:rPr lang="en-US" sz="2400" dirty="0"/>
              <a:t>, 2004, “Returns to </a:t>
            </a:r>
            <a:r>
              <a:rPr lang="en-US" sz="2400" dirty="0" err="1"/>
              <a:t>Birthweight</a:t>
            </a:r>
            <a:r>
              <a:rPr lang="en-US" sz="2400" dirty="0"/>
              <a:t>,” </a:t>
            </a:r>
            <a:r>
              <a:rPr lang="en-US" sz="2400" i="1" dirty="0"/>
              <a:t>Review of Economics and Statistics</a:t>
            </a:r>
            <a:r>
              <a:rPr lang="en-US" sz="2400" dirty="0"/>
              <a:t> 86:2 (May), 586-601</a:t>
            </a:r>
            <a:r>
              <a:rPr lang="en-US" dirty="0" smtClean="0"/>
              <a:t>.</a:t>
            </a:r>
          </a:p>
          <a:p>
            <a:pPr marL="514350" indent="-514350">
              <a:buAutoNum type="alphaLcParenR"/>
            </a:pPr>
            <a:r>
              <a:rPr lang="en-US" dirty="0" smtClean="0"/>
              <a:t>Comparison of effects controlling for “endowments”</a:t>
            </a:r>
          </a:p>
          <a:p>
            <a:pPr marL="514350" indent="-514350">
              <a:buAutoNum type="alphaLcParenR"/>
            </a:pPr>
            <a:r>
              <a:rPr lang="en-US" dirty="0" smtClean="0"/>
              <a:t>Twin fixed effects do not necessarily mean reduction in coefficients </a:t>
            </a:r>
          </a:p>
        </p:txBody>
      </p:sp>
      <p:sp>
        <p:nvSpPr>
          <p:cNvPr id="4" name="Slide Number Placeholder 3"/>
          <p:cNvSpPr>
            <a:spLocks noGrp="1"/>
          </p:cNvSpPr>
          <p:nvPr>
            <p:ph type="sldNum" sz="quarter" idx="12"/>
          </p:nvPr>
        </p:nvSpPr>
        <p:spPr/>
        <p:txBody>
          <a:bodyPr/>
          <a:lstStyle/>
          <a:p>
            <a:fld id="{F3DBAB78-7D4C-47E5-B5D6-4C06C96B20DD}" type="slidenum">
              <a:rPr lang="es-MX" smtClean="0"/>
              <a:pPr/>
              <a:t>11</a:t>
            </a:fld>
            <a:endParaRPr lang="es-MX" dirty="0"/>
          </a:p>
        </p:txBody>
      </p:sp>
    </p:spTree>
    <p:extLst>
      <p:ext uri="{BB962C8B-B14F-4D97-AF65-F5344CB8AC3E}">
        <p14:creationId xmlns:p14="http://schemas.microsoft.com/office/powerpoint/2010/main" val="3439829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3DBAB78-7D4C-47E5-B5D6-4C06C96B20DD}" type="slidenum">
              <a:rPr lang="es-MX" smtClean="0"/>
              <a:pPr/>
              <a:t>12</a:t>
            </a:fld>
            <a:endParaRPr lang="es-MX"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1371600"/>
            <a:ext cx="58293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038600"/>
            <a:ext cx="460057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387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12775" y="228600"/>
            <a:ext cx="8153400" cy="990600"/>
          </a:xfrm>
        </p:spPr>
        <p:txBody>
          <a:bodyPr>
            <a:normAutofit fontScale="90000"/>
          </a:bodyPr>
          <a:lstStyle/>
          <a:p>
            <a:r>
              <a:rPr lang="en-US" sz="4000" dirty="0" smtClean="0"/>
              <a:t/>
            </a:r>
            <a:br>
              <a:rPr lang="en-US" sz="4000" dirty="0" smtClean="0"/>
            </a:br>
            <a:r>
              <a:rPr lang="en-US" sz="3600" dirty="0"/>
              <a:t>2) Long-Run Impacts of Early Life Nutritional Supplementation in Malnourished </a:t>
            </a:r>
            <a:r>
              <a:rPr lang="en-US" sz="3600" dirty="0" smtClean="0"/>
              <a:t>Population</a:t>
            </a:r>
            <a:r>
              <a:rPr lang="en-US" sz="4000" dirty="0" smtClean="0"/>
              <a:t/>
            </a:r>
            <a:br>
              <a:rPr lang="en-US" sz="4000" dirty="0" smtClean="0"/>
            </a:br>
            <a:endParaRPr lang="en-US" sz="4000" dirty="0" smtClean="0"/>
          </a:p>
        </p:txBody>
      </p:sp>
      <p:sp>
        <p:nvSpPr>
          <p:cNvPr id="4" name="Slide Number Placeholder 22"/>
          <p:cNvSpPr>
            <a:spLocks noGrp="1"/>
          </p:cNvSpPr>
          <p:nvPr>
            <p:ph type="sldNum" sz="quarter" idx="12"/>
          </p:nvPr>
        </p:nvSpPr>
        <p:spPr/>
        <p:txBody>
          <a:bodyPr/>
          <a:lstStyle/>
          <a:p>
            <a:pPr>
              <a:defRPr/>
            </a:pPr>
            <a:fld id="{F542D9E9-3ED0-403A-9538-E14CAFF69447}" type="slidenum">
              <a:rPr lang="en-US"/>
              <a:pPr>
                <a:defRPr/>
              </a:pPr>
              <a:t>13</a:t>
            </a:fld>
            <a:endParaRPr lang="en-US" dirty="0"/>
          </a:p>
        </p:txBody>
      </p:sp>
      <p:sp>
        <p:nvSpPr>
          <p:cNvPr id="31748" name="Rectangle 3"/>
          <p:cNvSpPr>
            <a:spLocks noChangeArrowheads="1"/>
          </p:cNvSpPr>
          <p:nvPr/>
        </p:nvSpPr>
        <p:spPr bwMode="auto">
          <a:xfrm>
            <a:off x="612775" y="1600200"/>
            <a:ext cx="8153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ts val="700"/>
              </a:spcBef>
              <a:buClr>
                <a:schemeClr val="accent2"/>
              </a:buClr>
              <a:buSzPct val="70000"/>
            </a:pPr>
            <a:r>
              <a:rPr lang="en-US" sz="2800">
                <a:latin typeface="Times New Roman" pitchFamily="18" charset="0"/>
                <a:cs typeface="Times New Roman" pitchFamily="18" charset="0"/>
              </a:rPr>
              <a:t>Community randomized supplementation trial (1969-1977) in 2 more populous and 2 less populous villages in El Progreso, </a:t>
            </a:r>
            <a:r>
              <a:rPr lang="en-US" sz="2800" b="1">
                <a:latin typeface="Times New Roman" pitchFamily="18" charset="0"/>
                <a:cs typeface="Times New Roman" pitchFamily="18" charset="0"/>
              </a:rPr>
              <a:t>Guatemala</a:t>
            </a:r>
            <a:endParaRPr lang="en-US" sz="2800">
              <a:latin typeface="Times New Roman" pitchFamily="18" charset="0"/>
              <a:cs typeface="Times New Roman" pitchFamily="18" charset="0"/>
            </a:endParaRPr>
          </a:p>
          <a:p>
            <a:pPr marL="609600" indent="-609600">
              <a:spcBef>
                <a:spcPts val="700"/>
              </a:spcBef>
              <a:buClr>
                <a:schemeClr val="accent2"/>
              </a:buClr>
              <a:buSzPct val="70000"/>
            </a:pPr>
            <a:r>
              <a:rPr lang="en-US" sz="2800">
                <a:latin typeface="Times New Roman" pitchFamily="18" charset="0"/>
                <a:cs typeface="Times New Roman" pitchFamily="18" charset="0"/>
              </a:rPr>
              <a:t>Two villages (1 large, 1 small) received </a:t>
            </a:r>
            <a:r>
              <a:rPr lang="en-US" sz="2800" b="1">
                <a:latin typeface="Times New Roman" pitchFamily="18" charset="0"/>
                <a:cs typeface="Times New Roman" pitchFamily="18" charset="0"/>
              </a:rPr>
              <a:t>atole</a:t>
            </a:r>
            <a:r>
              <a:rPr lang="en-US" sz="2800">
                <a:latin typeface="Times New Roman" pitchFamily="18" charset="0"/>
                <a:cs typeface="Times New Roman" pitchFamily="18" charset="0"/>
              </a:rPr>
              <a:t>, a high protein-energy supplement; the other two (1 large, 1 small) received </a:t>
            </a:r>
            <a:r>
              <a:rPr lang="en-US" sz="2800" b="1">
                <a:latin typeface="Times New Roman" pitchFamily="18" charset="0"/>
                <a:cs typeface="Times New Roman" pitchFamily="18" charset="0"/>
              </a:rPr>
              <a:t>fresco</a:t>
            </a:r>
            <a:r>
              <a:rPr lang="en-US" sz="2800">
                <a:latin typeface="Times New Roman" pitchFamily="18" charset="0"/>
                <a:cs typeface="Times New Roman" pitchFamily="18" charset="0"/>
              </a:rPr>
              <a:t>, a less nutritive drink</a:t>
            </a:r>
          </a:p>
          <a:p>
            <a:pPr marL="609600" indent="-609600">
              <a:spcBef>
                <a:spcPts val="700"/>
              </a:spcBef>
              <a:buClr>
                <a:schemeClr val="accent2"/>
              </a:buClr>
              <a:buSzPct val="70000"/>
            </a:pPr>
            <a:r>
              <a:rPr lang="en-US" sz="2800">
                <a:latin typeface="Times New Roman" pitchFamily="18" charset="0"/>
                <a:cs typeface="Times New Roman" pitchFamily="18" charset="0"/>
              </a:rPr>
              <a:t>Supplements were available to all twice daily throughout study at central locations in each village </a:t>
            </a:r>
          </a:p>
          <a:p>
            <a:pPr marL="609600" indent="-609600">
              <a:spcBef>
                <a:spcPts val="700"/>
              </a:spcBef>
              <a:buClr>
                <a:schemeClr val="accent2"/>
              </a:buClr>
              <a:buSzPct val="70000"/>
            </a:pPr>
            <a:r>
              <a:rPr lang="en-US" sz="2800">
                <a:latin typeface="Times New Roman" pitchFamily="18" charset="0"/>
                <a:cs typeface="Times New Roman" pitchFamily="18" charset="0"/>
              </a:rPr>
              <a:t>Original study enrolled all children under age of 7 y in 1969 as well as newborns in1969-1977 (children were followed until 7 y of age or study end)</a:t>
            </a:r>
          </a:p>
        </p:txBody>
      </p:sp>
    </p:spTree>
    <p:extLst>
      <p:ext uri="{BB962C8B-B14F-4D97-AF65-F5344CB8AC3E}">
        <p14:creationId xmlns:p14="http://schemas.microsoft.com/office/powerpoint/2010/main" val="28590011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3"/>
          <p:cNvSpPr>
            <a:spLocks noGrp="1"/>
          </p:cNvSpPr>
          <p:nvPr>
            <p:ph type="sldNum" sz="quarter" idx="12"/>
          </p:nvPr>
        </p:nvSpPr>
        <p:spPr/>
        <p:txBody>
          <a:bodyPr/>
          <a:lstStyle/>
          <a:p>
            <a:pPr>
              <a:defRPr/>
            </a:pPr>
            <a:fld id="{0EF7489C-B48F-45F2-B633-DA7443DEC2DE}" type="slidenum">
              <a:rPr lang="en-US"/>
              <a:pPr>
                <a:defRPr/>
              </a:pPr>
              <a:t>14</a:t>
            </a:fld>
            <a:endParaRPr lang="en-US"/>
          </a:p>
        </p:txBody>
      </p:sp>
      <p:sp>
        <p:nvSpPr>
          <p:cNvPr id="74755" name="Rectangle 2"/>
          <p:cNvSpPr>
            <a:spLocks noGrp="1" noChangeArrowheads="1"/>
          </p:cNvSpPr>
          <p:nvPr>
            <p:ph type="title" idx="4294967295"/>
          </p:nvPr>
        </p:nvSpPr>
        <p:spPr>
          <a:xfrm>
            <a:off x="990600" y="228600"/>
            <a:ext cx="8153400" cy="990600"/>
          </a:xfrm>
        </p:spPr>
        <p:txBody>
          <a:bodyPr>
            <a:normAutofit fontScale="90000"/>
          </a:bodyPr>
          <a:lstStyle/>
          <a:p>
            <a:pPr eaLnBrk="1" hangingPunct="1"/>
            <a:r>
              <a:rPr lang="en-US" sz="4000" smtClean="0"/>
              <a:t>Formulae and nutrient content of the supplements per cup (180 ml)</a:t>
            </a:r>
          </a:p>
        </p:txBody>
      </p:sp>
      <p:sp>
        <p:nvSpPr>
          <p:cNvPr id="74756" name="Rectangle 3"/>
          <p:cNvSpPr>
            <a:spLocks noChangeArrowheads="1"/>
          </p:cNvSpPr>
          <p:nvPr/>
        </p:nvSpPr>
        <p:spPr bwMode="auto">
          <a:xfrm>
            <a:off x="612775" y="1600200"/>
            <a:ext cx="8153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ts val="700"/>
              </a:spcBef>
              <a:buClr>
                <a:schemeClr val="accent2"/>
              </a:buClr>
              <a:buSzPct val="60000"/>
              <a:buFont typeface="Wingdings" pitchFamily="2" charset="2"/>
              <a:buChar char=""/>
            </a:pPr>
            <a:endParaRPr lang="en-US" sz="2700">
              <a:latin typeface="Tw Cen MT" pitchFamily="34" charset="0"/>
            </a:endParaRPr>
          </a:p>
        </p:txBody>
      </p:sp>
      <p:graphicFrame>
        <p:nvGraphicFramePr>
          <p:cNvPr id="329828" name="Group 100"/>
          <p:cNvGraphicFramePr>
            <a:graphicFrameLocks noGrp="1"/>
          </p:cNvGraphicFramePr>
          <p:nvPr/>
        </p:nvGraphicFramePr>
        <p:xfrm>
          <a:off x="1524000" y="1927225"/>
          <a:ext cx="6096000" cy="3724273"/>
        </p:xfrm>
        <a:graphic>
          <a:graphicData uri="http://schemas.openxmlformats.org/drawingml/2006/table">
            <a:tbl>
              <a:tblPr/>
              <a:tblGrid>
                <a:gridCol w="2590800"/>
                <a:gridCol w="1752600"/>
                <a:gridCol w="1752600"/>
              </a:tblGrid>
              <a:tr h="472521">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endParaRPr kumimoji="0" lang="en-US" sz="2500" b="0" i="0" u="none" strike="noStrike" cap="none" normalizeH="0" baseline="0" smtClean="0">
                        <a:ln>
                          <a:noFill/>
                        </a:ln>
                        <a:solidFill>
                          <a:schemeClr val="tx1"/>
                        </a:solidFill>
                        <a:effectLst/>
                        <a:latin typeface="Tw Cen MT" pitchFamily="34"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500" b="0" i="0" u="none" strike="noStrike" cap="none" normalizeH="0" baseline="0" smtClean="0">
                          <a:ln>
                            <a:noFill/>
                          </a:ln>
                          <a:solidFill>
                            <a:schemeClr val="tx1"/>
                          </a:solidFill>
                          <a:effectLst/>
                          <a:latin typeface="Tw Cen MT" pitchFamily="34" charset="0"/>
                        </a:rPr>
                        <a:t>Atole</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500" b="0" i="0" u="none" strike="noStrike" cap="none" normalizeH="0" baseline="0" smtClean="0">
                          <a:ln>
                            <a:noFill/>
                          </a:ln>
                          <a:solidFill>
                            <a:schemeClr val="tx1"/>
                          </a:solidFill>
                          <a:effectLst/>
                          <a:latin typeface="Tw Cen MT" pitchFamily="34" charset="0"/>
                        </a:rPr>
                        <a:t>Fresco</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r>
              <a:tr h="406469">
                <a:tc gridSpan="3">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1" i="0" u="none" strike="noStrike" cap="none" normalizeH="0" baseline="0" smtClean="0">
                          <a:ln>
                            <a:noFill/>
                          </a:ln>
                          <a:solidFill>
                            <a:schemeClr val="tx1"/>
                          </a:solidFill>
                          <a:effectLst/>
                          <a:latin typeface="Tw Cen MT" pitchFamily="34" charset="0"/>
                        </a:rPr>
                        <a:t>Ingredients (g/180 ml)</a:t>
                      </a: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en-US"/>
                    </a:p>
                  </a:txBody>
                  <a:tcPr/>
                </a:tc>
                <a:tc hMerge="1">
                  <a:txBody>
                    <a:bodyPr/>
                    <a:lstStyle/>
                    <a:p>
                      <a:endParaRPr lang="en-US"/>
                    </a:p>
                  </a:txBody>
                  <a:tcPr/>
                </a:tc>
              </a:tr>
              <a:tr h="40646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   Incaparina</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13.5</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6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   Dry skim milk</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21.6</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6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   Sugar</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9.0</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13.3</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6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   Flavoring agent</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2.1</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69">
                <a:tc gridSpan="3">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1" i="0" u="none" strike="noStrike" cap="none" normalizeH="0" baseline="0" smtClean="0">
                          <a:ln>
                            <a:noFill/>
                          </a:ln>
                          <a:solidFill>
                            <a:schemeClr val="tx1"/>
                          </a:solidFill>
                          <a:effectLst/>
                          <a:latin typeface="Tw Cen MT" pitchFamily="34" charset="0"/>
                        </a:rPr>
                        <a:t>Nutrients</a:t>
                      </a:r>
                    </a:p>
                  </a:txBody>
                  <a:tcPr marT="45728" marB="4572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en-US"/>
                    </a:p>
                  </a:txBody>
                  <a:tcPr/>
                </a:tc>
                <a:tc hMerge="1">
                  <a:txBody>
                    <a:bodyPr/>
                    <a:lstStyle/>
                    <a:p>
                      <a:endParaRPr lang="en-US"/>
                    </a:p>
                  </a:txBody>
                  <a:tcPr/>
                </a:tc>
              </a:tr>
              <a:tr h="40646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   Energy (kcal/180 ml)</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163</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59</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69">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   Protein (g/180 ml)</a:t>
                      </a: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smtClean="0">
                          <a:ln>
                            <a:noFill/>
                          </a:ln>
                          <a:solidFill>
                            <a:schemeClr val="tx1"/>
                          </a:solidFill>
                          <a:effectLst/>
                          <a:latin typeface="Tw Cen MT" pitchFamily="34" charset="0"/>
                        </a:rPr>
                        <a:t>11.5</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w Cen MT" pitchFamily="34" charset="0"/>
                        </a:rPr>
                        <a:t>-</a:t>
                      </a: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4799" name="Text Box 101"/>
          <p:cNvSpPr txBox="1">
            <a:spLocks noChangeArrowheads="1"/>
          </p:cNvSpPr>
          <p:nvPr/>
        </p:nvSpPr>
        <p:spPr bwMode="auto">
          <a:xfrm>
            <a:off x="1524000" y="5715000"/>
            <a:ext cx="609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i="1">
                <a:solidFill>
                  <a:srgbClr val="00493A"/>
                </a:solidFill>
                <a:latin typeface="Tw Cen MT" pitchFamily="34" charset="0"/>
                <a:cs typeface="Arial" charset="0"/>
              </a:rPr>
              <a:t>Both supplements contained vitamins and minerals equally per unit volume. </a:t>
            </a:r>
          </a:p>
        </p:txBody>
      </p:sp>
    </p:spTree>
    <p:extLst>
      <p:ext uri="{BB962C8B-B14F-4D97-AF65-F5344CB8AC3E}">
        <p14:creationId xmlns:p14="http://schemas.microsoft.com/office/powerpoint/2010/main" val="3281036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12775" y="228600"/>
            <a:ext cx="8153400" cy="990600"/>
          </a:xfrm>
        </p:spPr>
        <p:txBody>
          <a:bodyPr/>
          <a:lstStyle/>
          <a:p>
            <a:pPr eaLnBrk="1" hangingPunct="1"/>
            <a:r>
              <a:rPr lang="en-US" sz="4000" smtClean="0"/>
              <a:t>Supplement delivery</a:t>
            </a:r>
          </a:p>
        </p:txBody>
      </p:sp>
      <p:sp>
        <p:nvSpPr>
          <p:cNvPr id="5" name="Slide Number Placeholder 22"/>
          <p:cNvSpPr>
            <a:spLocks noGrp="1"/>
          </p:cNvSpPr>
          <p:nvPr>
            <p:ph type="sldNum" sz="quarter" idx="12"/>
          </p:nvPr>
        </p:nvSpPr>
        <p:spPr/>
        <p:txBody>
          <a:bodyPr/>
          <a:lstStyle/>
          <a:p>
            <a:pPr>
              <a:defRPr/>
            </a:pPr>
            <a:fld id="{E89F54F5-7296-414D-AABF-779DBC2B5335}" type="slidenum">
              <a:rPr lang="en-US"/>
              <a:pPr>
                <a:defRPr/>
              </a:pPr>
              <a:t>15</a:t>
            </a:fld>
            <a:endParaRPr lang="en-US"/>
          </a:p>
        </p:txBody>
      </p:sp>
      <p:sp>
        <p:nvSpPr>
          <p:cNvPr id="75780" name="Rectangle 3"/>
          <p:cNvSpPr>
            <a:spLocks noChangeArrowheads="1"/>
          </p:cNvSpPr>
          <p:nvPr/>
        </p:nvSpPr>
        <p:spPr bwMode="auto">
          <a:xfrm>
            <a:off x="612775" y="1600200"/>
            <a:ext cx="8153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ts val="700"/>
              </a:spcBef>
              <a:buClr>
                <a:schemeClr val="accent2"/>
              </a:buClr>
              <a:buSzPct val="60000"/>
              <a:buFont typeface="Wingdings" pitchFamily="2" charset="2"/>
              <a:buNone/>
            </a:pPr>
            <a:endParaRPr lang="en-US" sz="2900">
              <a:latin typeface="Tw Cen MT" pitchFamily="34" charset="0"/>
            </a:endParaRPr>
          </a:p>
        </p:txBody>
      </p:sp>
      <p:pic>
        <p:nvPicPr>
          <p:cNvPr id="75781" name="Picture 3" descr="kids drinking atole 300 dp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28800"/>
            <a:ext cx="7391400" cy="457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8175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2C480A8-27DF-419F-97BA-FE8BC3C73086}" type="slidenum">
              <a:rPr lang="en-US"/>
              <a:pPr>
                <a:defRPr/>
              </a:pPr>
              <a:t>16</a:t>
            </a:fld>
            <a:endParaRPr lang="en-US"/>
          </a:p>
        </p:txBody>
      </p:sp>
      <p:sp>
        <p:nvSpPr>
          <p:cNvPr id="76803" name="Rectangle 2"/>
          <p:cNvSpPr>
            <a:spLocks noGrp="1" noChangeArrowheads="1"/>
          </p:cNvSpPr>
          <p:nvPr>
            <p:ph type="title" idx="4294967295"/>
          </p:nvPr>
        </p:nvSpPr>
        <p:spPr>
          <a:xfrm>
            <a:off x="990600" y="228600"/>
            <a:ext cx="8153400" cy="990600"/>
          </a:xfrm>
        </p:spPr>
        <p:txBody>
          <a:bodyPr/>
          <a:lstStyle/>
          <a:p>
            <a:pPr eaLnBrk="1" hangingPunct="1"/>
            <a:r>
              <a:rPr lang="en-US" sz="4000" smtClean="0"/>
              <a:t>Key Subsequent Data Rounds</a:t>
            </a:r>
          </a:p>
        </p:txBody>
      </p:sp>
      <p:sp>
        <p:nvSpPr>
          <p:cNvPr id="23556" name="Rectangle 3"/>
          <p:cNvSpPr>
            <a:spLocks noChangeArrowheads="1"/>
          </p:cNvSpPr>
          <p:nvPr/>
        </p:nvSpPr>
        <p:spPr bwMode="auto">
          <a:xfrm>
            <a:off x="612775" y="15240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ts val="700"/>
              </a:spcBef>
              <a:buClr>
                <a:schemeClr val="accent2"/>
              </a:buClr>
              <a:buSzPct val="70000"/>
            </a:pPr>
            <a:r>
              <a:rPr lang="en-US" sz="2400" b="1" dirty="0">
                <a:latin typeface="Times New Roman" pitchFamily="18" charset="0"/>
                <a:cs typeface="Times New Roman" pitchFamily="18" charset="0"/>
              </a:rPr>
              <a:t>1988 Follow-up Study(FUS): </a:t>
            </a:r>
            <a:r>
              <a:rPr lang="en-US" sz="2400" dirty="0">
                <a:latin typeface="Times New Roman" pitchFamily="18" charset="0"/>
                <a:cs typeface="Times New Roman" pitchFamily="18" charset="0"/>
              </a:rPr>
              <a:t>Target population individuals in 1969-77 data collection, who were 11 to 26 y of age in 1988, in original villages and migrants to Guatemala City and to provincial capital.</a:t>
            </a:r>
          </a:p>
          <a:p>
            <a:pPr marL="609600" indent="-609600">
              <a:spcBef>
                <a:spcPts val="700"/>
              </a:spcBef>
              <a:buClr>
                <a:schemeClr val="accent2"/>
              </a:buClr>
              <a:buSzPct val="70000"/>
            </a:pPr>
            <a:r>
              <a:rPr lang="en-US" sz="2400" b="1" dirty="0">
                <a:latin typeface="Times New Roman" pitchFamily="18" charset="0"/>
                <a:cs typeface="Times New Roman" pitchFamily="18" charset="0"/>
              </a:rPr>
              <a:t>2002-4 Human Capital Study (HCS): </a:t>
            </a:r>
            <a:r>
              <a:rPr lang="en-US" sz="2400" dirty="0">
                <a:latin typeface="Times New Roman" pitchFamily="18" charset="0"/>
                <a:cs typeface="Times New Roman" pitchFamily="18" charset="0"/>
              </a:rPr>
              <a:t>Target population individuals in 1969-77 data collection, who were 25-42 y of age, known or thought to be alive in Guatemala.</a:t>
            </a:r>
          </a:p>
          <a:p>
            <a:pPr marL="609600" indent="-609600">
              <a:spcBef>
                <a:spcPts val="700"/>
              </a:spcBef>
              <a:buClr>
                <a:schemeClr val="accent2"/>
              </a:buClr>
              <a:buSzPct val="70000"/>
            </a:pPr>
            <a:r>
              <a:rPr lang="en-US" sz="2400" b="1" dirty="0">
                <a:latin typeface="Times New Roman" pitchFamily="18" charset="0"/>
                <a:cs typeface="Times New Roman" pitchFamily="18" charset="0"/>
              </a:rPr>
              <a:t>2006-7 Intergenerational Transfers Study (IGT): </a:t>
            </a:r>
            <a:r>
              <a:rPr lang="en-US" sz="2400" dirty="0">
                <a:latin typeface="Times New Roman" pitchFamily="18" charset="0"/>
                <a:cs typeface="Times New Roman" pitchFamily="18" charset="0"/>
              </a:rPr>
              <a:t>Target population individuals in 1969-77 data collection and HCS, who were 29-45 y of age, in or near original villages or Guatemala City with surviving parents.</a:t>
            </a:r>
          </a:p>
          <a:p>
            <a:pPr marL="609600" indent="-609600">
              <a:spcBef>
                <a:spcPts val="700"/>
              </a:spcBef>
              <a:buClr>
                <a:schemeClr val="accent2"/>
              </a:buClr>
              <a:buSzPct val="70000"/>
            </a:pPr>
            <a:r>
              <a:rPr lang="en-US" sz="2400" dirty="0">
                <a:latin typeface="Times New Roman" pitchFamily="18" charset="0"/>
                <a:cs typeface="Times New Roman" pitchFamily="18" charset="0"/>
              </a:rPr>
              <a:t>Proportions lost to follow-up similar between individuals from the </a:t>
            </a:r>
            <a:r>
              <a:rPr lang="en-US" sz="2400" b="1" dirty="0" err="1">
                <a:latin typeface="Times New Roman" pitchFamily="18" charset="0"/>
                <a:cs typeface="Times New Roman" pitchFamily="18" charset="0"/>
              </a:rPr>
              <a:t>atole</a:t>
            </a:r>
            <a:r>
              <a:rPr lang="en-US" sz="2400" dirty="0">
                <a:latin typeface="Times New Roman" pitchFamily="18" charset="0"/>
                <a:cs typeface="Times New Roman" pitchFamily="18" charset="0"/>
              </a:rPr>
              <a:t> and </a:t>
            </a:r>
            <a:r>
              <a:rPr lang="en-US" sz="2400" b="1" dirty="0">
                <a:latin typeface="Times New Roman" pitchFamily="18" charset="0"/>
                <a:cs typeface="Times New Roman" pitchFamily="18" charset="0"/>
              </a:rPr>
              <a:t>fresco</a:t>
            </a:r>
            <a:r>
              <a:rPr lang="en-US" sz="2400" dirty="0">
                <a:latin typeface="Times New Roman" pitchFamily="18" charset="0"/>
                <a:cs typeface="Times New Roman" pitchFamily="18" charset="0"/>
              </a:rPr>
              <a:t> villages</a:t>
            </a:r>
          </a:p>
        </p:txBody>
      </p:sp>
    </p:spTree>
    <p:extLst>
      <p:ext uri="{BB962C8B-B14F-4D97-AF65-F5344CB8AC3E}">
        <p14:creationId xmlns:p14="http://schemas.microsoft.com/office/powerpoint/2010/main" val="1904387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B97B0A0A-17DE-417F-AD58-2BFEF5A54E71}" type="slidenum">
              <a:rPr lang="en-US"/>
              <a:pPr>
                <a:defRPr/>
              </a:pPr>
              <a:t>17</a:t>
            </a:fld>
            <a:endParaRPr lang="en-US"/>
          </a:p>
        </p:txBody>
      </p:sp>
      <p:sp>
        <p:nvSpPr>
          <p:cNvPr id="83971" name="Rectangle 2"/>
          <p:cNvSpPr>
            <a:spLocks noGrp="1" noChangeArrowheads="1"/>
          </p:cNvSpPr>
          <p:nvPr>
            <p:ph type="title" idx="4294967295"/>
          </p:nvPr>
        </p:nvSpPr>
        <p:spPr>
          <a:xfrm>
            <a:off x="612775" y="228600"/>
            <a:ext cx="8153400" cy="990600"/>
          </a:xfrm>
        </p:spPr>
        <p:txBody>
          <a:bodyPr/>
          <a:lstStyle/>
          <a:p>
            <a:pPr eaLnBrk="1" hangingPunct="1"/>
            <a:r>
              <a:rPr lang="en-US" sz="2800" smtClean="0"/>
              <a:t>Height-for-age z score* for children 0-5y in 2006-7 by maternal exposure to supplementation</a:t>
            </a:r>
          </a:p>
        </p:txBody>
      </p:sp>
      <p:sp>
        <p:nvSpPr>
          <p:cNvPr id="83972" name="Rectangle 3"/>
          <p:cNvSpPr>
            <a:spLocks noChangeArrowheads="1"/>
          </p:cNvSpPr>
          <p:nvPr/>
        </p:nvSpPr>
        <p:spPr bwMode="auto">
          <a:xfrm>
            <a:off x="612775" y="1524000"/>
            <a:ext cx="815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143000" lvl="2" indent="-228600">
              <a:spcBef>
                <a:spcPts val="500"/>
              </a:spcBef>
              <a:buClr>
                <a:schemeClr val="accent2"/>
              </a:buClr>
              <a:buSzPct val="75000"/>
              <a:buFont typeface="Wingdings" pitchFamily="2" charset="2"/>
              <a:buNone/>
            </a:pPr>
            <a:endParaRPr lang="en-US" sz="1900">
              <a:latin typeface="Tw Cen MT" pitchFamily="34" charset="0"/>
            </a:endParaRPr>
          </a:p>
        </p:txBody>
      </p:sp>
      <p:graphicFrame>
        <p:nvGraphicFramePr>
          <p:cNvPr id="83973" name="Object 2"/>
          <p:cNvGraphicFramePr>
            <a:graphicFrameLocks noChangeAspect="1"/>
          </p:cNvGraphicFramePr>
          <p:nvPr/>
        </p:nvGraphicFramePr>
        <p:xfrm>
          <a:off x="762000" y="1219200"/>
          <a:ext cx="7696200" cy="5264150"/>
        </p:xfrm>
        <a:graphic>
          <a:graphicData uri="http://schemas.openxmlformats.org/presentationml/2006/ole">
            <mc:AlternateContent xmlns:mc="http://schemas.openxmlformats.org/markup-compatibility/2006">
              <mc:Choice xmlns:v="urn:schemas-microsoft-com:vml" Requires="v">
                <p:oleObj spid="_x0000_s2051" name="Gráfico" r:id="rId4" imgW="7448449" imgH="5048385" progId="MSGraph.Chart.8">
                  <p:embed followColorScheme="full"/>
                </p:oleObj>
              </mc:Choice>
              <mc:Fallback>
                <p:oleObj name="Gráfico" r:id="rId4" imgW="7448449" imgH="5048385" progId="MSGraph.Chart.8">
                  <p:embed followColorScheme="full"/>
                  <p:pic>
                    <p:nvPicPr>
                      <p:cNvPr id="0" name=""/>
                      <p:cNvPicPr>
                        <a:picLocks noChangeAspect="1" noChangeArrowheads="1"/>
                      </p:cNvPicPr>
                      <p:nvPr/>
                    </p:nvPicPr>
                    <p:blipFill>
                      <a:blip r:embed="rId5"/>
                      <a:srcRect/>
                      <a:stretch>
                        <a:fillRect/>
                      </a:stretch>
                    </p:blipFill>
                    <p:spPr bwMode="auto">
                      <a:xfrm>
                        <a:off x="762000" y="1219200"/>
                        <a:ext cx="7696200" cy="526415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3974" name="Text Box 7"/>
          <p:cNvSpPr txBox="1">
            <a:spLocks noChangeArrowheads="1"/>
          </p:cNvSpPr>
          <p:nvPr/>
        </p:nvSpPr>
        <p:spPr bwMode="auto">
          <a:xfrm>
            <a:off x="76200" y="6078538"/>
            <a:ext cx="70866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a:solidFill>
                  <a:srgbClr val="00493A"/>
                </a:solidFill>
                <a:latin typeface="Tw Cen MT" pitchFamily="34" charset="0"/>
                <a:cs typeface="Arial" charset="0"/>
              </a:rPr>
              <a:t>* WHO new standards</a:t>
            </a:r>
          </a:p>
          <a:p>
            <a:pPr eaLnBrk="1" hangingPunct="1">
              <a:spcBef>
                <a:spcPct val="50000"/>
              </a:spcBef>
            </a:pPr>
            <a:r>
              <a:rPr lang="en-US" sz="1600">
                <a:solidFill>
                  <a:srgbClr val="00493A"/>
                </a:solidFill>
                <a:latin typeface="Tw Cen MT" pitchFamily="34" charset="0"/>
                <a:cs typeface="Arial" charset="0"/>
              </a:rPr>
              <a:t>Kernel-weighted local polynomial smooth</a:t>
            </a:r>
          </a:p>
        </p:txBody>
      </p:sp>
    </p:spTree>
    <p:extLst>
      <p:ext uri="{BB962C8B-B14F-4D97-AF65-F5344CB8AC3E}">
        <p14:creationId xmlns:p14="http://schemas.microsoft.com/office/powerpoint/2010/main" val="635852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8600" y="157163"/>
            <a:ext cx="8710613" cy="1295400"/>
          </a:xfrm>
        </p:spPr>
        <p:txBody>
          <a:bodyPr>
            <a:normAutofit fontScale="90000"/>
          </a:bodyPr>
          <a:lstStyle/>
          <a:p>
            <a:pPr eaLnBrk="1" hangingPunct="1"/>
            <a:r>
              <a:rPr lang="en-US" sz="4000" b="1" smtClean="0"/>
              <a:t>Impact on education of exposure to improved nutrition from 0–3 y of age*</a:t>
            </a:r>
            <a:endParaRPr lang="en-US" sz="4000" b="1" baseline="30000" smtClean="0"/>
          </a:p>
        </p:txBody>
      </p:sp>
      <p:sp>
        <p:nvSpPr>
          <p:cNvPr id="44035" name="Rectangle 3"/>
          <p:cNvSpPr>
            <a:spLocks noGrp="1" noChangeArrowheads="1"/>
          </p:cNvSpPr>
          <p:nvPr>
            <p:ph idx="1"/>
          </p:nvPr>
        </p:nvSpPr>
        <p:spPr>
          <a:xfrm>
            <a:off x="304800" y="1676400"/>
            <a:ext cx="8763000" cy="3962400"/>
          </a:xfrm>
        </p:spPr>
        <p:txBody>
          <a:bodyPr/>
          <a:lstStyle/>
          <a:p>
            <a:pPr eaLnBrk="1" hangingPunct="1">
              <a:spcBef>
                <a:spcPct val="0"/>
              </a:spcBef>
              <a:buClr>
                <a:srgbClr val="FFFF99"/>
              </a:buClr>
              <a:buFont typeface="Wingdings" pitchFamily="2" charset="2"/>
              <a:buNone/>
              <a:defRPr/>
            </a:pPr>
            <a:r>
              <a:rPr lang="en-US" dirty="0" smtClean="0">
                <a:solidFill>
                  <a:schemeClr val="accent5">
                    <a:lumMod val="25000"/>
                  </a:schemeClr>
                </a:solidFill>
              </a:rPr>
              <a:t>Schooling attainment: Effects found for women only</a:t>
            </a:r>
          </a:p>
          <a:p>
            <a:pPr lvl="1" eaLnBrk="1" hangingPunct="1">
              <a:spcBef>
                <a:spcPct val="0"/>
              </a:spcBef>
              <a:buClr>
                <a:srgbClr val="FFFF99"/>
              </a:buClr>
              <a:defRPr/>
            </a:pPr>
            <a:r>
              <a:rPr lang="en-US" sz="3200" dirty="0" smtClean="0">
                <a:solidFill>
                  <a:schemeClr val="accent5">
                    <a:lumMod val="25000"/>
                  </a:schemeClr>
                </a:solidFill>
              </a:rPr>
              <a:t> Improved by 1.2 grades (0.36 SD)</a:t>
            </a:r>
          </a:p>
          <a:p>
            <a:pPr eaLnBrk="1" hangingPunct="1">
              <a:spcBef>
                <a:spcPct val="0"/>
              </a:spcBef>
              <a:buClr>
                <a:srgbClr val="FFFF99"/>
              </a:buClr>
              <a:buFont typeface="Wingdings" pitchFamily="2" charset="2"/>
              <a:buNone/>
              <a:defRPr/>
            </a:pPr>
            <a:r>
              <a:rPr lang="en-US" dirty="0" smtClean="0">
                <a:solidFill>
                  <a:schemeClr val="accent5">
                    <a:lumMod val="25000"/>
                  </a:schemeClr>
                </a:solidFill>
              </a:rPr>
              <a:t>Reading:  For men and women (25-42y), improved Inter-American Reading scores by 0.28 SD</a:t>
            </a:r>
          </a:p>
          <a:p>
            <a:pPr eaLnBrk="1" hangingPunct="1">
              <a:spcBef>
                <a:spcPct val="0"/>
              </a:spcBef>
              <a:buClr>
                <a:srgbClr val="FFFF99"/>
              </a:buClr>
              <a:buFont typeface="Wingdings" pitchFamily="2" charset="2"/>
              <a:buNone/>
              <a:defRPr/>
            </a:pPr>
            <a:r>
              <a:rPr lang="en-US" dirty="0" smtClean="0">
                <a:solidFill>
                  <a:schemeClr val="accent5">
                    <a:lumMod val="25000"/>
                  </a:schemeClr>
                </a:solidFill>
              </a:rPr>
              <a:t>Cognition:  For men and women (25-42y), improved Raven’s Progressive Matrices scores by 0.24 SD</a:t>
            </a:r>
          </a:p>
        </p:txBody>
      </p:sp>
      <p:grpSp>
        <p:nvGrpSpPr>
          <p:cNvPr id="90116" name="Group 4"/>
          <p:cNvGrpSpPr>
            <a:grpSpLocks/>
          </p:cNvGrpSpPr>
          <p:nvPr/>
        </p:nvGrpSpPr>
        <p:grpSpPr bwMode="auto">
          <a:xfrm>
            <a:off x="0" y="1438275"/>
            <a:ext cx="9144000" cy="85725"/>
            <a:chOff x="0" y="900"/>
            <a:chExt cx="6472" cy="96"/>
          </a:xfrm>
        </p:grpSpPr>
        <p:sp>
          <p:nvSpPr>
            <p:cNvPr id="90119" name="Rectangle 5"/>
            <p:cNvSpPr>
              <a:spLocks noChangeArrowheads="1"/>
            </p:cNvSpPr>
            <p:nvPr/>
          </p:nvSpPr>
          <p:spPr bwMode="auto">
            <a:xfrm>
              <a:off x="0" y="900"/>
              <a:ext cx="6472" cy="47"/>
            </a:xfrm>
            <a:prstGeom prst="rect">
              <a:avLst/>
            </a:prstGeom>
            <a:gradFill rotWithShape="0">
              <a:gsLst>
                <a:gs pos="0">
                  <a:srgbClr val="7E7F5C"/>
                </a:gs>
                <a:gs pos="50000">
                  <a:srgbClr val="FCFEB9"/>
                </a:gs>
                <a:gs pos="100000">
                  <a:srgbClr val="7E7F5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90120" name="Rectangle 6"/>
            <p:cNvSpPr>
              <a:spLocks noChangeArrowheads="1"/>
            </p:cNvSpPr>
            <p:nvPr/>
          </p:nvSpPr>
          <p:spPr bwMode="auto">
            <a:xfrm>
              <a:off x="0" y="972"/>
              <a:ext cx="6472" cy="24"/>
            </a:xfrm>
            <a:prstGeom prst="rect">
              <a:avLst/>
            </a:prstGeom>
            <a:gradFill rotWithShape="0">
              <a:gsLst>
                <a:gs pos="0">
                  <a:srgbClr val="900A22"/>
                </a:gs>
                <a:gs pos="50000">
                  <a:srgbClr val="CF0E30"/>
                </a:gs>
                <a:gs pos="100000">
                  <a:srgbClr val="900A2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sp>
        <p:nvSpPr>
          <p:cNvPr id="90117" name="Line 7"/>
          <p:cNvSpPr>
            <a:spLocks noChangeShapeType="1"/>
          </p:cNvSpPr>
          <p:nvPr/>
        </p:nvSpPr>
        <p:spPr bwMode="auto">
          <a:xfrm>
            <a:off x="0" y="5562600"/>
            <a:ext cx="914400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18" name="Text Box 8"/>
          <p:cNvSpPr txBox="1">
            <a:spLocks noChangeArrowheads="1"/>
          </p:cNvSpPr>
          <p:nvPr/>
        </p:nvSpPr>
        <p:spPr bwMode="auto">
          <a:xfrm>
            <a:off x="228600" y="5638800"/>
            <a:ext cx="86106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eaLnBrk="0" hangingPunct="0">
              <a:tabLst>
                <a:tab pos="174625" algn="l"/>
              </a:tabLst>
              <a:defRPr>
                <a:solidFill>
                  <a:schemeClr val="tx1"/>
                </a:solidFill>
                <a:latin typeface="Arial" charset="0"/>
              </a:defRPr>
            </a:lvl1pPr>
            <a:lvl2pPr marL="742950" indent="-285750" eaLnBrk="0" hangingPunct="0">
              <a:tabLst>
                <a:tab pos="174625" algn="l"/>
              </a:tabLst>
              <a:defRPr>
                <a:solidFill>
                  <a:schemeClr val="tx1"/>
                </a:solidFill>
                <a:latin typeface="Arial" charset="0"/>
              </a:defRPr>
            </a:lvl2pPr>
            <a:lvl3pPr marL="1143000" indent="-228600" eaLnBrk="0" hangingPunct="0">
              <a:tabLst>
                <a:tab pos="174625" algn="l"/>
              </a:tabLst>
              <a:defRPr>
                <a:solidFill>
                  <a:schemeClr val="tx1"/>
                </a:solidFill>
                <a:latin typeface="Arial" charset="0"/>
              </a:defRPr>
            </a:lvl3pPr>
            <a:lvl4pPr marL="1600200" indent="-228600" eaLnBrk="0" hangingPunct="0">
              <a:tabLst>
                <a:tab pos="174625" algn="l"/>
              </a:tabLst>
              <a:defRPr>
                <a:solidFill>
                  <a:schemeClr val="tx1"/>
                </a:solidFill>
                <a:latin typeface="Arial" charset="0"/>
              </a:defRPr>
            </a:lvl4pPr>
            <a:lvl5pPr marL="2057400" indent="-228600" eaLnBrk="0" hangingPunct="0">
              <a:tabLst>
                <a:tab pos="174625" algn="l"/>
              </a:tabLst>
              <a:defRPr>
                <a:solidFill>
                  <a:schemeClr val="tx1"/>
                </a:solidFill>
                <a:latin typeface="Arial" charset="0"/>
              </a:defRPr>
            </a:lvl5pPr>
            <a:lvl6pPr marL="2514600" indent="-228600" eaLnBrk="0" fontAlgn="base" hangingPunct="0">
              <a:spcBef>
                <a:spcPct val="0"/>
              </a:spcBef>
              <a:spcAft>
                <a:spcPct val="0"/>
              </a:spcAft>
              <a:tabLst>
                <a:tab pos="174625" algn="l"/>
              </a:tabLst>
              <a:defRPr>
                <a:solidFill>
                  <a:schemeClr val="tx1"/>
                </a:solidFill>
                <a:latin typeface="Arial" charset="0"/>
              </a:defRPr>
            </a:lvl6pPr>
            <a:lvl7pPr marL="2971800" indent="-228600" eaLnBrk="0" fontAlgn="base" hangingPunct="0">
              <a:spcBef>
                <a:spcPct val="0"/>
              </a:spcBef>
              <a:spcAft>
                <a:spcPct val="0"/>
              </a:spcAft>
              <a:tabLst>
                <a:tab pos="174625" algn="l"/>
              </a:tabLst>
              <a:defRPr>
                <a:solidFill>
                  <a:schemeClr val="tx1"/>
                </a:solidFill>
                <a:latin typeface="Arial" charset="0"/>
              </a:defRPr>
            </a:lvl7pPr>
            <a:lvl8pPr marL="3429000" indent="-228600" eaLnBrk="0" fontAlgn="base" hangingPunct="0">
              <a:spcBef>
                <a:spcPct val="0"/>
              </a:spcBef>
              <a:spcAft>
                <a:spcPct val="0"/>
              </a:spcAft>
              <a:tabLst>
                <a:tab pos="174625" algn="l"/>
              </a:tabLst>
              <a:defRPr>
                <a:solidFill>
                  <a:schemeClr val="tx1"/>
                </a:solidFill>
                <a:latin typeface="Arial" charset="0"/>
              </a:defRPr>
            </a:lvl8pPr>
            <a:lvl9pPr marL="3886200" indent="-228600" eaLnBrk="0" fontAlgn="base" hangingPunct="0">
              <a:spcBef>
                <a:spcPct val="0"/>
              </a:spcBef>
              <a:spcAft>
                <a:spcPct val="0"/>
              </a:spcAft>
              <a:tabLst>
                <a:tab pos="174625" algn="l"/>
              </a:tabLst>
              <a:defRPr>
                <a:solidFill>
                  <a:schemeClr val="tx1"/>
                </a:solidFill>
                <a:latin typeface="Arial" charset="0"/>
              </a:defRPr>
            </a:lvl9pPr>
          </a:lstStyle>
          <a:p>
            <a:pPr eaLnBrk="1" hangingPunct="1"/>
            <a:r>
              <a:rPr lang="en-US" sz="1400" i="1" baseline="30000">
                <a:solidFill>
                  <a:srgbClr val="00493A"/>
                </a:solidFill>
                <a:cs typeface="Arial" charset="0"/>
              </a:rPr>
              <a:t>*</a:t>
            </a:r>
            <a:r>
              <a:rPr lang="en-US" sz="1400" i="1">
                <a:solidFill>
                  <a:srgbClr val="00493A"/>
                </a:solidFill>
                <a:cs typeface="Arial" charset="0"/>
              </a:rPr>
              <a:t>Maluccio J, Hoddinott J, Behrman JR, Martorell R, Quisumbing A, and Stein A.  2009  “The impact of improving nutrition during early childhood on education among Guatemalan adults ,” Economic Journal </a:t>
            </a:r>
            <a:r>
              <a:rPr lang="en-US" sz="1400">
                <a:solidFill>
                  <a:srgbClr val="00493A"/>
                </a:solidFill>
                <a:cs typeface="Arial" charset="0"/>
              </a:rPr>
              <a:t>119 (April), 734–763.</a:t>
            </a:r>
            <a:endParaRPr lang="en-US" sz="1400" i="1">
              <a:solidFill>
                <a:srgbClr val="00493A"/>
              </a:solidFill>
              <a:cs typeface="Arial" charset="0"/>
            </a:endParaRPr>
          </a:p>
        </p:txBody>
      </p:sp>
    </p:spTree>
    <p:extLst>
      <p:ext uri="{BB962C8B-B14F-4D97-AF65-F5344CB8AC3E}">
        <p14:creationId xmlns:p14="http://schemas.microsoft.com/office/powerpoint/2010/main" val="1216524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04800" y="76200"/>
            <a:ext cx="8458200" cy="1219200"/>
          </a:xfrm>
        </p:spPr>
        <p:txBody>
          <a:bodyPr>
            <a:normAutofit fontScale="90000"/>
          </a:bodyPr>
          <a:lstStyle/>
          <a:p>
            <a:pPr eaLnBrk="1" hangingPunct="1"/>
            <a:r>
              <a:rPr lang="en-US" sz="4000" b="1" smtClean="0"/>
              <a:t>Improved nutrition in early childhood and adult economic activity*</a:t>
            </a:r>
          </a:p>
        </p:txBody>
      </p:sp>
      <p:grpSp>
        <p:nvGrpSpPr>
          <p:cNvPr id="91139" name="Group 3"/>
          <p:cNvGrpSpPr>
            <a:grpSpLocks/>
          </p:cNvGrpSpPr>
          <p:nvPr/>
        </p:nvGrpSpPr>
        <p:grpSpPr bwMode="auto">
          <a:xfrm>
            <a:off x="0" y="1524000"/>
            <a:ext cx="9144000" cy="152400"/>
            <a:chOff x="0" y="900"/>
            <a:chExt cx="6472" cy="96"/>
          </a:xfrm>
        </p:grpSpPr>
        <p:sp>
          <p:nvSpPr>
            <p:cNvPr id="91144" name="Rectangle 4"/>
            <p:cNvSpPr>
              <a:spLocks noChangeArrowheads="1"/>
            </p:cNvSpPr>
            <p:nvPr/>
          </p:nvSpPr>
          <p:spPr bwMode="auto">
            <a:xfrm>
              <a:off x="0" y="900"/>
              <a:ext cx="6472" cy="47"/>
            </a:xfrm>
            <a:prstGeom prst="rect">
              <a:avLst/>
            </a:prstGeom>
            <a:gradFill rotWithShape="0">
              <a:gsLst>
                <a:gs pos="0">
                  <a:srgbClr val="7E7F5C"/>
                </a:gs>
                <a:gs pos="50000">
                  <a:srgbClr val="FCFEB9"/>
                </a:gs>
                <a:gs pos="100000">
                  <a:srgbClr val="7E7F5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91145" name="Rectangle 5"/>
            <p:cNvSpPr>
              <a:spLocks noChangeArrowheads="1"/>
            </p:cNvSpPr>
            <p:nvPr/>
          </p:nvSpPr>
          <p:spPr bwMode="auto">
            <a:xfrm>
              <a:off x="0" y="972"/>
              <a:ext cx="6472" cy="24"/>
            </a:xfrm>
            <a:prstGeom prst="rect">
              <a:avLst/>
            </a:prstGeom>
            <a:gradFill rotWithShape="0">
              <a:gsLst>
                <a:gs pos="0">
                  <a:srgbClr val="900A22"/>
                </a:gs>
                <a:gs pos="50000">
                  <a:srgbClr val="CF0E30"/>
                </a:gs>
                <a:gs pos="100000">
                  <a:srgbClr val="900A2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sp>
        <p:nvSpPr>
          <p:cNvPr id="45060" name="Text Box 9"/>
          <p:cNvSpPr txBox="1">
            <a:spLocks noChangeArrowheads="1"/>
          </p:cNvSpPr>
          <p:nvPr/>
        </p:nvSpPr>
        <p:spPr bwMode="auto">
          <a:xfrm>
            <a:off x="76200" y="1887538"/>
            <a:ext cx="8915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342900" eaLnBrk="0" hangingPunct="0">
              <a:defRPr>
                <a:solidFill>
                  <a:schemeClr val="tx1"/>
                </a:solidFill>
                <a:latin typeface="Arial" charset="0"/>
              </a:defRPr>
            </a:lvl1pPr>
            <a:lvl2pPr marL="914400"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rgbClr val="00FFFF"/>
              </a:buClr>
              <a:buSzPct val="150000"/>
              <a:buFontTx/>
              <a:buChar char="•"/>
            </a:pPr>
            <a:r>
              <a:rPr lang="en-US" sz="2800">
                <a:solidFill>
                  <a:srgbClr val="00493A"/>
                </a:solidFill>
                <a:latin typeface="Times New Roman" pitchFamily="18" charset="0"/>
                <a:cs typeface="Times New Roman" pitchFamily="18" charset="0"/>
              </a:rPr>
              <a:t>Exposure to improved nutrition before, but not after 3 years, improved wage rates (income/hour) for men but not women.</a:t>
            </a:r>
          </a:p>
          <a:p>
            <a:pPr eaLnBrk="1" hangingPunct="1">
              <a:buClr>
                <a:srgbClr val="00FFFF"/>
              </a:buClr>
              <a:buSzPct val="150000"/>
              <a:buFontTx/>
              <a:buChar char="•"/>
            </a:pPr>
            <a:r>
              <a:rPr lang="en-US" sz="2800">
                <a:solidFill>
                  <a:srgbClr val="00493A"/>
                </a:solidFill>
                <a:latin typeface="Times New Roman" pitchFamily="18" charset="0"/>
                <a:cs typeface="Times New Roman" pitchFamily="18" charset="0"/>
              </a:rPr>
              <a:t>Exposure from 0–2 years had the greatest impact</a:t>
            </a:r>
          </a:p>
          <a:p>
            <a:pPr lvl="1" eaLnBrk="1" hangingPunct="1">
              <a:spcBef>
                <a:spcPct val="25000"/>
              </a:spcBef>
              <a:buClr>
                <a:srgbClr val="00FFFF"/>
              </a:buClr>
              <a:buSzPct val="150000"/>
              <a:buFontTx/>
              <a:buChar char="•"/>
            </a:pPr>
            <a:r>
              <a:rPr lang="en-US" sz="2400">
                <a:solidFill>
                  <a:srgbClr val="00493A"/>
                </a:solidFill>
                <a:latin typeface="Times New Roman" pitchFamily="18" charset="0"/>
                <a:cs typeface="Times New Roman" pitchFamily="18" charset="0"/>
              </a:rPr>
              <a:t>Annual hours worked reduced by 222 (CI: -572 to 128)</a:t>
            </a:r>
          </a:p>
          <a:p>
            <a:pPr lvl="1" eaLnBrk="1" hangingPunct="1">
              <a:spcBef>
                <a:spcPct val="25000"/>
              </a:spcBef>
              <a:buClr>
                <a:srgbClr val="00FFFF"/>
              </a:buClr>
              <a:buSzPct val="150000"/>
              <a:buFontTx/>
              <a:buChar char="•"/>
            </a:pPr>
            <a:r>
              <a:rPr lang="en-US" sz="2400">
                <a:solidFill>
                  <a:srgbClr val="00493A"/>
                </a:solidFill>
                <a:latin typeface="Times New Roman" pitchFamily="18" charset="0"/>
                <a:cs typeface="Times New Roman" pitchFamily="18" charset="0"/>
              </a:rPr>
              <a:t>Annual incomes were increased by $870 (CI: -$216, $1955) </a:t>
            </a:r>
          </a:p>
          <a:p>
            <a:pPr lvl="1" eaLnBrk="1" hangingPunct="1">
              <a:spcBef>
                <a:spcPct val="25000"/>
              </a:spcBef>
              <a:buClr>
                <a:srgbClr val="00FFFF"/>
              </a:buClr>
              <a:buSzPct val="150000"/>
              <a:buFontTx/>
              <a:buChar char="•"/>
            </a:pPr>
            <a:r>
              <a:rPr lang="en-US" sz="2400">
                <a:solidFill>
                  <a:srgbClr val="00493A"/>
                </a:solidFill>
                <a:latin typeface="Times New Roman" pitchFamily="18" charset="0"/>
                <a:cs typeface="Times New Roman" pitchFamily="18" charset="0"/>
              </a:rPr>
              <a:t>Wages were increased by US $ 0.67 (CI: 0.16,1.17) or 0.45 SD</a:t>
            </a:r>
          </a:p>
        </p:txBody>
      </p:sp>
      <p:sp>
        <p:nvSpPr>
          <p:cNvPr id="91141" name="Line 11"/>
          <p:cNvSpPr>
            <a:spLocks noChangeShapeType="1"/>
          </p:cNvSpPr>
          <p:nvPr/>
        </p:nvSpPr>
        <p:spPr bwMode="auto">
          <a:xfrm>
            <a:off x="457200" y="5791200"/>
            <a:ext cx="35814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1142" name="Text Box 12"/>
          <p:cNvSpPr txBox="1">
            <a:spLocks noChangeArrowheads="1"/>
          </p:cNvSpPr>
          <p:nvPr/>
        </p:nvSpPr>
        <p:spPr bwMode="auto">
          <a:xfrm>
            <a:off x="381000" y="5807075"/>
            <a:ext cx="830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i="1">
                <a:solidFill>
                  <a:srgbClr val="00493A"/>
                </a:solidFill>
                <a:cs typeface="Arial" charset="0"/>
              </a:rPr>
              <a:t>*Hoddinott J, Maluccio JA, Behrman JR, Flores R, and Martorell R.  Effect of a nutrition intervention during early childhood on economic productivity in Guatemalan adults. Lancet 2008; 371:411-16.</a:t>
            </a:r>
          </a:p>
        </p:txBody>
      </p:sp>
      <p:sp>
        <p:nvSpPr>
          <p:cNvPr id="91143" name="TextBox 8"/>
          <p:cNvSpPr txBox="1">
            <a:spLocks noChangeArrowheads="1"/>
          </p:cNvSpPr>
          <p:nvPr/>
        </p:nvSpPr>
        <p:spPr bwMode="auto">
          <a:xfrm>
            <a:off x="10134600" y="205740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2000">
              <a:solidFill>
                <a:srgbClr val="00493A"/>
              </a:solidFill>
              <a:cs typeface="Arial" charset="0"/>
            </a:endParaRPr>
          </a:p>
        </p:txBody>
      </p:sp>
    </p:spTree>
    <p:extLst>
      <p:ext uri="{BB962C8B-B14F-4D97-AF65-F5344CB8AC3E}">
        <p14:creationId xmlns:p14="http://schemas.microsoft.com/office/powerpoint/2010/main" val="3812967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mph" presetSubtype="0" fill="hold" nodeType="clickEffect">
                                  <p:stCondLst>
                                    <p:cond delay="0"/>
                                  </p:stCondLst>
                                  <p:childTnLst>
                                    <p:animClr clrSpc="hsl" dir="cw">
                                      <p:cBhvr override="childStyle">
                                        <p:cTn id="6" dur="500" fill="hold"/>
                                        <p:tgtEl>
                                          <p:spTgt spid="45060">
                                            <p:txEl>
                                              <p:pRg st="4" end="4"/>
                                            </p:txEl>
                                          </p:spTgt>
                                        </p:tgtEl>
                                        <p:attrNameLst>
                                          <p:attrName>style.color</p:attrName>
                                        </p:attrNameLst>
                                      </p:cBhvr>
                                      <p:by>
                                        <p:hsl h="0" s="-12549" l="-25098"/>
                                      </p:by>
                                    </p:animClr>
                                    <p:animClr clrSpc="hsl" dir="cw">
                                      <p:cBhvr>
                                        <p:cTn id="7" dur="500" fill="hold"/>
                                        <p:tgtEl>
                                          <p:spTgt spid="45060">
                                            <p:txEl>
                                              <p:pRg st="4" end="4"/>
                                            </p:txEl>
                                          </p:spTgt>
                                        </p:tgtEl>
                                        <p:attrNameLst>
                                          <p:attrName>fillcolor</p:attrName>
                                        </p:attrNameLst>
                                      </p:cBhvr>
                                      <p:by>
                                        <p:hsl h="0" s="-12549" l="-25098"/>
                                      </p:by>
                                    </p:animClr>
                                    <p:animClr clrSpc="hsl" dir="cw">
                                      <p:cBhvr>
                                        <p:cTn id="8" dur="500" fill="hold"/>
                                        <p:tgtEl>
                                          <p:spTgt spid="45060">
                                            <p:txEl>
                                              <p:pRg st="4" end="4"/>
                                            </p:txEl>
                                          </p:spTgt>
                                        </p:tgtEl>
                                        <p:attrNameLst>
                                          <p:attrName>stroke.color</p:attrName>
                                        </p:attrNameLst>
                                      </p:cBhvr>
                                      <p:by>
                                        <p:hsl h="0" s="-12549" l="-25098"/>
                                      </p:by>
                                    </p:animClr>
                                    <p:set>
                                      <p:cBhvr>
                                        <p:cTn id="9" dur="500" fill="hold"/>
                                        <p:tgtEl>
                                          <p:spTgt spid="45060">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1) Schooling and Gradients</a:t>
            </a:r>
            <a:endParaRPr lang="en-US" dirty="0"/>
          </a:p>
        </p:txBody>
      </p:sp>
      <p:sp>
        <p:nvSpPr>
          <p:cNvPr id="3" name="Content Placeholder 2"/>
          <p:cNvSpPr>
            <a:spLocks noGrp="1"/>
          </p:cNvSpPr>
          <p:nvPr>
            <p:ph idx="1"/>
          </p:nvPr>
        </p:nvSpPr>
        <p:spPr>
          <a:xfrm>
            <a:off x="457200" y="609600"/>
            <a:ext cx="8229600" cy="5516563"/>
          </a:xfrm>
        </p:spPr>
        <p:txBody>
          <a:bodyPr>
            <a:normAutofit lnSpcReduction="10000"/>
          </a:bodyPr>
          <a:lstStyle/>
          <a:p>
            <a:pPr marL="0" indent="0">
              <a:lnSpc>
                <a:spcPct val="80000"/>
              </a:lnSpc>
              <a:buNone/>
            </a:pPr>
            <a:endParaRPr lang="en-US" sz="3600" dirty="0" smtClean="0"/>
          </a:p>
          <a:p>
            <a:pPr marL="0" indent="0">
              <a:lnSpc>
                <a:spcPct val="80000"/>
              </a:lnSpc>
              <a:buNone/>
            </a:pPr>
            <a:r>
              <a:rPr lang="en-US" sz="3600" b="1" dirty="0" smtClean="0"/>
              <a:t>Schooling thought to have important impacts on gradients.  </a:t>
            </a:r>
            <a:endParaRPr lang="en-US" sz="3600" b="1" dirty="0"/>
          </a:p>
          <a:p>
            <a:pPr marL="0" indent="0">
              <a:lnSpc>
                <a:spcPct val="80000"/>
              </a:lnSpc>
              <a:buNone/>
            </a:pPr>
            <a:r>
              <a:rPr lang="en-US" sz="3600" b="1" dirty="0" smtClean="0"/>
              <a:t>Two simple empirical exercises to assess some dimensions of schooling impacts:</a:t>
            </a:r>
          </a:p>
          <a:p>
            <a:pPr marL="514350" indent="-514350">
              <a:lnSpc>
                <a:spcPct val="80000"/>
              </a:lnSpc>
              <a:buFont typeface="+mj-lt"/>
              <a:buAutoNum type="arabicPeriod"/>
            </a:pPr>
            <a:r>
              <a:rPr lang="en-US" sz="4000" dirty="0" smtClean="0"/>
              <a:t>How much would more schooling targeted to poor reduce income inequality and poverty?</a:t>
            </a:r>
          </a:p>
          <a:p>
            <a:pPr marL="514350" indent="-514350">
              <a:lnSpc>
                <a:spcPct val="80000"/>
              </a:lnSpc>
              <a:buFont typeface="+mj-lt"/>
              <a:buAutoNum type="arabicPeriod"/>
            </a:pPr>
            <a:r>
              <a:rPr lang="en-US" sz="4000" dirty="0" smtClean="0"/>
              <a:t>Do associations of schooling with health persist with within-MZ twin control for endowments?</a:t>
            </a:r>
            <a:endParaRPr lang="en-US" sz="4000" dirty="0"/>
          </a:p>
          <a:p>
            <a:endParaRPr lang="en-US" dirty="0"/>
          </a:p>
        </p:txBody>
      </p:sp>
      <p:sp>
        <p:nvSpPr>
          <p:cNvPr id="4" name="Slide Number Placeholder 3"/>
          <p:cNvSpPr>
            <a:spLocks noGrp="1"/>
          </p:cNvSpPr>
          <p:nvPr>
            <p:ph type="sldNum" sz="quarter" idx="12"/>
          </p:nvPr>
        </p:nvSpPr>
        <p:spPr/>
        <p:txBody>
          <a:bodyPr/>
          <a:lstStyle/>
          <a:p>
            <a:fld id="{F3DBAB78-7D4C-47E5-B5D6-4C06C96B20DD}" type="slidenum">
              <a:rPr lang="es-MX" smtClean="0"/>
              <a:pPr/>
              <a:t>2</a:t>
            </a:fld>
            <a:endParaRPr lang="es-MX" dirty="0"/>
          </a:p>
        </p:txBody>
      </p:sp>
    </p:spTree>
    <p:extLst>
      <p:ext uri="{BB962C8B-B14F-4D97-AF65-F5344CB8AC3E}">
        <p14:creationId xmlns:p14="http://schemas.microsoft.com/office/powerpoint/2010/main" val="3333688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62" name="Group 14"/>
          <p:cNvGrpSpPr>
            <a:grpSpLocks/>
          </p:cNvGrpSpPr>
          <p:nvPr/>
        </p:nvGrpSpPr>
        <p:grpSpPr bwMode="auto">
          <a:xfrm>
            <a:off x="893763" y="1600200"/>
            <a:ext cx="7869237" cy="4191000"/>
            <a:chOff x="563" y="1104"/>
            <a:chExt cx="4792" cy="2640"/>
          </a:xfrm>
        </p:grpSpPr>
        <p:graphicFrame>
          <p:nvGraphicFramePr>
            <p:cNvPr id="92171" name="Object 3"/>
            <p:cNvGraphicFramePr>
              <a:graphicFrameLocks noChangeAspect="1"/>
            </p:cNvGraphicFramePr>
            <p:nvPr/>
          </p:nvGraphicFramePr>
          <p:xfrm>
            <a:off x="563" y="1104"/>
            <a:ext cx="4792" cy="2640"/>
          </p:xfrm>
          <a:graphic>
            <a:graphicData uri="http://schemas.openxmlformats.org/presentationml/2006/ole">
              <mc:AlternateContent xmlns:mc="http://schemas.openxmlformats.org/markup-compatibility/2006">
                <mc:Choice xmlns:v="urn:schemas-microsoft-com:vml" Requires="v">
                  <p:oleObj spid="_x0000_s4099" name="Chart" r:id="rId4" imgW="8229600" imgH="4533900" progId="MSGraph.Chart.8">
                    <p:embed followColorScheme="full"/>
                  </p:oleObj>
                </mc:Choice>
                <mc:Fallback>
                  <p:oleObj name="Chart" r:id="rId4" imgW="8229600" imgH="4533900" progId="MSGraph.Chart.8">
                    <p:embed followColorScheme="full"/>
                    <p:pic>
                      <p:nvPicPr>
                        <p:cNvPr id="0" name=""/>
                        <p:cNvPicPr>
                          <a:picLocks noChangeAspect="1" noChangeArrowheads="1"/>
                        </p:cNvPicPr>
                        <p:nvPr/>
                      </p:nvPicPr>
                      <p:blipFill>
                        <a:blip r:embed="rId5"/>
                        <a:srcRect/>
                        <a:stretch>
                          <a:fillRect/>
                        </a:stretch>
                      </p:blipFill>
                      <p:spPr bwMode="auto">
                        <a:xfrm>
                          <a:off x="563" y="1104"/>
                          <a:ext cx="4792" cy="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172" name="Text Box 4"/>
            <p:cNvSpPr txBox="1">
              <a:spLocks noChangeArrowheads="1"/>
            </p:cNvSpPr>
            <p:nvPr/>
          </p:nvSpPr>
          <p:spPr bwMode="auto">
            <a:xfrm>
              <a:off x="1450" y="1172"/>
              <a:ext cx="8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solidFill>
                    <a:srgbClr val="00493A"/>
                  </a:solidFill>
                  <a:cs typeface="Arial" charset="0"/>
                </a:rPr>
                <a:t>P = 0.009</a:t>
              </a:r>
            </a:p>
          </p:txBody>
        </p:sp>
        <p:sp>
          <p:nvSpPr>
            <p:cNvPr id="92173" name="Text Box 5"/>
            <p:cNvSpPr txBox="1">
              <a:spLocks noChangeArrowheads="1"/>
            </p:cNvSpPr>
            <p:nvPr/>
          </p:nvSpPr>
          <p:spPr bwMode="auto">
            <a:xfrm>
              <a:off x="2699" y="1297"/>
              <a:ext cx="8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solidFill>
                    <a:srgbClr val="00493A"/>
                  </a:solidFill>
                  <a:cs typeface="Arial" charset="0"/>
                </a:rPr>
                <a:t>P = 0.007</a:t>
              </a:r>
            </a:p>
          </p:txBody>
        </p:sp>
        <p:sp>
          <p:nvSpPr>
            <p:cNvPr id="92174" name="Text Box 6"/>
            <p:cNvSpPr txBox="1">
              <a:spLocks noChangeArrowheads="1"/>
            </p:cNvSpPr>
            <p:nvPr/>
          </p:nvSpPr>
          <p:spPr bwMode="auto">
            <a:xfrm>
              <a:off x="4004" y="2442"/>
              <a:ext cx="8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000" b="1">
                  <a:solidFill>
                    <a:srgbClr val="00493A"/>
                  </a:solidFill>
                  <a:cs typeface="Arial" charset="0"/>
                </a:rPr>
                <a:t>P = 0.406</a:t>
              </a:r>
            </a:p>
          </p:txBody>
        </p:sp>
      </p:grpSp>
      <p:sp>
        <p:nvSpPr>
          <p:cNvPr id="92163" name="Text Box 7"/>
          <p:cNvSpPr txBox="1">
            <a:spLocks noChangeArrowheads="1"/>
          </p:cNvSpPr>
          <p:nvPr/>
        </p:nvSpPr>
        <p:spPr bwMode="auto">
          <a:xfrm>
            <a:off x="228600" y="32004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cs typeface="Arial" charset="0"/>
              </a:rPr>
              <a:t>US$/hr</a:t>
            </a:r>
          </a:p>
        </p:txBody>
      </p:sp>
      <p:sp>
        <p:nvSpPr>
          <p:cNvPr id="92164" name="Text Box 8"/>
          <p:cNvSpPr txBox="1">
            <a:spLocks noChangeArrowheads="1"/>
          </p:cNvSpPr>
          <p:nvPr/>
        </p:nvSpPr>
        <p:spPr bwMode="auto">
          <a:xfrm>
            <a:off x="1905000" y="5486400"/>
            <a:ext cx="609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cs typeface="Arial" charset="0"/>
              </a:rPr>
              <a:t>Window of exposure (months)</a:t>
            </a:r>
          </a:p>
        </p:txBody>
      </p:sp>
      <p:sp>
        <p:nvSpPr>
          <p:cNvPr id="92165" name="Line 10"/>
          <p:cNvSpPr>
            <a:spLocks noChangeShapeType="1"/>
          </p:cNvSpPr>
          <p:nvPr/>
        </p:nvSpPr>
        <p:spPr bwMode="auto">
          <a:xfrm flipV="1">
            <a:off x="381000" y="6172200"/>
            <a:ext cx="335280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166" name="Group 11"/>
          <p:cNvGrpSpPr>
            <a:grpSpLocks/>
          </p:cNvGrpSpPr>
          <p:nvPr/>
        </p:nvGrpSpPr>
        <p:grpSpPr bwMode="auto">
          <a:xfrm>
            <a:off x="0" y="1314450"/>
            <a:ext cx="9144000" cy="133350"/>
            <a:chOff x="0" y="900"/>
            <a:chExt cx="6472" cy="96"/>
          </a:xfrm>
        </p:grpSpPr>
        <p:sp>
          <p:nvSpPr>
            <p:cNvPr id="92169" name="Rectangle 12"/>
            <p:cNvSpPr>
              <a:spLocks noChangeArrowheads="1"/>
            </p:cNvSpPr>
            <p:nvPr/>
          </p:nvSpPr>
          <p:spPr bwMode="auto">
            <a:xfrm>
              <a:off x="0" y="900"/>
              <a:ext cx="6472" cy="47"/>
            </a:xfrm>
            <a:prstGeom prst="rect">
              <a:avLst/>
            </a:prstGeom>
            <a:gradFill rotWithShape="0">
              <a:gsLst>
                <a:gs pos="0">
                  <a:srgbClr val="7E7F5C"/>
                </a:gs>
                <a:gs pos="50000">
                  <a:srgbClr val="FCFEB9"/>
                </a:gs>
                <a:gs pos="100000">
                  <a:srgbClr val="7E7F5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92170" name="Rectangle 13"/>
            <p:cNvSpPr>
              <a:spLocks noChangeArrowheads="1"/>
            </p:cNvSpPr>
            <p:nvPr/>
          </p:nvSpPr>
          <p:spPr bwMode="auto">
            <a:xfrm>
              <a:off x="0" y="972"/>
              <a:ext cx="6472" cy="24"/>
            </a:xfrm>
            <a:prstGeom prst="rect">
              <a:avLst/>
            </a:prstGeom>
            <a:gradFill rotWithShape="0">
              <a:gsLst>
                <a:gs pos="0">
                  <a:srgbClr val="900A22"/>
                </a:gs>
                <a:gs pos="50000">
                  <a:srgbClr val="CF0E30"/>
                </a:gs>
                <a:gs pos="100000">
                  <a:srgbClr val="900A2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sp>
        <p:nvSpPr>
          <p:cNvPr id="92167" name="Text Box 15"/>
          <p:cNvSpPr txBox="1">
            <a:spLocks noChangeArrowheads="1"/>
          </p:cNvSpPr>
          <p:nvPr/>
        </p:nvSpPr>
        <p:spPr bwMode="auto">
          <a:xfrm>
            <a:off x="304800" y="6188075"/>
            <a:ext cx="830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i="1">
                <a:solidFill>
                  <a:srgbClr val="00493A"/>
                </a:solidFill>
                <a:cs typeface="Arial" charset="0"/>
              </a:rPr>
              <a:t>*Hoddinott J, Maluccio JA, Behrman JR, Flores R, and Martorell R.  Effect of a nutrition intervention during early childhood on economic productivity in Guatemalan adults. Lancet 2008; 371:411-16.</a:t>
            </a:r>
          </a:p>
        </p:txBody>
      </p:sp>
      <p:sp>
        <p:nvSpPr>
          <p:cNvPr id="92168" name="Text Box 16"/>
          <p:cNvSpPr txBox="1">
            <a:spLocks noChangeArrowheads="1"/>
          </p:cNvSpPr>
          <p:nvPr/>
        </p:nvSpPr>
        <p:spPr bwMode="auto">
          <a:xfrm>
            <a:off x="304800" y="320675"/>
            <a:ext cx="868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400">
                <a:solidFill>
                  <a:schemeClr val="tx2"/>
                </a:solidFill>
                <a:cs typeface="Arial" charset="0"/>
              </a:rPr>
              <a:t>Exposure to improved nutrition in early childhood</a:t>
            </a:r>
            <a:r>
              <a:rPr lang="en-US" sz="2400">
                <a:solidFill>
                  <a:srgbClr val="00493A"/>
                </a:solidFill>
                <a:cs typeface="Arial" charset="0"/>
              </a:rPr>
              <a:t> </a:t>
            </a:r>
            <a:r>
              <a:rPr lang="en-US" sz="2400">
                <a:solidFill>
                  <a:schemeClr val="tx2"/>
                </a:solidFill>
                <a:cs typeface="Arial" charset="0"/>
              </a:rPr>
              <a:t>and income </a:t>
            </a:r>
            <a:br>
              <a:rPr lang="en-US" sz="2400">
                <a:solidFill>
                  <a:schemeClr val="tx2"/>
                </a:solidFill>
                <a:cs typeface="Arial" charset="0"/>
              </a:rPr>
            </a:br>
            <a:r>
              <a:rPr lang="en-US" sz="2400">
                <a:solidFill>
                  <a:schemeClr val="tx2"/>
                </a:solidFill>
                <a:cs typeface="Arial" charset="0"/>
              </a:rPr>
              <a:t>(in US$) earned per hour; n=602 men; age 25-42 y</a:t>
            </a:r>
            <a:r>
              <a:rPr lang="en-US" sz="2400" baseline="30000">
                <a:solidFill>
                  <a:schemeClr val="tx2"/>
                </a:solidFill>
                <a:cs typeface="Arial" charset="0"/>
              </a:rPr>
              <a:t>*</a:t>
            </a:r>
          </a:p>
        </p:txBody>
      </p:sp>
    </p:spTree>
    <p:extLst>
      <p:ext uri="{BB962C8B-B14F-4D97-AF65-F5344CB8AC3E}">
        <p14:creationId xmlns:p14="http://schemas.microsoft.com/office/powerpoint/2010/main" val="29228214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304800" y="152400"/>
            <a:ext cx="8458200" cy="1219200"/>
          </a:xfrm>
        </p:spPr>
        <p:txBody>
          <a:bodyPr/>
          <a:lstStyle/>
          <a:p>
            <a:pPr eaLnBrk="1" hangingPunct="1"/>
            <a:r>
              <a:rPr lang="en-US" sz="3600" b="1" smtClean="0"/>
              <a:t>Exposure to early childhood nutritional supplements &amp; intergenerational effects*</a:t>
            </a:r>
          </a:p>
        </p:txBody>
      </p:sp>
      <p:grpSp>
        <p:nvGrpSpPr>
          <p:cNvPr id="93187" name="Group 3"/>
          <p:cNvGrpSpPr>
            <a:grpSpLocks/>
          </p:cNvGrpSpPr>
          <p:nvPr/>
        </p:nvGrpSpPr>
        <p:grpSpPr bwMode="auto">
          <a:xfrm>
            <a:off x="0" y="1524000"/>
            <a:ext cx="9144000" cy="152400"/>
            <a:chOff x="0" y="900"/>
            <a:chExt cx="6472" cy="96"/>
          </a:xfrm>
        </p:grpSpPr>
        <p:sp>
          <p:nvSpPr>
            <p:cNvPr id="93191" name="Rectangle 4"/>
            <p:cNvSpPr>
              <a:spLocks noChangeArrowheads="1"/>
            </p:cNvSpPr>
            <p:nvPr/>
          </p:nvSpPr>
          <p:spPr bwMode="auto">
            <a:xfrm>
              <a:off x="0" y="900"/>
              <a:ext cx="6472" cy="47"/>
            </a:xfrm>
            <a:prstGeom prst="rect">
              <a:avLst/>
            </a:prstGeom>
            <a:gradFill rotWithShape="0">
              <a:gsLst>
                <a:gs pos="0">
                  <a:srgbClr val="7E7F5C"/>
                </a:gs>
                <a:gs pos="50000">
                  <a:srgbClr val="FCFEB9"/>
                </a:gs>
                <a:gs pos="100000">
                  <a:srgbClr val="7E7F5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93192" name="Rectangle 5"/>
            <p:cNvSpPr>
              <a:spLocks noChangeArrowheads="1"/>
            </p:cNvSpPr>
            <p:nvPr/>
          </p:nvSpPr>
          <p:spPr bwMode="auto">
            <a:xfrm>
              <a:off x="0" y="972"/>
              <a:ext cx="6472" cy="24"/>
            </a:xfrm>
            <a:prstGeom prst="rect">
              <a:avLst/>
            </a:prstGeom>
            <a:gradFill rotWithShape="0">
              <a:gsLst>
                <a:gs pos="0">
                  <a:srgbClr val="900A22"/>
                </a:gs>
                <a:gs pos="50000">
                  <a:srgbClr val="CF0E30"/>
                </a:gs>
                <a:gs pos="100000">
                  <a:srgbClr val="900A2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sp>
        <p:nvSpPr>
          <p:cNvPr id="40964" name="Text Box 9"/>
          <p:cNvSpPr txBox="1">
            <a:spLocks noChangeArrowheads="1"/>
          </p:cNvSpPr>
          <p:nvPr/>
        </p:nvSpPr>
        <p:spPr bwMode="auto">
          <a:xfrm>
            <a:off x="76200" y="1887538"/>
            <a:ext cx="89154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342900" eaLnBrk="0" hangingPunct="0">
              <a:defRPr sz="2000">
                <a:solidFill>
                  <a:srgbClr val="00493A"/>
                </a:solidFill>
                <a:latin typeface="Arial" charset="0"/>
                <a:cs typeface="Arial" charset="0"/>
              </a:defRPr>
            </a:lvl1pPr>
            <a:lvl2pPr marL="914400" indent="-342900" eaLnBrk="0" hangingPunct="0">
              <a:defRPr sz="2000">
                <a:solidFill>
                  <a:srgbClr val="00493A"/>
                </a:solidFill>
                <a:latin typeface="Arial" charset="0"/>
                <a:cs typeface="Arial" charset="0"/>
              </a:defRPr>
            </a:lvl2pPr>
            <a:lvl3pPr marL="1143000" indent="-228600" eaLnBrk="0" hangingPunct="0">
              <a:defRPr sz="2000">
                <a:solidFill>
                  <a:srgbClr val="00493A"/>
                </a:solidFill>
                <a:latin typeface="Arial" charset="0"/>
                <a:cs typeface="Arial" charset="0"/>
              </a:defRPr>
            </a:lvl3pPr>
            <a:lvl4pPr marL="1600200" indent="-228600" eaLnBrk="0" hangingPunct="0">
              <a:defRPr sz="2000">
                <a:solidFill>
                  <a:srgbClr val="00493A"/>
                </a:solidFill>
                <a:latin typeface="Arial" charset="0"/>
                <a:cs typeface="Arial" charset="0"/>
              </a:defRPr>
            </a:lvl4pPr>
            <a:lvl5pPr marL="2057400" indent="-228600" eaLnBrk="0" hangingPunct="0">
              <a:defRPr sz="2000">
                <a:solidFill>
                  <a:srgbClr val="00493A"/>
                </a:solidFill>
                <a:latin typeface="Arial" charset="0"/>
                <a:cs typeface="Arial" charset="0"/>
              </a:defRPr>
            </a:lvl5pPr>
            <a:lvl6pPr marL="2514600" indent="-228600" algn="r" eaLnBrk="0" fontAlgn="base" hangingPunct="0">
              <a:spcBef>
                <a:spcPct val="0"/>
              </a:spcBef>
              <a:spcAft>
                <a:spcPct val="0"/>
              </a:spcAft>
              <a:defRPr sz="2000">
                <a:solidFill>
                  <a:srgbClr val="00493A"/>
                </a:solidFill>
                <a:latin typeface="Arial" charset="0"/>
                <a:cs typeface="Arial" charset="0"/>
              </a:defRPr>
            </a:lvl6pPr>
            <a:lvl7pPr marL="2971800" indent="-228600" algn="r" eaLnBrk="0" fontAlgn="base" hangingPunct="0">
              <a:spcBef>
                <a:spcPct val="0"/>
              </a:spcBef>
              <a:spcAft>
                <a:spcPct val="0"/>
              </a:spcAft>
              <a:defRPr sz="2000">
                <a:solidFill>
                  <a:srgbClr val="00493A"/>
                </a:solidFill>
                <a:latin typeface="Arial" charset="0"/>
                <a:cs typeface="Arial" charset="0"/>
              </a:defRPr>
            </a:lvl7pPr>
            <a:lvl8pPr marL="3429000" indent="-228600" algn="r" eaLnBrk="0" fontAlgn="base" hangingPunct="0">
              <a:spcBef>
                <a:spcPct val="0"/>
              </a:spcBef>
              <a:spcAft>
                <a:spcPct val="0"/>
              </a:spcAft>
              <a:defRPr sz="2000">
                <a:solidFill>
                  <a:srgbClr val="00493A"/>
                </a:solidFill>
                <a:latin typeface="Arial" charset="0"/>
                <a:cs typeface="Arial" charset="0"/>
              </a:defRPr>
            </a:lvl8pPr>
            <a:lvl9pPr marL="3886200" indent="-228600" algn="r" eaLnBrk="0" fontAlgn="base" hangingPunct="0">
              <a:spcBef>
                <a:spcPct val="0"/>
              </a:spcBef>
              <a:spcAft>
                <a:spcPct val="0"/>
              </a:spcAft>
              <a:defRPr sz="2000">
                <a:solidFill>
                  <a:srgbClr val="00493A"/>
                </a:solidFill>
                <a:latin typeface="Arial" charset="0"/>
                <a:cs typeface="Arial" charset="0"/>
              </a:defRPr>
            </a:lvl9pPr>
          </a:lstStyle>
          <a:p>
            <a:pPr eaLnBrk="1" hangingPunct="1">
              <a:buClr>
                <a:srgbClr val="00FFFF"/>
              </a:buClr>
              <a:buSzPct val="150000"/>
              <a:defRPr/>
            </a:pPr>
            <a:r>
              <a:rPr lang="en-US" sz="2800" dirty="0" smtClean="0">
                <a:latin typeface="Times New Roman" pitchFamily="18" charset="0"/>
                <a:cs typeface="Times New Roman" pitchFamily="18" charset="0"/>
              </a:rPr>
              <a:t>Exposure for females, but not for males, affected their children 0-12 y. Significant increases in:</a:t>
            </a:r>
          </a:p>
          <a:p>
            <a:pPr lvl="1" eaLnBrk="1" hangingPunct="1">
              <a:spcBef>
                <a:spcPct val="25000"/>
              </a:spcBef>
              <a:buClr>
                <a:srgbClr val="00FFFF"/>
              </a:buClr>
              <a:buSzPct val="150000"/>
              <a:buFontTx/>
              <a:buChar char="•"/>
              <a:defRPr/>
            </a:pPr>
            <a:r>
              <a:rPr lang="en-US" sz="2400" dirty="0" smtClean="0">
                <a:latin typeface="Times New Roman" pitchFamily="18" charset="0"/>
                <a:cs typeface="Times New Roman" pitchFamily="18" charset="0"/>
              </a:rPr>
              <a:t>Birth weight of 116 g (CI: 17 g to 215 g)</a:t>
            </a:r>
          </a:p>
          <a:p>
            <a:pPr lvl="1" eaLnBrk="1" hangingPunct="1">
              <a:spcBef>
                <a:spcPct val="25000"/>
              </a:spcBef>
              <a:buClr>
                <a:srgbClr val="00FFFF"/>
              </a:buClr>
              <a:buSzPct val="150000"/>
              <a:buFontTx/>
              <a:buChar char="•"/>
              <a:defRPr/>
            </a:pPr>
            <a:r>
              <a:rPr lang="en-US" sz="2400" dirty="0" smtClean="0">
                <a:latin typeface="Times New Roman" pitchFamily="18" charset="0"/>
                <a:cs typeface="Times New Roman" pitchFamily="18" charset="0"/>
              </a:rPr>
              <a:t>Height 1.3 cm (CI 0.4 cm to 2.2 cm)</a:t>
            </a:r>
          </a:p>
          <a:p>
            <a:pPr lvl="1" eaLnBrk="1" hangingPunct="1">
              <a:spcBef>
                <a:spcPct val="25000"/>
              </a:spcBef>
              <a:buClr>
                <a:srgbClr val="00FFFF"/>
              </a:buClr>
              <a:buSzPct val="150000"/>
              <a:buFontTx/>
              <a:buChar char="•"/>
              <a:defRPr/>
            </a:pPr>
            <a:r>
              <a:rPr lang="en-US" sz="2400" dirty="0" smtClean="0">
                <a:latin typeface="Times New Roman" pitchFamily="18" charset="0"/>
                <a:cs typeface="Times New Roman" pitchFamily="18" charset="0"/>
              </a:rPr>
              <a:t>Head circumference 0.63 cm (CI 0.37 cm to 0.89 cm)</a:t>
            </a:r>
          </a:p>
          <a:p>
            <a:pPr lvl="1" eaLnBrk="1" hangingPunct="1">
              <a:spcBef>
                <a:spcPct val="25000"/>
              </a:spcBef>
              <a:buClr>
                <a:srgbClr val="00FFFF"/>
              </a:buClr>
              <a:buSzPct val="150000"/>
              <a:buFontTx/>
              <a:buChar char="•"/>
              <a:defRPr/>
            </a:pPr>
            <a:r>
              <a:rPr lang="en-US" sz="2400" dirty="0" smtClean="0">
                <a:latin typeface="Times New Roman" pitchFamily="18" charset="0"/>
                <a:cs typeface="Times New Roman" pitchFamily="18" charset="0"/>
              </a:rPr>
              <a:t>But NOT in weight, BMI, arm circumference, triceps and subscapular skinfold thicknesses</a:t>
            </a:r>
          </a:p>
          <a:p>
            <a:pPr marL="571500" lvl="1" indent="0" eaLnBrk="1" hangingPunct="1">
              <a:spcBef>
                <a:spcPct val="25000"/>
              </a:spcBef>
              <a:buClr>
                <a:srgbClr val="00FFFF"/>
              </a:buClr>
              <a:buSzPct val="150000"/>
              <a:defRPr/>
            </a:pPr>
            <a:r>
              <a:rPr lang="en-US" sz="2400" dirty="0" smtClean="0">
                <a:latin typeface="Times New Roman" pitchFamily="18" charset="0"/>
                <a:cs typeface="Times New Roman" pitchFamily="18" charset="0"/>
              </a:rPr>
              <a:t>(Estimates robust to alternative treatments of standard errors and attrition.)</a:t>
            </a:r>
          </a:p>
        </p:txBody>
      </p:sp>
      <p:sp>
        <p:nvSpPr>
          <p:cNvPr id="93189" name="Line 11"/>
          <p:cNvSpPr>
            <a:spLocks noChangeShapeType="1"/>
          </p:cNvSpPr>
          <p:nvPr/>
        </p:nvSpPr>
        <p:spPr bwMode="auto">
          <a:xfrm>
            <a:off x="457200" y="5791200"/>
            <a:ext cx="358140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190" name="Text Box 12"/>
          <p:cNvSpPr txBox="1">
            <a:spLocks noChangeArrowheads="1"/>
          </p:cNvSpPr>
          <p:nvPr/>
        </p:nvSpPr>
        <p:spPr bwMode="auto">
          <a:xfrm>
            <a:off x="381000" y="5807075"/>
            <a:ext cx="83058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i="1">
                <a:solidFill>
                  <a:srgbClr val="00493A"/>
                </a:solidFill>
                <a:cs typeface="Arial" charset="0"/>
              </a:rPr>
              <a:t>*Behrman JR, Calderon MC, Preston S, Hoddinott J, Martorell R and Stein A. 2009. “Nutritional Supplementation of Girls Influences the Growth of their Children: Prospective Study in Guatemala,” </a:t>
            </a:r>
            <a:r>
              <a:rPr lang="en-CA" sz="1400" i="1">
                <a:solidFill>
                  <a:srgbClr val="00493A"/>
                </a:solidFill>
                <a:cs typeface="Arial" charset="0"/>
              </a:rPr>
              <a:t>  </a:t>
            </a:r>
            <a:r>
              <a:rPr lang="en-US" sz="1400" i="1">
                <a:solidFill>
                  <a:srgbClr val="00493A"/>
                </a:solidFill>
                <a:cs typeface="Arial" charset="0"/>
              </a:rPr>
              <a:t>American  Journal of Clinical Nutrition .</a:t>
            </a:r>
          </a:p>
          <a:p>
            <a:pPr eaLnBrk="1" hangingPunct="1">
              <a:spcBef>
                <a:spcPct val="50000"/>
              </a:spcBef>
            </a:pPr>
            <a:endParaRPr lang="en-US" sz="1400" i="1">
              <a:solidFill>
                <a:srgbClr val="00493A"/>
              </a:solidFill>
              <a:cs typeface="Arial" charset="0"/>
            </a:endParaRPr>
          </a:p>
        </p:txBody>
      </p:sp>
    </p:spTree>
    <p:extLst>
      <p:ext uri="{BB962C8B-B14F-4D97-AF65-F5344CB8AC3E}">
        <p14:creationId xmlns:p14="http://schemas.microsoft.com/office/powerpoint/2010/main" val="98468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p:txBody>
          <a:bodyPr/>
          <a:lstStyle/>
          <a:p>
            <a:pPr>
              <a:defRPr/>
            </a:pPr>
            <a:fld id="{6CBB93F7-81BC-493C-8F35-AA5005BB7EE1}" type="slidenum">
              <a:rPr lang="en-US"/>
              <a:pPr>
                <a:defRPr/>
              </a:pPr>
              <a:t>22</a:t>
            </a:fld>
            <a:endParaRPr lang="en-US"/>
          </a:p>
        </p:txBody>
      </p:sp>
      <p:sp>
        <p:nvSpPr>
          <p:cNvPr id="94211" name="Rectangle 2"/>
          <p:cNvSpPr>
            <a:spLocks noGrp="1" noChangeArrowheads="1"/>
          </p:cNvSpPr>
          <p:nvPr>
            <p:ph type="title" idx="4294967295"/>
          </p:nvPr>
        </p:nvSpPr>
        <p:spPr>
          <a:xfrm>
            <a:off x="612775" y="228600"/>
            <a:ext cx="8153400" cy="838200"/>
          </a:xfrm>
        </p:spPr>
        <p:txBody>
          <a:bodyPr/>
          <a:lstStyle/>
          <a:p>
            <a:pPr eaLnBrk="1" hangingPunct="1"/>
            <a:r>
              <a:rPr lang="en-US" sz="4000" smtClean="0"/>
              <a:t>Boys versus girls</a:t>
            </a:r>
          </a:p>
        </p:txBody>
      </p:sp>
      <p:sp>
        <p:nvSpPr>
          <p:cNvPr id="94212" name="Rectangle 3"/>
          <p:cNvSpPr>
            <a:spLocks noChangeArrowheads="1"/>
          </p:cNvSpPr>
          <p:nvPr/>
        </p:nvSpPr>
        <p:spPr bwMode="auto">
          <a:xfrm>
            <a:off x="612775" y="1600200"/>
            <a:ext cx="8153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ts val="700"/>
              </a:spcBef>
              <a:buClr>
                <a:schemeClr val="accent2"/>
              </a:buClr>
              <a:buSzPct val="60000"/>
              <a:buFont typeface="Wingdings" pitchFamily="2" charset="2"/>
              <a:buChar char=""/>
            </a:pPr>
            <a:endParaRPr lang="en-US" sz="2900">
              <a:latin typeface="Tw Cen MT" pitchFamily="34" charset="0"/>
            </a:endParaRPr>
          </a:p>
        </p:txBody>
      </p:sp>
      <p:graphicFrame>
        <p:nvGraphicFramePr>
          <p:cNvPr id="94213" name="Object 2"/>
          <p:cNvGraphicFramePr>
            <a:graphicFrameLocks noChangeAspect="1"/>
          </p:cNvGraphicFramePr>
          <p:nvPr/>
        </p:nvGraphicFramePr>
        <p:xfrm>
          <a:off x="381000" y="1524000"/>
          <a:ext cx="8080375" cy="4800600"/>
        </p:xfrm>
        <a:graphic>
          <a:graphicData uri="http://schemas.openxmlformats.org/presentationml/2006/ole">
            <mc:AlternateContent xmlns:mc="http://schemas.openxmlformats.org/markup-compatibility/2006">
              <mc:Choice xmlns:v="urn:schemas-microsoft-com:vml" Requires="v">
                <p:oleObj spid="_x0000_s5123" name="Hoja de cálculo" r:id="rId4" imgW="6799909" imgH="2916876" progId="Excel.Sheet.8">
                  <p:embed/>
                </p:oleObj>
              </mc:Choice>
              <mc:Fallback>
                <p:oleObj name="Hoja de cálculo" r:id="rId4" imgW="6799909" imgH="2916876"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524000"/>
                        <a:ext cx="808037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180251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42" name="Object 3"/>
          <p:cNvGraphicFramePr>
            <a:graphicFrameLocks noChangeAspect="1"/>
          </p:cNvGraphicFramePr>
          <p:nvPr>
            <p:ph type="chart" idx="1"/>
          </p:nvPr>
        </p:nvGraphicFramePr>
        <p:xfrm>
          <a:off x="685800" y="1752600"/>
          <a:ext cx="7773988" cy="4114800"/>
        </p:xfrm>
        <a:graphic>
          <a:graphicData uri="http://schemas.openxmlformats.org/presentationml/2006/ole">
            <mc:AlternateContent xmlns:mc="http://schemas.openxmlformats.org/markup-compatibility/2006">
              <mc:Choice xmlns:v="urn:schemas-microsoft-com:vml" Requires="v">
                <p:oleObj spid="_x0000_s3075" name="Chart" r:id="rId4" imgW="8220159" imgH="4562543" progId="MSGraph.Chart.8">
                  <p:embed followColorScheme="full"/>
                </p:oleObj>
              </mc:Choice>
              <mc:Fallback>
                <p:oleObj name="Chart" r:id="rId4" imgW="8220159" imgH="4562543" progId="MSGraph.Chart.8">
                  <p:embed followColorScheme="full"/>
                  <p:pic>
                    <p:nvPicPr>
                      <p:cNvPr id="0" name=""/>
                      <p:cNvPicPr>
                        <a:picLocks noChangeAspect="1" noChangeArrowheads="1"/>
                      </p:cNvPicPr>
                      <p:nvPr/>
                    </p:nvPicPr>
                    <p:blipFill>
                      <a:blip r:embed="rId5"/>
                      <a:srcRect/>
                      <a:stretch>
                        <a:fillRect/>
                      </a:stretch>
                    </p:blipFill>
                    <p:spPr bwMode="auto">
                      <a:xfrm>
                        <a:off x="685800" y="1752600"/>
                        <a:ext cx="7773988" cy="4114800"/>
                      </a:xfrm>
                      <a:prstGeom prst="rect">
                        <a:avLst/>
                      </a:prstGeom>
                      <a:solidFill>
                        <a:srgbClr val="00CCFF"/>
                      </a:solidFill>
                      <a:ln w="9525">
                        <a:solidFill>
                          <a:schemeClr val="tx1"/>
                        </a:solidFill>
                        <a:miter lim="800000"/>
                        <a:headEnd/>
                        <a:tailEnd/>
                      </a:ln>
                    </p:spPr>
                  </p:pic>
                </p:oleObj>
              </mc:Fallback>
            </mc:AlternateContent>
          </a:graphicData>
        </a:graphic>
      </p:graphicFrame>
      <p:grpSp>
        <p:nvGrpSpPr>
          <p:cNvPr id="87043" name="Group 4"/>
          <p:cNvGrpSpPr>
            <a:grpSpLocks/>
          </p:cNvGrpSpPr>
          <p:nvPr/>
        </p:nvGrpSpPr>
        <p:grpSpPr bwMode="auto">
          <a:xfrm>
            <a:off x="0" y="1727200"/>
            <a:ext cx="9144000" cy="152400"/>
            <a:chOff x="0" y="900"/>
            <a:chExt cx="6472" cy="96"/>
          </a:xfrm>
        </p:grpSpPr>
        <p:sp>
          <p:nvSpPr>
            <p:cNvPr id="87048" name="Rectangle 5"/>
            <p:cNvSpPr>
              <a:spLocks noChangeArrowheads="1"/>
            </p:cNvSpPr>
            <p:nvPr/>
          </p:nvSpPr>
          <p:spPr bwMode="auto">
            <a:xfrm>
              <a:off x="0" y="900"/>
              <a:ext cx="6472" cy="47"/>
            </a:xfrm>
            <a:prstGeom prst="rect">
              <a:avLst/>
            </a:prstGeom>
            <a:gradFill rotWithShape="0">
              <a:gsLst>
                <a:gs pos="0">
                  <a:srgbClr val="7E7F5C"/>
                </a:gs>
                <a:gs pos="50000">
                  <a:srgbClr val="FCFEB9"/>
                </a:gs>
                <a:gs pos="100000">
                  <a:srgbClr val="7E7F5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87049" name="Rectangle 6"/>
            <p:cNvSpPr>
              <a:spLocks noChangeArrowheads="1"/>
            </p:cNvSpPr>
            <p:nvPr/>
          </p:nvSpPr>
          <p:spPr bwMode="auto">
            <a:xfrm>
              <a:off x="0" y="972"/>
              <a:ext cx="6472" cy="24"/>
            </a:xfrm>
            <a:prstGeom prst="rect">
              <a:avLst/>
            </a:prstGeom>
            <a:gradFill rotWithShape="0">
              <a:gsLst>
                <a:gs pos="0">
                  <a:srgbClr val="900A22"/>
                </a:gs>
                <a:gs pos="50000">
                  <a:srgbClr val="CF0E30"/>
                </a:gs>
                <a:gs pos="100000">
                  <a:srgbClr val="900A2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sp>
        <p:nvSpPr>
          <p:cNvPr id="87044" name="Text Box 7"/>
          <p:cNvSpPr txBox="1">
            <a:spLocks noChangeArrowheads="1"/>
          </p:cNvSpPr>
          <p:nvPr/>
        </p:nvSpPr>
        <p:spPr bwMode="auto">
          <a:xfrm>
            <a:off x="304800" y="3429000"/>
            <a:ext cx="381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a:solidFill>
                  <a:srgbClr val="00493A"/>
                </a:solidFill>
                <a:cs typeface="Arial" charset="0"/>
              </a:rPr>
              <a:t>%</a:t>
            </a:r>
          </a:p>
        </p:txBody>
      </p:sp>
      <p:sp>
        <p:nvSpPr>
          <p:cNvPr id="87045" name="Text Box 8"/>
          <p:cNvSpPr txBox="1">
            <a:spLocks noChangeArrowheads="1"/>
          </p:cNvSpPr>
          <p:nvPr/>
        </p:nvSpPr>
        <p:spPr bwMode="auto">
          <a:xfrm>
            <a:off x="450850" y="5834063"/>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i="1">
                <a:solidFill>
                  <a:srgbClr val="00493A"/>
                </a:solidFill>
                <a:cs typeface="Arial" charset="0"/>
              </a:rPr>
              <a:t>Martorell R.  Overview of long-term nutrition intervention studies carried out in Guatemala (1968-1989).   Food and Nutrition Bulletin 14(3):270-277, 1992. </a:t>
            </a:r>
          </a:p>
        </p:txBody>
      </p:sp>
      <p:sp>
        <p:nvSpPr>
          <p:cNvPr id="87046" name="Line 9"/>
          <p:cNvSpPr>
            <a:spLocks noChangeShapeType="1"/>
          </p:cNvSpPr>
          <p:nvPr/>
        </p:nvSpPr>
        <p:spPr bwMode="auto">
          <a:xfrm>
            <a:off x="450850" y="5834063"/>
            <a:ext cx="3352800" cy="0"/>
          </a:xfrm>
          <a:prstGeom prst="line">
            <a:avLst/>
          </a:prstGeom>
          <a:noFill/>
          <a:ln w="19050">
            <a:solidFill>
              <a:srgbClr val="FFFF99"/>
            </a:solidFill>
            <a:round/>
            <a:headEnd/>
            <a:tailEnd/>
          </a:ln>
          <a:extLst>
            <a:ext uri="{909E8E84-426E-40DD-AFC4-6F175D3DCCD1}">
              <a14:hiddenFill xmlns:a14="http://schemas.microsoft.com/office/drawing/2010/main">
                <a:noFill/>
              </a14:hiddenFill>
            </a:ext>
          </a:extLst>
        </p:spPr>
        <p:txBody>
          <a:bodyPr lIns="91426" tIns="45713" rIns="91426" bIns="45713"/>
          <a:lstStyle/>
          <a:p>
            <a:endParaRPr lang="en-US"/>
          </a:p>
        </p:txBody>
      </p:sp>
      <p:sp>
        <p:nvSpPr>
          <p:cNvPr id="87047" name="Text Box 10"/>
          <p:cNvSpPr txBox="1">
            <a:spLocks noChangeArrowheads="1"/>
          </p:cNvSpPr>
          <p:nvPr/>
        </p:nvSpPr>
        <p:spPr bwMode="auto">
          <a:xfrm>
            <a:off x="533400" y="0"/>
            <a:ext cx="8229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dirty="0" smtClean="0">
                <a:latin typeface="Times New Roman" pitchFamily="18" charset="0"/>
                <a:cs typeface="Times New Roman" pitchFamily="18" charset="0"/>
              </a:rPr>
              <a:t>Reduced-form </a:t>
            </a:r>
            <a:r>
              <a:rPr lang="en-US" sz="3200" dirty="0">
                <a:latin typeface="Times New Roman" pitchFamily="18" charset="0"/>
                <a:cs typeface="Times New Roman" pitchFamily="18" charset="0"/>
              </a:rPr>
              <a:t>estimates of impact of better supplementation in early life</a:t>
            </a:r>
          </a:p>
          <a:p>
            <a:pPr algn="ctr" eaLnBrk="1" hangingPunct="1">
              <a:spcBef>
                <a:spcPct val="50000"/>
              </a:spcBef>
            </a:pPr>
            <a:r>
              <a:rPr lang="en-US" sz="2400" dirty="0">
                <a:solidFill>
                  <a:srgbClr val="0070C0"/>
                </a:solidFill>
                <a:latin typeface="Times New Roman" pitchFamily="18" charset="0"/>
                <a:cs typeface="Times New Roman" pitchFamily="18" charset="0"/>
              </a:rPr>
              <a:t>% of children &lt; 3 y with severe stunting (&lt; -3 Z):</a:t>
            </a:r>
          </a:p>
        </p:txBody>
      </p:sp>
    </p:spTree>
    <p:extLst>
      <p:ext uri="{BB962C8B-B14F-4D97-AF65-F5344CB8AC3E}">
        <p14:creationId xmlns:p14="http://schemas.microsoft.com/office/powerpoint/2010/main" val="3090011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b="1" dirty="0" smtClean="0"/>
              <a:t>1. How </a:t>
            </a:r>
            <a:r>
              <a:rPr lang="en-US" b="1" dirty="0"/>
              <a:t>much would more schooling targeted to poor reduce income inequality and poverty</a:t>
            </a:r>
            <a:r>
              <a:rPr lang="en-US" b="1" dirty="0" smtClean="0"/>
              <a:t>?</a:t>
            </a:r>
            <a:endParaRPr lang="en-US" dirty="0"/>
          </a:p>
        </p:txBody>
      </p:sp>
      <p:sp>
        <p:nvSpPr>
          <p:cNvPr id="3" name="Content Placeholder 2"/>
          <p:cNvSpPr>
            <a:spLocks noGrp="1"/>
          </p:cNvSpPr>
          <p:nvPr>
            <p:ph idx="1"/>
          </p:nvPr>
        </p:nvSpPr>
        <p:spPr>
          <a:xfrm>
            <a:off x="457200" y="2743200"/>
            <a:ext cx="8229600" cy="3382963"/>
          </a:xfrm>
        </p:spPr>
        <p:txBody>
          <a:bodyPr>
            <a:normAutofit fontScale="92500"/>
          </a:bodyPr>
          <a:lstStyle/>
          <a:p>
            <a:r>
              <a:rPr lang="en-US" dirty="0" smtClean="0"/>
              <a:t>Income distribution of interest in itself.</a:t>
            </a:r>
          </a:p>
          <a:p>
            <a:r>
              <a:rPr lang="en-US" dirty="0" smtClean="0"/>
              <a:t>Also one channel through which schooling may affect health.</a:t>
            </a:r>
          </a:p>
          <a:p>
            <a:r>
              <a:rPr lang="en-US" dirty="0" smtClean="0"/>
              <a:t>Simulations for Chile, country with high inequality</a:t>
            </a:r>
          </a:p>
          <a:p>
            <a:pPr marL="0" indent="0">
              <a:buNone/>
            </a:pPr>
            <a:r>
              <a:rPr lang="en-US" sz="2600" dirty="0"/>
              <a:t>Behrman, </a:t>
            </a:r>
            <a:r>
              <a:rPr lang="en-US" sz="2600" dirty="0" err="1"/>
              <a:t>Jere</a:t>
            </a:r>
            <a:r>
              <a:rPr lang="en-US" sz="2600" dirty="0"/>
              <a:t> </a:t>
            </a:r>
            <a:r>
              <a:rPr lang="en-US" sz="2600" dirty="0" err="1"/>
              <a:t>R.,“How</a:t>
            </a:r>
            <a:r>
              <a:rPr lang="en-US" sz="2600" dirty="0"/>
              <a:t> Much Might Human Capital Policies Affect Earnings Inequalities and Poverty?” </a:t>
            </a:r>
            <a:r>
              <a:rPr lang="en-US" sz="2600" i="1" dirty="0" err="1"/>
              <a:t>Estudios</a:t>
            </a:r>
            <a:r>
              <a:rPr lang="en-US" sz="2600" i="1" dirty="0"/>
              <a:t> de </a:t>
            </a:r>
            <a:r>
              <a:rPr lang="en-US" sz="2600" i="1" dirty="0" err="1"/>
              <a:t>Economia</a:t>
            </a:r>
            <a:r>
              <a:rPr lang="en-US" sz="2600" dirty="0"/>
              <a:t> 38:1 (June 2011), 9-42. </a:t>
            </a:r>
          </a:p>
        </p:txBody>
      </p:sp>
      <p:sp>
        <p:nvSpPr>
          <p:cNvPr id="4" name="Slide Number Placeholder 3"/>
          <p:cNvSpPr>
            <a:spLocks noGrp="1"/>
          </p:cNvSpPr>
          <p:nvPr>
            <p:ph type="sldNum" sz="quarter" idx="12"/>
          </p:nvPr>
        </p:nvSpPr>
        <p:spPr/>
        <p:txBody>
          <a:bodyPr/>
          <a:lstStyle/>
          <a:p>
            <a:fld id="{F3DBAB78-7D4C-47E5-B5D6-4C06C96B20DD}" type="slidenum">
              <a:rPr lang="es-MX" smtClean="0"/>
              <a:pPr/>
              <a:t>3</a:t>
            </a:fld>
            <a:endParaRPr lang="es-MX" dirty="0"/>
          </a:p>
        </p:txBody>
      </p:sp>
    </p:spTree>
    <p:extLst>
      <p:ext uri="{BB962C8B-B14F-4D97-AF65-F5344CB8AC3E}">
        <p14:creationId xmlns:p14="http://schemas.microsoft.com/office/powerpoint/2010/main" val="192983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8" name="Rectangle 4"/>
          <p:cNvSpPr>
            <a:spLocks noGrp="1" noChangeArrowheads="1"/>
          </p:cNvSpPr>
          <p:nvPr>
            <p:ph type="title"/>
          </p:nvPr>
        </p:nvSpPr>
        <p:spPr bwMode="auto">
          <a:xfrm>
            <a:off x="457836" y="273819"/>
            <a:ext cx="8228328" cy="84114"/>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67" tIns="48084" rIns="96167" bIns="48084" numCol="1" anchor="t" anchorCtr="0" compatLnSpc="1">
            <a:prstTxWarp prst="textNoShape">
              <a:avLst/>
            </a:prstTxWarp>
            <a:normAutofit fontScale="90000"/>
          </a:bodyPr>
          <a:lstStyle/>
          <a:p>
            <a:endParaRPr lang="en-US" sz="3400"/>
          </a:p>
        </p:txBody>
      </p:sp>
      <p:sp>
        <p:nvSpPr>
          <p:cNvPr id="692229" name="Rectangle 5"/>
          <p:cNvSpPr>
            <a:spLocks noGrp="1" noChangeArrowheads="1"/>
          </p:cNvSpPr>
          <p:nvPr>
            <p:ph type="body" sz="half" idx="1"/>
          </p:nvPr>
        </p:nvSpPr>
        <p:spPr>
          <a:xfrm>
            <a:off x="604089" y="508265"/>
            <a:ext cx="8088434" cy="601328"/>
          </a:xfrm>
        </p:spPr>
        <p:txBody>
          <a:bodyPr/>
          <a:lstStyle/>
          <a:p>
            <a:pPr>
              <a:buFontTx/>
              <a:buNone/>
            </a:pPr>
            <a:r>
              <a:rPr lang="en-US" sz="2100"/>
              <a:t>Semilog earnings &amp; wage rate functions based on the 2004 SPS </a:t>
            </a:r>
          </a:p>
        </p:txBody>
      </p:sp>
      <p:pic>
        <p:nvPicPr>
          <p:cNvPr id="692230"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80395" y="1109593"/>
            <a:ext cx="8012128" cy="4982430"/>
          </a:xfrm>
        </p:spPr>
      </p:pic>
    </p:spTree>
    <p:extLst>
      <p:ext uri="{BB962C8B-B14F-4D97-AF65-F5344CB8AC3E}">
        <p14:creationId xmlns:p14="http://schemas.microsoft.com/office/powerpoint/2010/main" val="3442874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8" name="Rectangle 4"/>
          <p:cNvSpPr>
            <a:spLocks noGrp="1" noChangeArrowheads="1"/>
          </p:cNvSpPr>
          <p:nvPr>
            <p:ph type="title"/>
          </p:nvPr>
        </p:nvSpPr>
        <p:spPr bwMode="auto">
          <a:xfrm>
            <a:off x="457836" y="273819"/>
            <a:ext cx="8228328" cy="148542"/>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67" tIns="48084" rIns="96167" bIns="48084" numCol="1" anchor="t" anchorCtr="0" compatLnSpc="1">
            <a:prstTxWarp prst="textNoShape">
              <a:avLst/>
            </a:prstTxWarp>
            <a:normAutofit fontScale="90000"/>
          </a:bodyPr>
          <a:lstStyle/>
          <a:p>
            <a:endParaRPr lang="en-US" sz="3400"/>
          </a:p>
        </p:txBody>
      </p:sp>
      <p:sp>
        <p:nvSpPr>
          <p:cNvPr id="697349" name="Rectangle 5"/>
          <p:cNvSpPr>
            <a:spLocks noGrp="1" noChangeArrowheads="1"/>
          </p:cNvSpPr>
          <p:nvPr>
            <p:ph type="body" sz="half" idx="1"/>
          </p:nvPr>
        </p:nvSpPr>
        <p:spPr>
          <a:xfrm>
            <a:off x="833007" y="508265"/>
            <a:ext cx="7325374" cy="85904"/>
          </a:xfrm>
        </p:spPr>
        <p:txBody>
          <a:bodyPr>
            <a:normAutofit fontScale="25000" lnSpcReduction="20000"/>
          </a:bodyPr>
          <a:lstStyle/>
          <a:p>
            <a:pPr>
              <a:lnSpc>
                <a:spcPct val="70000"/>
              </a:lnSpc>
            </a:pPr>
            <a:endParaRPr lang="en-US" sz="800"/>
          </a:p>
        </p:txBody>
      </p:sp>
      <p:pic>
        <p:nvPicPr>
          <p:cNvPr id="697350"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1477" y="336457"/>
            <a:ext cx="8241046" cy="5755566"/>
          </a:xfrm>
        </p:spPr>
      </p:pic>
    </p:spTree>
    <p:extLst>
      <p:ext uri="{BB962C8B-B14F-4D97-AF65-F5344CB8AC3E}">
        <p14:creationId xmlns:p14="http://schemas.microsoft.com/office/powerpoint/2010/main" val="4148773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b="1" dirty="0" smtClean="0"/>
              <a:t>2. Do </a:t>
            </a:r>
            <a:r>
              <a:rPr lang="en-US" b="1" dirty="0"/>
              <a:t>associations of schooling with health persist with within-MZ twin control for endowments</a:t>
            </a:r>
            <a:r>
              <a:rPr lang="en-US" b="1" dirty="0" smtClean="0"/>
              <a:t>?</a:t>
            </a:r>
            <a:endParaRPr lang="en-US" dirty="0"/>
          </a:p>
        </p:txBody>
      </p:sp>
      <p:sp>
        <p:nvSpPr>
          <p:cNvPr id="3" name="Content Placeholder 2"/>
          <p:cNvSpPr>
            <a:spLocks noGrp="1"/>
          </p:cNvSpPr>
          <p:nvPr>
            <p:ph idx="1"/>
          </p:nvPr>
        </p:nvSpPr>
        <p:spPr>
          <a:xfrm>
            <a:off x="457200" y="2514600"/>
            <a:ext cx="8229600" cy="3611563"/>
          </a:xfrm>
        </p:spPr>
        <p:txBody>
          <a:bodyPr>
            <a:normAutofit/>
          </a:bodyPr>
          <a:lstStyle/>
          <a:p>
            <a:r>
              <a:rPr lang="en-US" dirty="0" smtClean="0"/>
              <a:t>Denmark, relatively equal income distribution and health system access.</a:t>
            </a:r>
          </a:p>
          <a:p>
            <a:pPr marL="0" indent="0">
              <a:buNone/>
            </a:pPr>
            <a:r>
              <a:rPr lang="en-US" sz="2600" dirty="0"/>
              <a:t>Behrman, </a:t>
            </a:r>
            <a:r>
              <a:rPr lang="en-US" sz="2600" dirty="0" err="1"/>
              <a:t>Jere</a:t>
            </a:r>
            <a:r>
              <a:rPr lang="en-US" sz="2600" dirty="0"/>
              <a:t> R., Hans-Peter Kohler, </a:t>
            </a:r>
            <a:r>
              <a:rPr lang="en-US" sz="2600" dirty="0" err="1"/>
              <a:t>Vibeke</a:t>
            </a:r>
            <a:r>
              <a:rPr lang="en-US" sz="2600" dirty="0"/>
              <a:t> </a:t>
            </a:r>
            <a:r>
              <a:rPr lang="en-US" sz="2600" dirty="0" err="1"/>
              <a:t>Myrup</a:t>
            </a:r>
            <a:r>
              <a:rPr lang="en-US" sz="2600" dirty="0"/>
              <a:t> Jensen, </a:t>
            </a:r>
            <a:r>
              <a:rPr lang="en-US" sz="2600" dirty="0" err="1"/>
              <a:t>Dorthe</a:t>
            </a:r>
            <a:r>
              <a:rPr lang="en-US" sz="2600" dirty="0"/>
              <a:t> Pedersen, </a:t>
            </a:r>
            <a:r>
              <a:rPr lang="en-US" sz="2600" dirty="0" err="1"/>
              <a:t>Inge</a:t>
            </a:r>
            <a:r>
              <a:rPr lang="en-US" sz="2600" dirty="0"/>
              <a:t> Petersen, Paul Bingley and </a:t>
            </a:r>
            <a:r>
              <a:rPr lang="en-US" sz="2600" dirty="0" err="1"/>
              <a:t>Kaare</a:t>
            </a:r>
            <a:r>
              <a:rPr lang="en-US" sz="2600" dirty="0"/>
              <a:t> Christensen, 2011, “Does More Schooling Reduce Hospitalization and Delay Mortality?    New Evidence Based on Danish Twins,” </a:t>
            </a:r>
            <a:r>
              <a:rPr lang="en-US" sz="2600" i="1" dirty="0"/>
              <a:t>Demography</a:t>
            </a:r>
            <a:r>
              <a:rPr lang="en-US" sz="2600" dirty="0"/>
              <a:t> (DOI) 10.1007/s13524-011-0052-1.</a:t>
            </a:r>
          </a:p>
          <a:p>
            <a:endParaRPr lang="en-US" dirty="0"/>
          </a:p>
        </p:txBody>
      </p:sp>
      <p:sp>
        <p:nvSpPr>
          <p:cNvPr id="4" name="Slide Number Placeholder 3"/>
          <p:cNvSpPr>
            <a:spLocks noGrp="1"/>
          </p:cNvSpPr>
          <p:nvPr>
            <p:ph type="sldNum" sz="quarter" idx="12"/>
          </p:nvPr>
        </p:nvSpPr>
        <p:spPr/>
        <p:txBody>
          <a:bodyPr/>
          <a:lstStyle/>
          <a:p>
            <a:fld id="{F3DBAB78-7D4C-47E5-B5D6-4C06C96B20DD}" type="slidenum">
              <a:rPr lang="es-MX" smtClean="0"/>
              <a:pPr/>
              <a:t>6</a:t>
            </a:fld>
            <a:endParaRPr lang="es-MX" dirty="0"/>
          </a:p>
        </p:txBody>
      </p:sp>
    </p:spTree>
    <p:extLst>
      <p:ext uri="{BB962C8B-B14F-4D97-AF65-F5344CB8AC3E}">
        <p14:creationId xmlns:p14="http://schemas.microsoft.com/office/powerpoint/2010/main" val="2396121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8350" y="1905000"/>
            <a:ext cx="50673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895600"/>
            <a:ext cx="5181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F3DBAB78-7D4C-47E5-B5D6-4C06C96B20DD}" type="slidenum">
              <a:rPr lang="es-MX" smtClean="0"/>
              <a:pPr/>
              <a:t>7</a:t>
            </a:fld>
            <a:endParaRPr lang="es-MX" dirty="0"/>
          </a:p>
        </p:txBody>
      </p:sp>
    </p:spTree>
    <p:extLst>
      <p:ext uri="{BB962C8B-B14F-4D97-AF65-F5344CB8AC3E}">
        <p14:creationId xmlns:p14="http://schemas.microsoft.com/office/powerpoint/2010/main" val="614313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9100" y="914400"/>
            <a:ext cx="7525800" cy="510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F3DBAB78-7D4C-47E5-B5D6-4C06C96B20DD}" type="slidenum">
              <a:rPr lang="es-MX" smtClean="0"/>
              <a:pPr/>
              <a:t>8</a:t>
            </a:fld>
            <a:endParaRPr lang="es-MX" dirty="0"/>
          </a:p>
        </p:txBody>
      </p:sp>
    </p:spTree>
    <p:extLst>
      <p:ext uri="{BB962C8B-B14F-4D97-AF65-F5344CB8AC3E}">
        <p14:creationId xmlns:p14="http://schemas.microsoft.com/office/powerpoint/2010/main" val="1318068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881063"/>
            <a:ext cx="7962900" cy="509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F3DBAB78-7D4C-47E5-B5D6-4C06C96B20DD}" type="slidenum">
              <a:rPr lang="es-MX" smtClean="0"/>
              <a:pPr/>
              <a:t>9</a:t>
            </a:fld>
            <a:endParaRPr lang="es-MX" dirty="0"/>
          </a:p>
        </p:txBody>
      </p:sp>
    </p:spTree>
    <p:extLst>
      <p:ext uri="{BB962C8B-B14F-4D97-AF65-F5344CB8AC3E}">
        <p14:creationId xmlns:p14="http://schemas.microsoft.com/office/powerpoint/2010/main" val="1570896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5569</TotalTime>
  <Words>1302</Words>
  <Application>Microsoft Office PowerPoint</Application>
  <PresentationFormat>On-screen Show (4:3)</PresentationFormat>
  <Paragraphs>133</Paragraphs>
  <Slides>23</Slides>
  <Notes>11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23</vt:i4>
      </vt:variant>
    </vt:vector>
  </HeadingPairs>
  <TitlesOfParts>
    <vt:vector size="27" baseType="lpstr">
      <vt:lpstr>Office Theme</vt:lpstr>
      <vt:lpstr>Gráfico de Microsoft Graph</vt:lpstr>
      <vt:lpstr>Chart</vt:lpstr>
      <vt:lpstr>Hoja de cálculo de Microsoft Office Excel</vt:lpstr>
      <vt:lpstr>1) Schooling and Gradients 2) Long-Run Impacts of Early-Life Nutrition</vt:lpstr>
      <vt:lpstr>1) Schooling and Gradients</vt:lpstr>
      <vt:lpstr>1. How much would more schooling targeted to poor reduce income inequality and poverty?</vt:lpstr>
      <vt:lpstr>PowerPoint Presentation</vt:lpstr>
      <vt:lpstr>PowerPoint Presentation</vt:lpstr>
      <vt:lpstr>2. Do associations of schooling with health persist with within-MZ twin control for endowments?</vt:lpstr>
      <vt:lpstr>PowerPoint Presentation</vt:lpstr>
      <vt:lpstr>PowerPoint Presentation</vt:lpstr>
      <vt:lpstr>PowerPoint Presentation</vt:lpstr>
      <vt:lpstr>PowerPoint Presentation</vt:lpstr>
      <vt:lpstr>2) Long-Run Impacts of Early-Life Nutrition</vt:lpstr>
      <vt:lpstr>PowerPoint Presentation</vt:lpstr>
      <vt:lpstr> 2) Long-Run Impacts of Early Life Nutritional Supplementation in Malnourished Population </vt:lpstr>
      <vt:lpstr>Formulae and nutrient content of the supplements per cup (180 ml)</vt:lpstr>
      <vt:lpstr>Supplement delivery</vt:lpstr>
      <vt:lpstr>Key Subsequent Data Rounds</vt:lpstr>
      <vt:lpstr>Height-for-age z score* for children 0-5y in 2006-7 by maternal exposure to supplementation</vt:lpstr>
      <vt:lpstr>Impact on education of exposure to improved nutrition from 0–3 y of age*</vt:lpstr>
      <vt:lpstr>Improved nutrition in early childhood and adult economic activity*</vt:lpstr>
      <vt:lpstr>PowerPoint Presentation</vt:lpstr>
      <vt:lpstr>Exposure to early childhood nutritional supplements &amp; intergenerational effects*</vt:lpstr>
      <vt:lpstr>Boys versus girls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Incentives for Students and Parents</dc:title>
  <dc:creator>Susan</dc:creator>
  <cp:lastModifiedBy>jbehrman</cp:lastModifiedBy>
  <cp:revision>250</cp:revision>
  <dcterms:created xsi:type="dcterms:W3CDTF">2011-01-31T22:31:26Z</dcterms:created>
  <dcterms:modified xsi:type="dcterms:W3CDTF">2011-09-15T14:01:15Z</dcterms:modified>
</cp:coreProperties>
</file>