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730" r:id="rId2"/>
    <p:sldId id="949" r:id="rId3"/>
    <p:sldId id="951" r:id="rId4"/>
    <p:sldId id="952" r:id="rId5"/>
    <p:sldId id="956" r:id="rId6"/>
    <p:sldId id="1005" r:id="rId7"/>
    <p:sldId id="1006" r:id="rId8"/>
    <p:sldId id="1007" r:id="rId9"/>
    <p:sldId id="743" r:id="rId10"/>
    <p:sldId id="904" r:id="rId11"/>
    <p:sldId id="905" r:id="rId12"/>
    <p:sldId id="1008" r:id="rId13"/>
    <p:sldId id="747" r:id="rId14"/>
    <p:sldId id="760" r:id="rId15"/>
    <p:sldId id="764" r:id="rId16"/>
    <p:sldId id="765" r:id="rId17"/>
    <p:sldId id="970" r:id="rId18"/>
    <p:sldId id="974" r:id="rId19"/>
    <p:sldId id="978" r:id="rId20"/>
    <p:sldId id="979" r:id="rId21"/>
    <p:sldId id="983" r:id="rId22"/>
    <p:sldId id="984" r:id="rId23"/>
    <p:sldId id="989" r:id="rId24"/>
    <p:sldId id="909" r:id="rId25"/>
    <p:sldId id="910" r:id="rId26"/>
    <p:sldId id="937" r:id="rId27"/>
    <p:sldId id="938" r:id="rId28"/>
    <p:sldId id="911" r:id="rId29"/>
    <p:sldId id="912" r:id="rId30"/>
    <p:sldId id="1004" r:id="rId31"/>
    <p:sldId id="421"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S PGothic" pitchFamily="34" charset="-128"/>
        <a:cs typeface="+mn-cs"/>
      </a:defRPr>
    </a:lvl1pPr>
    <a:lvl2pPr marL="457200" algn="l" rtl="0" fontAlgn="base">
      <a:spcBef>
        <a:spcPct val="0"/>
      </a:spcBef>
      <a:spcAft>
        <a:spcPct val="0"/>
      </a:spcAft>
      <a:defRPr sz="2400" kern="1200">
        <a:solidFill>
          <a:schemeClr val="tx1"/>
        </a:solidFill>
        <a:latin typeface="Arial" charset="0"/>
        <a:ea typeface="MS PGothic" pitchFamily="34" charset="-128"/>
        <a:cs typeface="+mn-cs"/>
      </a:defRPr>
    </a:lvl2pPr>
    <a:lvl3pPr marL="914400" algn="l" rtl="0" fontAlgn="base">
      <a:spcBef>
        <a:spcPct val="0"/>
      </a:spcBef>
      <a:spcAft>
        <a:spcPct val="0"/>
      </a:spcAft>
      <a:defRPr sz="2400" kern="1200">
        <a:solidFill>
          <a:schemeClr val="tx1"/>
        </a:solidFill>
        <a:latin typeface="Arial"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296"/>
    <a:srgbClr val="0000FF"/>
    <a:srgbClr val="009900"/>
    <a:srgbClr val="FF6600"/>
    <a:srgbClr val="F6C8B4"/>
    <a:srgbClr val="6803FD"/>
    <a:srgbClr val="9966FF"/>
    <a:srgbClr val="92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3932" autoAdjust="0"/>
  </p:normalViewPr>
  <p:slideViewPr>
    <p:cSldViewPr>
      <p:cViewPr>
        <p:scale>
          <a:sx n="100" d="100"/>
          <a:sy n="100" d="100"/>
        </p:scale>
        <p:origin x="-965" y="6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0"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0" charset="-128"/>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0"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0" charset="-128"/>
              </a:defRPr>
            </a:lvl1pPr>
          </a:lstStyle>
          <a:p>
            <a:pPr>
              <a:defRPr/>
            </a:pPr>
            <a:fld id="{0706025E-D153-425A-9DF4-39496FD83EE6}" type="slidenum">
              <a:rPr lang="en-US"/>
              <a:pPr>
                <a:defRPr/>
              </a:pPr>
              <a:t>‹#›</a:t>
            </a:fld>
            <a:endParaRPr lang="en-US" dirty="0"/>
          </a:p>
        </p:txBody>
      </p:sp>
    </p:spTree>
    <p:extLst>
      <p:ext uri="{BB962C8B-B14F-4D97-AF65-F5344CB8AC3E}">
        <p14:creationId xmlns:p14="http://schemas.microsoft.com/office/powerpoint/2010/main" val="848087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MS PGothic" pitchFamily="34"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1E6B9165-085C-4D54-ADF6-97118116A8C8}" type="slidenum">
              <a:rPr lang="en-US" sz="1200" smtClean="0"/>
              <a:pPr/>
              <a:t>1</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smtClean="0">
              <a:latin typeface="Arial"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C6E2D36-077A-493C-8263-364011BBA3CE}" type="slidenum">
              <a:rPr lang="en-US" sz="1200" smtClean="0"/>
              <a:pPr/>
              <a:t>13</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1C448F47-7FF1-4FC4-8DF8-0855B7BDC3CA}" type="slidenum">
              <a:rPr lang="en-GB" sz="1200" smtClean="0"/>
              <a:pPr/>
              <a:t>14</a:t>
            </a:fld>
            <a:endParaRPr lang="en-GB" sz="1200"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fld id="{36917F71-F5BD-401D-9A5B-BCDD839FF378}" type="slidenum">
              <a:rPr lang="en-GB" sz="1200">
                <a:latin typeface="Calibri" pitchFamily="34" charset="0"/>
              </a:rPr>
              <a:pPr algn="r" eaLnBrk="1" hangingPunct="1"/>
              <a:t>15</a:t>
            </a:fld>
            <a:endParaRPr lang="en-GB" sz="1200">
              <a:latin typeface="Calibri" pitchFamily="34" charset="0"/>
            </a:endParaRPr>
          </a:p>
        </p:txBody>
      </p:sp>
      <p:sp>
        <p:nvSpPr>
          <p:cNvPr id="43011" name="Rectangle 2"/>
          <p:cNvSpPr>
            <a:spLocks noGrp="1" noRo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C4F0A31A-13B4-4159-894C-C2D0C1E9AA9B}" type="slidenum">
              <a:rPr lang="en-GB" sz="1200" smtClean="0"/>
              <a:pPr/>
              <a:t>17</a:t>
            </a:fld>
            <a:endParaRPr lang="en-GB"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TCover_Liggin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905000"/>
            <a:ext cx="7772400" cy="1143000"/>
          </a:xfrm>
        </p:spPr>
        <p:txBody>
          <a:bodyPr/>
          <a:lstStyle>
            <a:lvl1pPr>
              <a:defRPr>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685800" y="3429000"/>
            <a:ext cx="6400800" cy="1752600"/>
          </a:xfrm>
        </p:spPr>
        <p:txBody>
          <a:bodyPr/>
          <a:lstStyle>
            <a:lvl1pPr marL="0" indent="0">
              <a:buFontTx/>
              <a:buNone/>
              <a:defRPr>
                <a:solidFill>
                  <a:schemeClr val="bg1"/>
                </a:solidFill>
              </a:defRPr>
            </a:lvl1pPr>
          </a:lstStyle>
          <a:p>
            <a:r>
              <a:rPr lang="en-US"/>
              <a:t>Click to edit Master subtitle style</a:t>
            </a:r>
          </a:p>
        </p:txBody>
      </p:sp>
      <p:sp>
        <p:nvSpPr>
          <p:cNvPr id="5" name="Rectangle 4"/>
          <p:cNvSpPr>
            <a:spLocks noGrp="1" noChangeArrowheads="1"/>
          </p:cNvSpPr>
          <p:nvPr>
            <p:ph type="dt" sz="half" idx="10"/>
          </p:nvPr>
        </p:nvSpPr>
        <p:spPr>
          <a:xfrm>
            <a:off x="685800" y="6324600"/>
            <a:ext cx="1905000" cy="457200"/>
          </a:xfrm>
        </p:spPr>
        <p:txBody>
          <a:bodyPr/>
          <a:lstStyle>
            <a:lvl1pPr>
              <a:defRPr>
                <a:solidFill>
                  <a:schemeClr val="bg1"/>
                </a:solidFill>
              </a:defRPr>
            </a:lvl1pPr>
          </a:lstStyle>
          <a:p>
            <a:pPr>
              <a:defRPr/>
            </a:pPr>
            <a:endParaRPr lang="en-US"/>
          </a:p>
        </p:txBody>
      </p:sp>
    </p:spTree>
    <p:extLst>
      <p:ext uri="{BB962C8B-B14F-4D97-AF65-F5344CB8AC3E}">
        <p14:creationId xmlns:p14="http://schemas.microsoft.com/office/powerpoint/2010/main" val="120642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sldNum" sz="quarter" idx="11"/>
          </p:nvPr>
        </p:nvSpPr>
        <p:spPr>
          <a:ln/>
        </p:spPr>
        <p:txBody>
          <a:bodyPr/>
          <a:lstStyle>
            <a:lvl1pPr>
              <a:defRPr/>
            </a:lvl1pPr>
          </a:lstStyle>
          <a:p>
            <a:pPr>
              <a:defRPr/>
            </a:pPr>
            <a:fld id="{169FC0EF-BC82-4713-B4FA-FC22A2231E91}" type="slidenum">
              <a:rPr lang="en-US"/>
              <a:pPr>
                <a:defRPr/>
              </a:pPr>
              <a:t>‹#›</a:t>
            </a:fld>
            <a:endParaRPr lang="en-US" sz="1400" dirty="0"/>
          </a:p>
        </p:txBody>
      </p:sp>
    </p:spTree>
    <p:extLst>
      <p:ext uri="{BB962C8B-B14F-4D97-AF65-F5344CB8AC3E}">
        <p14:creationId xmlns:p14="http://schemas.microsoft.com/office/powerpoint/2010/main" val="413076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1816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85800" y="1066800"/>
            <a:ext cx="5676900" cy="5181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sldNum" sz="quarter" idx="11"/>
          </p:nvPr>
        </p:nvSpPr>
        <p:spPr>
          <a:ln/>
        </p:spPr>
        <p:txBody>
          <a:bodyPr/>
          <a:lstStyle>
            <a:lvl1pPr>
              <a:defRPr/>
            </a:lvl1pPr>
          </a:lstStyle>
          <a:p>
            <a:pPr>
              <a:defRPr/>
            </a:pPr>
            <a:fld id="{5A4A21BC-CCE1-4316-8E65-60F2AA171C80}" type="slidenum">
              <a:rPr lang="en-US"/>
              <a:pPr>
                <a:defRPr/>
              </a:pPr>
              <a:t>‹#›</a:t>
            </a:fld>
            <a:endParaRPr lang="en-US" sz="1400" dirty="0"/>
          </a:p>
        </p:txBody>
      </p:sp>
    </p:spTree>
    <p:extLst>
      <p:ext uri="{BB962C8B-B14F-4D97-AF65-F5344CB8AC3E}">
        <p14:creationId xmlns:p14="http://schemas.microsoft.com/office/powerpoint/2010/main" val="5985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32685C7C-08E2-48BD-A796-564ED00A754B}" type="slidenum">
              <a:rPr lang="en-US"/>
              <a:pPr>
                <a:defRPr/>
              </a:pPr>
              <a:t>‹#›</a:t>
            </a:fld>
            <a:endParaRPr lang="en-US" sz="1400" dirty="0"/>
          </a:p>
        </p:txBody>
      </p:sp>
    </p:spTree>
    <p:extLst>
      <p:ext uri="{BB962C8B-B14F-4D97-AF65-F5344CB8AC3E}">
        <p14:creationId xmlns:p14="http://schemas.microsoft.com/office/powerpoint/2010/main" val="429287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7463" y="9525"/>
            <a:ext cx="6264275" cy="1079500"/>
            <a:chOff x="17183" y="9144"/>
            <a:chExt cx="6264721" cy="1080000"/>
          </a:xfrm>
        </p:grpSpPr>
        <p:grpSp>
          <p:nvGrpSpPr>
            <p:cNvPr id="3" name="Group 12"/>
            <p:cNvGrpSpPr>
              <a:grpSpLocks/>
            </p:cNvGrpSpPr>
            <p:nvPr/>
          </p:nvGrpSpPr>
          <p:grpSpPr bwMode="auto">
            <a:xfrm>
              <a:off x="1097129" y="391982"/>
              <a:ext cx="5184775" cy="314398"/>
              <a:chOff x="1187624" y="332656"/>
              <a:chExt cx="5184576" cy="314393"/>
            </a:xfrm>
          </p:grpSpPr>
          <p:sp>
            <p:nvSpPr>
              <p:cNvPr id="5" name="Rectangle 9"/>
              <p:cNvSpPr>
                <a:spLocks noChangeArrowheads="1"/>
              </p:cNvSpPr>
              <p:nvPr/>
            </p:nvSpPr>
            <p:spPr bwMode="auto">
              <a:xfrm>
                <a:off x="1187255" y="332583"/>
                <a:ext cx="5184945" cy="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NZ" sz="1200">
                    <a:solidFill>
                      <a:srgbClr val="0070C0"/>
                    </a:solidFill>
                    <a:latin typeface="Times New Roman" pitchFamily="18" charset="0"/>
                    <a:cs typeface="Times New Roman" pitchFamily="18" charset="0"/>
                  </a:rPr>
                  <a:t>OFFICE OF THE PRIME MINISTER’S SCIENCE ADVISORY COMMITTEE</a:t>
                </a:r>
              </a:p>
            </p:txBody>
          </p:sp>
          <p:cxnSp>
            <p:nvCxnSpPr>
              <p:cNvPr id="6" name="Straight Connector 5"/>
              <p:cNvCxnSpPr/>
              <p:nvPr/>
            </p:nvCxnSpPr>
            <p:spPr>
              <a:xfrm>
                <a:off x="1277745" y="647049"/>
                <a:ext cx="489601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Picture 6" descr="CoatOfArmsColou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83" y="914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559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sldNum" sz="quarter" idx="11"/>
          </p:nvPr>
        </p:nvSpPr>
        <p:spPr>
          <a:ln/>
        </p:spPr>
        <p:txBody>
          <a:bodyPr/>
          <a:lstStyle>
            <a:lvl1pPr>
              <a:defRPr/>
            </a:lvl1pPr>
          </a:lstStyle>
          <a:p>
            <a:pPr>
              <a:defRPr/>
            </a:pPr>
            <a:fld id="{9E1C8B29-455E-459C-80B1-7DFE40EC2F5D}" type="slidenum">
              <a:rPr lang="en-US"/>
              <a:pPr>
                <a:defRPr/>
              </a:pPr>
              <a:t>‹#›</a:t>
            </a:fld>
            <a:endParaRPr lang="en-US" sz="1400" dirty="0"/>
          </a:p>
        </p:txBody>
      </p:sp>
    </p:spTree>
    <p:extLst>
      <p:ext uri="{BB962C8B-B14F-4D97-AF65-F5344CB8AC3E}">
        <p14:creationId xmlns:p14="http://schemas.microsoft.com/office/powerpoint/2010/main" val="410387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sldNum" sz="quarter" idx="11"/>
          </p:nvPr>
        </p:nvSpPr>
        <p:spPr>
          <a:ln/>
        </p:spPr>
        <p:txBody>
          <a:bodyPr/>
          <a:lstStyle>
            <a:lvl1pPr>
              <a:defRPr/>
            </a:lvl1pPr>
          </a:lstStyle>
          <a:p>
            <a:pPr>
              <a:defRPr/>
            </a:pPr>
            <a:fld id="{A6625DEE-B69D-48D2-80C1-111AEC531DA2}" type="slidenum">
              <a:rPr lang="en-US"/>
              <a:pPr>
                <a:defRPr/>
              </a:pPr>
              <a:t>‹#›</a:t>
            </a:fld>
            <a:endParaRPr lang="en-US" sz="1400" dirty="0"/>
          </a:p>
        </p:txBody>
      </p:sp>
    </p:spTree>
    <p:extLst>
      <p:ext uri="{BB962C8B-B14F-4D97-AF65-F5344CB8AC3E}">
        <p14:creationId xmlns:p14="http://schemas.microsoft.com/office/powerpoint/2010/main" val="399897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sldNum" sz="quarter" idx="11"/>
          </p:nvPr>
        </p:nvSpPr>
        <p:spPr>
          <a:ln/>
        </p:spPr>
        <p:txBody>
          <a:bodyPr/>
          <a:lstStyle>
            <a:lvl1pPr>
              <a:defRPr/>
            </a:lvl1pPr>
          </a:lstStyle>
          <a:p>
            <a:pPr>
              <a:defRPr/>
            </a:pPr>
            <a:fld id="{D9927523-C231-47CC-8D35-4B3CC24CF020}" type="slidenum">
              <a:rPr lang="en-US"/>
              <a:pPr>
                <a:defRPr/>
              </a:pPr>
              <a:t>‹#›</a:t>
            </a:fld>
            <a:endParaRPr lang="en-US" sz="1400" dirty="0"/>
          </a:p>
        </p:txBody>
      </p:sp>
    </p:spTree>
    <p:extLst>
      <p:ext uri="{BB962C8B-B14F-4D97-AF65-F5344CB8AC3E}">
        <p14:creationId xmlns:p14="http://schemas.microsoft.com/office/powerpoint/2010/main" val="82755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16"/>
          <p:cNvSpPr>
            <a:spLocks noGrp="1" noChangeArrowheads="1"/>
          </p:cNvSpPr>
          <p:nvPr>
            <p:ph type="sldNum" sz="quarter" idx="11"/>
          </p:nvPr>
        </p:nvSpPr>
        <p:spPr>
          <a:ln/>
        </p:spPr>
        <p:txBody>
          <a:bodyPr/>
          <a:lstStyle>
            <a:lvl1pPr>
              <a:defRPr/>
            </a:lvl1pPr>
          </a:lstStyle>
          <a:p>
            <a:pPr>
              <a:defRPr/>
            </a:pPr>
            <a:fld id="{EB7A0C96-7BDD-4A93-948F-EAE6F2B18AC2}" type="slidenum">
              <a:rPr lang="en-US"/>
              <a:pPr>
                <a:defRPr/>
              </a:pPr>
              <a:t>‹#›</a:t>
            </a:fld>
            <a:endParaRPr lang="en-US" sz="1400" dirty="0"/>
          </a:p>
        </p:txBody>
      </p:sp>
    </p:spTree>
    <p:extLst>
      <p:ext uri="{BB962C8B-B14F-4D97-AF65-F5344CB8AC3E}">
        <p14:creationId xmlns:p14="http://schemas.microsoft.com/office/powerpoint/2010/main" val="355635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16"/>
          <p:cNvSpPr>
            <a:spLocks noGrp="1" noChangeArrowheads="1"/>
          </p:cNvSpPr>
          <p:nvPr>
            <p:ph type="sldNum" sz="quarter" idx="11"/>
          </p:nvPr>
        </p:nvSpPr>
        <p:spPr>
          <a:ln/>
        </p:spPr>
        <p:txBody>
          <a:bodyPr/>
          <a:lstStyle>
            <a:lvl1pPr>
              <a:defRPr/>
            </a:lvl1pPr>
          </a:lstStyle>
          <a:p>
            <a:pPr>
              <a:defRPr/>
            </a:pPr>
            <a:fld id="{02E5A03D-4BC1-4651-AA35-E634ACD9D543}" type="slidenum">
              <a:rPr lang="en-US"/>
              <a:pPr>
                <a:defRPr/>
              </a:pPr>
              <a:t>‹#›</a:t>
            </a:fld>
            <a:endParaRPr lang="en-US" sz="1400" dirty="0"/>
          </a:p>
        </p:txBody>
      </p:sp>
    </p:spTree>
    <p:extLst>
      <p:ext uri="{BB962C8B-B14F-4D97-AF65-F5344CB8AC3E}">
        <p14:creationId xmlns:p14="http://schemas.microsoft.com/office/powerpoint/2010/main" val="40687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16"/>
          <p:cNvSpPr>
            <a:spLocks noGrp="1" noChangeArrowheads="1"/>
          </p:cNvSpPr>
          <p:nvPr>
            <p:ph type="sldNum" sz="quarter" idx="11"/>
          </p:nvPr>
        </p:nvSpPr>
        <p:spPr>
          <a:ln/>
        </p:spPr>
        <p:txBody>
          <a:bodyPr/>
          <a:lstStyle>
            <a:lvl1pPr>
              <a:defRPr/>
            </a:lvl1pPr>
          </a:lstStyle>
          <a:p>
            <a:pPr>
              <a:defRPr/>
            </a:pPr>
            <a:fld id="{0F416213-E119-4EF9-8A7B-EE3F6DA883A5}" type="slidenum">
              <a:rPr lang="en-US"/>
              <a:pPr>
                <a:defRPr/>
              </a:pPr>
              <a:t>‹#›</a:t>
            </a:fld>
            <a:endParaRPr lang="en-US" sz="1400" dirty="0"/>
          </a:p>
        </p:txBody>
      </p:sp>
    </p:spTree>
    <p:extLst>
      <p:ext uri="{BB962C8B-B14F-4D97-AF65-F5344CB8AC3E}">
        <p14:creationId xmlns:p14="http://schemas.microsoft.com/office/powerpoint/2010/main" val="155241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sldNum" sz="quarter" idx="11"/>
          </p:nvPr>
        </p:nvSpPr>
        <p:spPr>
          <a:ln/>
        </p:spPr>
        <p:txBody>
          <a:bodyPr/>
          <a:lstStyle>
            <a:lvl1pPr>
              <a:defRPr/>
            </a:lvl1pPr>
          </a:lstStyle>
          <a:p>
            <a:pPr>
              <a:defRPr/>
            </a:pPr>
            <a:fld id="{8D9A0942-0BED-4DB7-BF15-8418E98F8A19}" type="slidenum">
              <a:rPr lang="en-US"/>
              <a:pPr>
                <a:defRPr/>
              </a:pPr>
              <a:t>‹#›</a:t>
            </a:fld>
            <a:endParaRPr lang="en-US" sz="1400" dirty="0"/>
          </a:p>
        </p:txBody>
      </p:sp>
    </p:spTree>
    <p:extLst>
      <p:ext uri="{BB962C8B-B14F-4D97-AF65-F5344CB8AC3E}">
        <p14:creationId xmlns:p14="http://schemas.microsoft.com/office/powerpoint/2010/main" val="187519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sldNum" sz="quarter" idx="11"/>
          </p:nvPr>
        </p:nvSpPr>
        <p:spPr>
          <a:ln/>
        </p:spPr>
        <p:txBody>
          <a:bodyPr/>
          <a:lstStyle>
            <a:lvl1pPr>
              <a:defRPr/>
            </a:lvl1pPr>
          </a:lstStyle>
          <a:p>
            <a:pPr>
              <a:defRPr/>
            </a:pPr>
            <a:fld id="{DEB4C93F-3787-4313-8813-83B200AA4E86}" type="slidenum">
              <a:rPr lang="en-US"/>
              <a:pPr>
                <a:defRPr/>
              </a:pPr>
              <a:t>‹#›</a:t>
            </a:fld>
            <a:endParaRPr lang="en-US" sz="1400" dirty="0"/>
          </a:p>
        </p:txBody>
      </p:sp>
    </p:spTree>
    <p:extLst>
      <p:ext uri="{BB962C8B-B14F-4D97-AF65-F5344CB8AC3E}">
        <p14:creationId xmlns:p14="http://schemas.microsoft.com/office/powerpoint/2010/main" val="397328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3246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Verdana" pitchFamily="-110" charset="0"/>
                <a:ea typeface="ＭＳ Ｐゴシック" pitchFamily="-110" charset="-128"/>
              </a:defRPr>
            </a:lvl1pPr>
          </a:lstStyle>
          <a:p>
            <a:pPr>
              <a:defRPr/>
            </a:pPr>
            <a:endParaRPr lang="en-US"/>
          </a:p>
        </p:txBody>
      </p:sp>
      <p:pic>
        <p:nvPicPr>
          <p:cNvPr id="1029" name="Picture 7" descr="PPTTo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57912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16"/>
          <p:cNvSpPr>
            <a:spLocks noGrp="1" noChangeArrowheads="1"/>
          </p:cNvSpPr>
          <p:nvPr>
            <p:ph type="sldNum" sz="quarter" idx="4"/>
          </p:nvPr>
        </p:nvSpPr>
        <p:spPr bwMode="auto">
          <a:xfrm>
            <a:off x="6553200" y="63246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Verdana" pitchFamily="-110" charset="0"/>
                <a:ea typeface="ＭＳ Ｐゴシック" pitchFamily="-110" charset="-128"/>
              </a:defRPr>
            </a:lvl1pPr>
          </a:lstStyle>
          <a:p>
            <a:pPr>
              <a:defRPr/>
            </a:pPr>
            <a:fld id="{6B301695-D631-4558-B948-71B8D905F699}" type="slidenum">
              <a:rPr lang="en-US"/>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4395"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6" r:id="rId12"/>
    <p:sldLayoutId id="2147484397" r:id="rId13"/>
  </p:sldLayoutIdLst>
  <p:txStyles>
    <p:titleStyle>
      <a:lvl1pPr algn="l" rtl="0" eaLnBrk="0" fontAlgn="base" hangingPunct="0">
        <a:spcBef>
          <a:spcPct val="0"/>
        </a:spcBef>
        <a:spcAft>
          <a:spcPct val="0"/>
        </a:spcAft>
        <a:defRPr sz="3000" b="1">
          <a:solidFill>
            <a:schemeClr val="tx1"/>
          </a:solidFill>
          <a:latin typeface="+mj-lt"/>
          <a:ea typeface="MS PGothic" pitchFamily="34" charset="-128"/>
          <a:cs typeface="+mj-cs"/>
        </a:defRPr>
      </a:lvl1pPr>
      <a:lvl2pPr algn="l" rtl="0" eaLnBrk="0" fontAlgn="base" hangingPunct="0">
        <a:spcBef>
          <a:spcPct val="0"/>
        </a:spcBef>
        <a:spcAft>
          <a:spcPct val="0"/>
        </a:spcAft>
        <a:defRPr sz="3000" b="1">
          <a:solidFill>
            <a:schemeClr val="tx1"/>
          </a:solidFill>
          <a:latin typeface="Verdana" pitchFamily="-110" charset="0"/>
          <a:ea typeface="MS PGothic" pitchFamily="34" charset="-128"/>
          <a:cs typeface="ＭＳ Ｐゴシック" pitchFamily="-110" charset="-128"/>
        </a:defRPr>
      </a:lvl2pPr>
      <a:lvl3pPr algn="l" rtl="0" eaLnBrk="0" fontAlgn="base" hangingPunct="0">
        <a:spcBef>
          <a:spcPct val="0"/>
        </a:spcBef>
        <a:spcAft>
          <a:spcPct val="0"/>
        </a:spcAft>
        <a:defRPr sz="3000" b="1">
          <a:solidFill>
            <a:schemeClr val="tx1"/>
          </a:solidFill>
          <a:latin typeface="Verdana" pitchFamily="-110" charset="0"/>
          <a:ea typeface="MS PGothic" pitchFamily="34" charset="-128"/>
          <a:cs typeface="ＭＳ Ｐゴシック" pitchFamily="-110" charset="-128"/>
        </a:defRPr>
      </a:lvl3pPr>
      <a:lvl4pPr algn="l" rtl="0" eaLnBrk="0" fontAlgn="base" hangingPunct="0">
        <a:spcBef>
          <a:spcPct val="0"/>
        </a:spcBef>
        <a:spcAft>
          <a:spcPct val="0"/>
        </a:spcAft>
        <a:defRPr sz="3000" b="1">
          <a:solidFill>
            <a:schemeClr val="tx1"/>
          </a:solidFill>
          <a:latin typeface="Verdana" pitchFamily="-110" charset="0"/>
          <a:ea typeface="MS PGothic" pitchFamily="34" charset="-128"/>
          <a:cs typeface="ＭＳ Ｐゴシック" pitchFamily="-110" charset="-128"/>
        </a:defRPr>
      </a:lvl4pPr>
      <a:lvl5pPr algn="l" rtl="0" eaLnBrk="0" fontAlgn="base" hangingPunct="0">
        <a:spcBef>
          <a:spcPct val="0"/>
        </a:spcBef>
        <a:spcAft>
          <a:spcPct val="0"/>
        </a:spcAft>
        <a:defRPr sz="3000" b="1">
          <a:solidFill>
            <a:schemeClr val="tx1"/>
          </a:solidFill>
          <a:latin typeface="Verdana" pitchFamily="-110" charset="0"/>
          <a:ea typeface="MS PGothic" pitchFamily="34" charset="-128"/>
          <a:cs typeface="ＭＳ Ｐゴシック" pitchFamily="-110" charset="-128"/>
        </a:defRPr>
      </a:lvl5pPr>
      <a:lvl6pPr marL="457200" algn="l" rtl="0" fontAlgn="base">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6pPr>
      <a:lvl7pPr marL="914400" algn="l" rtl="0" fontAlgn="base">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7pPr>
      <a:lvl8pPr marL="1371600" algn="l" rtl="0" fontAlgn="base">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8pPr>
      <a:lvl9pPr marL="1828800" algn="l" rtl="0" fontAlgn="base">
        <a:spcBef>
          <a:spcPct val="0"/>
        </a:spcBef>
        <a:spcAft>
          <a:spcPct val="0"/>
        </a:spcAft>
        <a:defRPr sz="3000" b="1">
          <a:solidFill>
            <a:schemeClr val="tx1"/>
          </a:solidFill>
          <a:latin typeface="Verdana"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ics.a-star.edu.sg/index.php/banners/click3.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emf"/><Relationship Id="rId4" Type="http://schemas.openxmlformats.org/officeDocument/2006/relationships/oleObject" Target="../embeddings/oleObject2.bin"/><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14375" y="1500188"/>
            <a:ext cx="7772400" cy="1571625"/>
          </a:xfrm>
        </p:spPr>
        <p:txBody>
          <a:bodyPr/>
          <a:lstStyle/>
          <a:p>
            <a:pPr eaLnBrk="1" hangingPunct="1"/>
            <a:r>
              <a:rPr lang="en-GB" sz="2800" smtClean="0">
                <a:solidFill>
                  <a:srgbClr val="FFC000"/>
                </a:solidFill>
              </a:rPr>
              <a:t>A conceptual basis for life course biology</a:t>
            </a:r>
            <a:endParaRPr lang="en-US" sz="4000" smtClean="0">
              <a:latin typeface="Calibri" pitchFamily="34" charset="0"/>
            </a:endParaRPr>
          </a:p>
        </p:txBody>
      </p:sp>
      <p:sp>
        <p:nvSpPr>
          <p:cNvPr id="5123" name="Rectangle 3"/>
          <p:cNvSpPr>
            <a:spLocks noGrp="1" noChangeArrowheads="1"/>
          </p:cNvSpPr>
          <p:nvPr>
            <p:ph type="subTitle" idx="1"/>
          </p:nvPr>
        </p:nvSpPr>
        <p:spPr>
          <a:xfrm>
            <a:off x="1571625" y="3214688"/>
            <a:ext cx="6929438" cy="1752600"/>
          </a:xfrm>
        </p:spPr>
        <p:txBody>
          <a:bodyPr/>
          <a:lstStyle/>
          <a:p>
            <a:pPr eaLnBrk="1" hangingPunct="1"/>
            <a:endParaRPr lang="en-US" sz="2800" smtClean="0">
              <a:latin typeface="Calibri" pitchFamily="34" charset="0"/>
            </a:endParaRPr>
          </a:p>
          <a:p>
            <a:pPr eaLnBrk="1" hangingPunct="1"/>
            <a:r>
              <a:rPr lang="en-US" sz="2800" smtClean="0">
                <a:latin typeface="Calibri" pitchFamily="34" charset="0"/>
              </a:rPr>
              <a:t>Sir Peter Gluckman FRS</a:t>
            </a:r>
          </a:p>
          <a:p>
            <a:pPr eaLnBrk="1" hangingPunct="1"/>
            <a:r>
              <a:rPr lang="en-US" sz="2800" smtClean="0">
                <a:latin typeface="Calibri" pitchFamily="34" charset="0"/>
              </a:rPr>
              <a:t>Chicago 2011</a:t>
            </a:r>
          </a:p>
        </p:txBody>
      </p:sp>
      <p:pic>
        <p:nvPicPr>
          <p:cNvPr id="5" name="Picture 6" descr="Advertisem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5825"/>
            <a:ext cx="24844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p:cNvPicPr>
            <a:picLocks noChangeAspect="1" noChangeArrowheads="1"/>
          </p:cNvPicPr>
          <p:nvPr/>
        </p:nvPicPr>
        <p:blipFill>
          <a:blip r:embed="rId5">
            <a:extLst>
              <a:ext uri="{28A0092B-C50C-407E-A947-70E740481C1C}">
                <a14:useLocalDpi xmlns:a14="http://schemas.microsoft.com/office/drawing/2010/main" val="0"/>
              </a:ext>
            </a:extLst>
          </a:blip>
          <a:srcRect l="25394" t="26944" r="31299" b="64592"/>
          <a:stretch>
            <a:fillRect/>
          </a:stretch>
        </p:blipFill>
        <p:spPr bwMode="auto">
          <a:xfrm>
            <a:off x="2484438" y="6032500"/>
            <a:ext cx="39989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1"/>
          <p:cNvSpPr>
            <a:spLocks noChangeArrowheads="1"/>
          </p:cNvSpPr>
          <p:nvPr/>
        </p:nvSpPr>
        <p:spPr bwMode="auto">
          <a:xfrm>
            <a:off x="3276600" y="6224588"/>
            <a:ext cx="3095625" cy="357187"/>
          </a:xfrm>
          <a:prstGeom prst="rect">
            <a:avLst/>
          </a:prstGeom>
          <a:solidFill>
            <a:schemeClr val="bg1"/>
          </a:solidFill>
          <a:ln w="9525" algn="ctr">
            <a:solidFill>
              <a:schemeClr val="bg1"/>
            </a:solidFill>
            <a:round/>
            <a:headEnd/>
            <a:tailEnd/>
          </a:ln>
        </p:spPr>
        <p:txBody>
          <a:bodyPr/>
          <a:lstStyle/>
          <a:p>
            <a:pPr algn="ctr" eaLnBrk="0" hangingPunct="0"/>
            <a:r>
              <a:rPr lang="en-NZ" sz="1200" b="1"/>
              <a:t>Chief Science Advisor to the Prime Minister of New Zealand</a:t>
            </a:r>
          </a:p>
        </p:txBody>
      </p:sp>
      <p:sp>
        <p:nvSpPr>
          <p:cNvPr id="5127" name="Rectangle 2"/>
          <p:cNvSpPr>
            <a:spLocks noChangeArrowheads="1"/>
          </p:cNvSpPr>
          <p:nvPr/>
        </p:nvSpPr>
        <p:spPr bwMode="auto">
          <a:xfrm>
            <a:off x="2411413" y="5949950"/>
            <a:ext cx="3960812" cy="82550"/>
          </a:xfrm>
          <a:prstGeom prst="rect">
            <a:avLst/>
          </a:prstGeom>
          <a:solidFill>
            <a:schemeClr val="bg1"/>
          </a:solidFill>
          <a:ln w="9525" algn="ctr">
            <a:solidFill>
              <a:schemeClr val="bg1"/>
            </a:solidFill>
            <a:round/>
            <a:headEnd/>
            <a:tailEnd/>
          </a:ln>
        </p:spPr>
        <p:txBody>
          <a:bodyPr/>
          <a:lstStyle/>
          <a:p>
            <a:pPr eaLnBrk="0" hangingPunct="0"/>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57188"/>
            <a:ext cx="9286875" cy="1477962"/>
          </a:xfrm>
        </p:spPr>
        <p:txBody>
          <a:bodyPr/>
          <a:lstStyle/>
          <a:p>
            <a:endParaRPr lang="en-US" sz="2800" smtClean="0"/>
          </a:p>
        </p:txBody>
      </p:sp>
      <p:sp>
        <p:nvSpPr>
          <p:cNvPr id="14339" name="Content Placeholder 2"/>
          <p:cNvSpPr>
            <a:spLocks noGrp="1"/>
          </p:cNvSpPr>
          <p:nvPr>
            <p:ph idx="1"/>
          </p:nvPr>
        </p:nvSpPr>
        <p:spPr>
          <a:xfrm>
            <a:off x="500063" y="1643063"/>
            <a:ext cx="8229600" cy="4522787"/>
          </a:xfrm>
        </p:spPr>
        <p:txBody>
          <a:bodyPr/>
          <a:lstStyle/>
          <a:p>
            <a:r>
              <a:rPr lang="en-NZ" sz="2400" b="1" smtClean="0">
                <a:solidFill>
                  <a:srgbClr val="C00000"/>
                </a:solidFill>
              </a:rPr>
              <a:t>Trade-off with immediate benefit: </a:t>
            </a:r>
          </a:p>
          <a:p>
            <a:pPr lvl="1"/>
            <a:r>
              <a:rPr lang="en-NZ" sz="2400" smtClean="0"/>
              <a:t>early adaptive advantage with potentially longer term consequences </a:t>
            </a:r>
          </a:p>
        </p:txBody>
      </p:sp>
      <p:pic>
        <p:nvPicPr>
          <p:cNvPr id="14340" name="Picture 5" descr="_h2r5997_crop-300x24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43250"/>
            <a:ext cx="421481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357188"/>
            <a:ext cx="9286875" cy="1477962"/>
          </a:xfrm>
        </p:spPr>
        <p:txBody>
          <a:bodyPr/>
          <a:lstStyle/>
          <a:p>
            <a:endParaRPr lang="en-US" sz="2800" smtClean="0"/>
          </a:p>
        </p:txBody>
      </p:sp>
      <p:sp>
        <p:nvSpPr>
          <p:cNvPr id="38915" name="Content Placeholder 2"/>
          <p:cNvSpPr>
            <a:spLocks noGrp="1"/>
          </p:cNvSpPr>
          <p:nvPr>
            <p:ph idx="1"/>
          </p:nvPr>
        </p:nvSpPr>
        <p:spPr>
          <a:xfrm>
            <a:off x="395288" y="620713"/>
            <a:ext cx="8229600" cy="4522787"/>
          </a:xfrm>
        </p:spPr>
        <p:txBody>
          <a:bodyPr/>
          <a:lstStyle/>
          <a:p>
            <a:pPr marL="0" indent="0">
              <a:buFontTx/>
              <a:buNone/>
              <a:defRPr/>
            </a:pPr>
            <a:r>
              <a:rPr lang="en-NZ" sz="2400" b="1" dirty="0" smtClean="0">
                <a:solidFill>
                  <a:srgbClr val="C00000"/>
                </a:solidFill>
              </a:rPr>
              <a:t>Changed developmental strategy with delayed but no obvious immediate benefit</a:t>
            </a:r>
          </a:p>
          <a:p>
            <a:pPr lvl="1">
              <a:defRPr/>
            </a:pPr>
            <a:endParaRPr lang="en-NZ" dirty="0" smtClean="0">
              <a:latin typeface="Calibri" pitchFamily="34" charset="0"/>
              <a:cs typeface="Calibri" pitchFamily="34" charset="0"/>
            </a:endParaRPr>
          </a:p>
          <a:p>
            <a:pPr lvl="1">
              <a:defRPr/>
            </a:pPr>
            <a:r>
              <a:rPr lang="en-NZ" dirty="0" smtClean="0">
                <a:latin typeface="Calibri" pitchFamily="34" charset="0"/>
                <a:cs typeface="Calibri" pitchFamily="34" charset="0"/>
              </a:rPr>
              <a:t>Altered developmental trajectory for potential fitness benefit in later life</a:t>
            </a:r>
          </a:p>
          <a:p>
            <a:pPr lvl="1">
              <a:defRPr/>
            </a:pPr>
            <a:r>
              <a:rPr lang="en-NZ" dirty="0" smtClean="0">
                <a:latin typeface="Calibri" pitchFamily="34" charset="0"/>
                <a:cs typeface="Calibri" pitchFamily="34" charset="0"/>
              </a:rPr>
              <a:t>Very common phenomenon across taxa</a:t>
            </a:r>
          </a:p>
          <a:p>
            <a:pPr lvl="1">
              <a:defRPr/>
            </a:pPr>
            <a:r>
              <a:rPr lang="en-NZ" dirty="0" smtClean="0">
                <a:latin typeface="Calibri" pitchFamily="34" charset="0"/>
                <a:cs typeface="Calibri" pitchFamily="34" charset="0"/>
              </a:rPr>
              <a:t>Underpinned by epigenetic processes</a:t>
            </a:r>
          </a:p>
          <a:p>
            <a:pPr lvl="1">
              <a:defRPr/>
            </a:pPr>
            <a:endParaRPr lang="en-NZ" dirty="0" smtClean="0">
              <a:latin typeface="Calibri" pitchFamily="34" charset="0"/>
              <a:cs typeface="Calibri" pitchFamily="34" charset="0"/>
            </a:endParaRPr>
          </a:p>
          <a:p>
            <a:pPr>
              <a:defRPr/>
            </a:pPr>
            <a:r>
              <a:rPr lang="en-NZ" dirty="0" smtClean="0">
                <a:latin typeface="Calibri" pitchFamily="34" charset="0"/>
                <a:cs typeface="Calibri" pitchFamily="34" charset="0"/>
              </a:rPr>
              <a:t>The fitness cost of error in prediction is not symmetrical </a:t>
            </a:r>
          </a:p>
          <a:p>
            <a:pPr lvl="1">
              <a:defRPr/>
            </a:pPr>
            <a:endParaRPr lang="en-NZ" dirty="0" smtClean="0">
              <a:latin typeface="Calibri" pitchFamily="34" charset="0"/>
              <a:cs typeface="Calibri" pitchFamily="34" charset="0"/>
            </a:endParaRPr>
          </a:p>
          <a:p>
            <a:pPr lvl="1">
              <a:defRPr/>
            </a:pPr>
            <a:r>
              <a:rPr lang="en-NZ" dirty="0" smtClean="0">
                <a:latin typeface="Calibri" pitchFamily="34" charset="0"/>
                <a:cs typeface="Calibri" pitchFamily="34" charset="0"/>
              </a:rPr>
              <a:t>To predict a high nutrition environment and end up in a low nutrition environment will have a greater fitness cost than predicting a low nutrition environment and ending up in a high prediction environment</a:t>
            </a:r>
          </a:p>
          <a:p>
            <a:pPr lvl="1">
              <a:defRPr/>
            </a:pPr>
            <a:r>
              <a:rPr lang="en-NZ" dirty="0" smtClean="0">
                <a:latin typeface="Calibri" pitchFamily="34" charset="0"/>
                <a:cs typeface="Calibri" pitchFamily="34" charset="0"/>
              </a:rPr>
              <a:t>Hence humans have evolved with bias in prediction which is reinforced by the phenomenon of maternal constraint</a:t>
            </a:r>
          </a:p>
          <a:p>
            <a:pPr>
              <a:defRPr/>
            </a:pPr>
            <a:endParaRPr lang="en-NZ" dirty="0" smtClean="0">
              <a:latin typeface="Calibri" pitchFamily="34" charset="0"/>
              <a:cs typeface="Calibri" pitchFamily="34" charset="0"/>
            </a:endParaRPr>
          </a:p>
          <a:p>
            <a:pPr marL="0" indent="0">
              <a:buFontTx/>
              <a:buNone/>
              <a:defRPr/>
            </a:pPr>
            <a:endParaRPr lang="en-NZ" dirty="0" smtClean="0">
              <a:latin typeface="Calibri" pitchFamily="34" charset="0"/>
              <a:cs typeface="Calibri" pitchFamily="34" charset="0"/>
            </a:endParaRPr>
          </a:p>
          <a:p>
            <a:pPr lvl="1">
              <a:defRPr/>
            </a:pPr>
            <a:endParaRPr lang="en-NZ" dirty="0" smtClean="0">
              <a:latin typeface="Calibri" pitchFamily="34" charset="0"/>
              <a:cs typeface="Calibri" pitchFamily="34" charset="0"/>
            </a:endParaRPr>
          </a:p>
          <a:p>
            <a:pPr marL="0" indent="0">
              <a:buFontTx/>
              <a:buNone/>
              <a:defRPr/>
            </a:pPr>
            <a:endParaRPr lang="en-NZ" dirty="0" smtClean="0">
              <a:latin typeface="Calibri" pitchFamily="34" charset="0"/>
              <a:cs typeface="Calibri" pitchFamily="34" charset="0"/>
            </a:endParaRPr>
          </a:p>
          <a:p>
            <a:pPr lvl="1">
              <a:buFontTx/>
              <a:buNone/>
              <a:defRPr/>
            </a:pPr>
            <a:endParaRPr lang="en-NZ" dirty="0" smtClean="0">
              <a:latin typeface="Calibri" pitchFamily="34" charset="0"/>
              <a:cs typeface="Calibri" pitchFamily="34" charset="0"/>
            </a:endParaRPr>
          </a:p>
          <a:p>
            <a:pPr lvl="4">
              <a:buFontTx/>
              <a:buNone/>
              <a:defRPr/>
            </a:pPr>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500063" y="1000125"/>
            <a:ext cx="7715250" cy="5072063"/>
          </a:xfrm>
        </p:spPr>
        <p:txBody>
          <a:bodyPr/>
          <a:lstStyle/>
          <a:p>
            <a:pPr>
              <a:spcBef>
                <a:spcPct val="0"/>
              </a:spcBef>
              <a:spcAft>
                <a:spcPts val="1200"/>
              </a:spcAft>
            </a:pPr>
            <a:r>
              <a:rPr lang="en-NZ" sz="2400" smtClean="0">
                <a:latin typeface="Calibri" pitchFamily="34" charset="0"/>
              </a:rPr>
              <a:t>Bet-hedging is a phylogentically old adaptive          response  to variable environments for                  organisms which have high reproductive outputs</a:t>
            </a:r>
          </a:p>
          <a:p>
            <a:pPr>
              <a:spcBef>
                <a:spcPct val="0"/>
              </a:spcBef>
              <a:spcAft>
                <a:spcPts val="1200"/>
              </a:spcAft>
            </a:pPr>
            <a:r>
              <a:rPr lang="en-NZ" sz="2400" smtClean="0">
                <a:latin typeface="Calibri" pitchFamily="34" charset="0"/>
              </a:rPr>
              <a:t>Bet-hedging organisms produce multiple offspring with a range of fixed phenotypes, some of which will be well adapted to the future environment</a:t>
            </a:r>
          </a:p>
          <a:p>
            <a:pPr>
              <a:spcBef>
                <a:spcPct val="0"/>
              </a:spcBef>
              <a:spcAft>
                <a:spcPts val="1200"/>
              </a:spcAft>
            </a:pPr>
            <a:r>
              <a:rPr lang="en-NZ" sz="2400" smtClean="0">
                <a:latin typeface="Calibri" pitchFamily="34" charset="0"/>
              </a:rPr>
              <a:t>An asymmetric fitness environment (where the cost of being mismatched varies between environments) favours anticipation (PARs) rather than bet hedging</a:t>
            </a:r>
          </a:p>
          <a:p>
            <a:pPr>
              <a:spcBef>
                <a:spcPct val="0"/>
              </a:spcBef>
              <a:spcAft>
                <a:spcPts val="1200"/>
              </a:spcAft>
            </a:pPr>
            <a:r>
              <a:rPr lang="en-NZ" sz="2400" smtClean="0">
                <a:latin typeface="Calibri" pitchFamily="34" charset="0"/>
              </a:rPr>
              <a:t>Anticipation need not be accurate to be the selected mechanism</a:t>
            </a:r>
          </a:p>
          <a:p>
            <a:pPr>
              <a:spcBef>
                <a:spcPct val="0"/>
              </a:spcBef>
              <a:spcAft>
                <a:spcPts val="1200"/>
              </a:spcAft>
            </a:pPr>
            <a:r>
              <a:rPr lang="en-NZ" sz="2400" smtClean="0">
                <a:latin typeface="Calibri" pitchFamily="34" charset="0"/>
              </a:rPr>
              <a:t>Anticipation is the only possible strategy in monotocous slow producers where each pregnancy represents a high proportion of lifetime reproductive effort</a:t>
            </a:r>
            <a:endParaRPr lang="en-US" sz="2400" smtClean="0">
              <a:latin typeface="Calibri" pitchFamily="34" charset="0"/>
            </a:endParaRPr>
          </a:p>
        </p:txBody>
      </p:sp>
      <p:sp>
        <p:nvSpPr>
          <p:cNvPr id="4" name="Title 1"/>
          <p:cNvSpPr txBox="1">
            <a:spLocks/>
          </p:cNvSpPr>
          <p:nvPr/>
        </p:nvSpPr>
        <p:spPr bwMode="auto">
          <a:xfrm>
            <a:off x="468313" y="214313"/>
            <a:ext cx="8229600" cy="714375"/>
          </a:xfrm>
          <a:prstGeom prst="rect">
            <a:avLst/>
          </a:prstGeom>
          <a:noFill/>
          <a:ln w="9525">
            <a:noFill/>
            <a:miter lim="800000"/>
            <a:headEnd/>
            <a:tailEnd/>
          </a:ln>
        </p:spPr>
        <p:txBody>
          <a:bodyPr anchor="ctr"/>
          <a:lstStyle/>
          <a:p>
            <a:pPr eaLnBrk="0" hangingPunct="0">
              <a:defRPr/>
            </a:pPr>
            <a:r>
              <a:rPr lang="en-NZ" sz="3200" b="1" kern="0" dirty="0">
                <a:solidFill>
                  <a:schemeClr val="accent6"/>
                </a:solidFill>
                <a:latin typeface="Calibri" pitchFamily="34" charset="0"/>
                <a:cs typeface="+mj-cs"/>
              </a:rPr>
              <a:t>Anticipation vs. bet-hedging</a:t>
            </a:r>
            <a:endParaRPr lang="en-US" sz="3200" b="1" kern="0" dirty="0">
              <a:solidFill>
                <a:schemeClr val="accent6"/>
              </a:solidFill>
              <a:latin typeface="Calibri" pitchFamily="34" charset="0"/>
              <a:cs typeface="+mj-cs"/>
            </a:endParaRPr>
          </a:p>
        </p:txBody>
      </p:sp>
      <p:pic>
        <p:nvPicPr>
          <p:cNvPr id="16388" name="Picture 4" descr="di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5913" y="0"/>
            <a:ext cx="247808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28625" y="714375"/>
            <a:ext cx="8358188" cy="4464050"/>
          </a:xfrm>
        </p:spPr>
        <p:txBody>
          <a:bodyPr/>
          <a:lstStyle/>
          <a:p>
            <a:pPr eaLnBrk="1" hangingPunct="1">
              <a:buFontTx/>
              <a:buNone/>
            </a:pPr>
            <a:endParaRPr lang="en-NZ" sz="2200" smtClean="0"/>
          </a:p>
          <a:p>
            <a:pPr eaLnBrk="1" hangingPunct="1"/>
            <a:r>
              <a:rPr lang="en-NZ" sz="2200" smtClean="0"/>
              <a:t>There are three major classes of developmental pathway to an increased risk of adiposity.</a:t>
            </a:r>
          </a:p>
          <a:p>
            <a:pPr eaLnBrk="1" hangingPunct="1">
              <a:buFontTx/>
              <a:buNone/>
            </a:pPr>
            <a:r>
              <a:rPr lang="en-NZ" sz="2200" smtClean="0"/>
              <a:t> </a:t>
            </a:r>
          </a:p>
          <a:p>
            <a:pPr eaLnBrk="1" hangingPunct="1">
              <a:buFontTx/>
              <a:buNone/>
            </a:pPr>
            <a:r>
              <a:rPr lang="en-NZ" sz="2200" smtClean="0"/>
              <a:t>	These pathways can coexist especially in developing world</a:t>
            </a:r>
          </a:p>
          <a:p>
            <a:pPr eaLnBrk="1" hangingPunct="1"/>
            <a:endParaRPr lang="en-NZ" sz="2200" smtClean="0"/>
          </a:p>
          <a:p>
            <a:pPr lvl="1" eaLnBrk="1" hangingPunct="1"/>
            <a:r>
              <a:rPr lang="en-NZ" sz="2200" b="1" smtClean="0">
                <a:solidFill>
                  <a:srgbClr val="0000FF"/>
                </a:solidFill>
              </a:rPr>
              <a:t>The mismatch pathway</a:t>
            </a:r>
            <a:r>
              <a:rPr lang="en-NZ" sz="2200" smtClean="0"/>
              <a:t>: primed by a less than optimal early life environment</a:t>
            </a:r>
          </a:p>
          <a:p>
            <a:pPr lvl="2" eaLnBrk="1" hangingPunct="1">
              <a:buFontTx/>
              <a:buNone/>
            </a:pPr>
            <a:endParaRPr lang="en-NZ" sz="2200" smtClean="0"/>
          </a:p>
          <a:p>
            <a:pPr lvl="1"/>
            <a:r>
              <a:rPr lang="en-NZ" sz="2200" b="1" smtClean="0">
                <a:solidFill>
                  <a:srgbClr val="0000FF"/>
                </a:solidFill>
              </a:rPr>
              <a:t>Pathways arising from maternal or infant nutrient excess</a:t>
            </a:r>
            <a:endParaRPr lang="en-NZ" b="1" smtClean="0">
              <a:solidFill>
                <a:srgbClr val="0000FF"/>
              </a:solidFill>
            </a:endParaRPr>
          </a:p>
          <a:p>
            <a:pPr lvl="2"/>
            <a:r>
              <a:rPr lang="en-NZ" sz="2000" smtClean="0"/>
              <a:t>Maternal obesity, early formula feeding</a:t>
            </a:r>
          </a:p>
          <a:p>
            <a:pPr lvl="1"/>
            <a:endParaRPr lang="en-NZ" sz="2200" b="1" smtClean="0">
              <a:solidFill>
                <a:srgbClr val="0000FF"/>
              </a:solidFill>
            </a:endParaRPr>
          </a:p>
          <a:p>
            <a:pPr lvl="1"/>
            <a:r>
              <a:rPr lang="en-NZ" sz="2200" b="1" smtClean="0">
                <a:solidFill>
                  <a:srgbClr val="0000FF"/>
                </a:solidFill>
              </a:rPr>
              <a:t>Pathways arising from fetal hyperinsulinemia</a:t>
            </a:r>
            <a:endParaRPr lang="en-NZ" sz="2200" smtClean="0"/>
          </a:p>
          <a:p>
            <a:pPr lvl="2"/>
            <a:r>
              <a:rPr lang="en-NZ" sz="2000" smtClean="0"/>
              <a:t>Gestational diabetes</a:t>
            </a:r>
          </a:p>
          <a:p>
            <a:pPr eaLnBrk="1" hangingPunct="1"/>
            <a:endParaRPr lang="en-NZ" sz="2400" smtClean="0"/>
          </a:p>
          <a:p>
            <a:pPr eaLnBrk="1" hangingPunct="1"/>
            <a:endParaRPr lang="en-NZ" smtClean="0"/>
          </a:p>
          <a:p>
            <a:pPr eaLnBrk="1" hangingPunct="1"/>
            <a:endParaRPr lang="en-US" smtClean="0"/>
          </a:p>
        </p:txBody>
      </p:sp>
      <p:sp>
        <p:nvSpPr>
          <p:cNvPr id="17411" name="Text Box 4"/>
          <p:cNvSpPr txBox="1">
            <a:spLocks noChangeArrowheads="1"/>
          </p:cNvSpPr>
          <p:nvPr/>
        </p:nvSpPr>
        <p:spPr bwMode="auto">
          <a:xfrm>
            <a:off x="642938" y="0"/>
            <a:ext cx="83581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Bef>
                <a:spcPct val="50000"/>
              </a:spcBef>
            </a:pPr>
            <a:r>
              <a:rPr lang="en-NZ" sz="2800" b="1">
                <a:solidFill>
                  <a:srgbClr val="0000FF"/>
                </a:solidFill>
                <a:latin typeface="Trebuchet MS" pitchFamily="34" charset="0"/>
              </a:rPr>
              <a:t>Developmental pathways to obesity and metabolic disease</a:t>
            </a:r>
            <a:endParaRPr lang="en-GB" sz="2800" b="1">
              <a:solidFill>
                <a:srgbClr val="0000FF"/>
              </a:solidFill>
              <a:latin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914400"/>
          </a:xfrm>
        </p:spPr>
        <p:txBody>
          <a:bodyPr/>
          <a:lstStyle/>
          <a:p>
            <a:pPr algn="ctr" eaLnBrk="1" hangingPunct="1"/>
            <a:r>
              <a:rPr lang="en-GB" sz="4000" smtClean="0">
                <a:solidFill>
                  <a:srgbClr val="0000FF"/>
                </a:solidFill>
                <a:latin typeface="Arial" charset="0"/>
              </a:rPr>
              <a:t>The impact of parity</a:t>
            </a:r>
          </a:p>
        </p:txBody>
      </p:sp>
      <p:graphicFrame>
        <p:nvGraphicFramePr>
          <p:cNvPr id="18435" name="Object 4"/>
          <p:cNvGraphicFramePr>
            <a:graphicFrameLocks noChangeAspect="1"/>
          </p:cNvGraphicFramePr>
          <p:nvPr/>
        </p:nvGraphicFramePr>
        <p:xfrm>
          <a:off x="1219200" y="1454150"/>
          <a:ext cx="5872163" cy="4735513"/>
        </p:xfrm>
        <a:graphic>
          <a:graphicData uri="http://schemas.openxmlformats.org/presentationml/2006/ole">
            <mc:AlternateContent xmlns:mc="http://schemas.openxmlformats.org/markup-compatibility/2006">
              <mc:Choice xmlns:v="urn:schemas-microsoft-com:vml" Requires="v">
                <p:oleObj spid="_x0000_s18446" name="Chart" r:id="rId4" imgW="6019800" imgH="4838610" progId="MSGraph.Chart.8">
                  <p:embed followColorScheme="full"/>
                </p:oleObj>
              </mc:Choice>
              <mc:Fallback>
                <p:oleObj name="Chart" r:id="rId4" imgW="6019800" imgH="483861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54150"/>
                        <a:ext cx="5872163" cy="473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5"/>
          <p:cNvSpPr txBox="1">
            <a:spLocks noChangeArrowheads="1"/>
          </p:cNvSpPr>
          <p:nvPr/>
        </p:nvSpPr>
        <p:spPr bwMode="auto">
          <a:xfrm>
            <a:off x="0" y="2244725"/>
            <a:ext cx="13319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GB" sz="2000" b="1"/>
              <a:t>% body </a:t>
            </a:r>
          </a:p>
          <a:p>
            <a:pPr algn="ctr" eaLnBrk="1" hangingPunct="1"/>
            <a:r>
              <a:rPr lang="en-GB" sz="2000" b="1"/>
              <a:t>fat at</a:t>
            </a:r>
          </a:p>
          <a:p>
            <a:pPr algn="ctr" eaLnBrk="1" hangingPunct="1"/>
            <a:r>
              <a:rPr lang="en-GB" sz="2000" b="1"/>
              <a:t>28-31 years</a:t>
            </a:r>
          </a:p>
        </p:txBody>
      </p:sp>
      <p:sp>
        <p:nvSpPr>
          <p:cNvPr id="18437" name="Text Box 7"/>
          <p:cNvSpPr txBox="1">
            <a:spLocks noChangeArrowheads="1"/>
          </p:cNvSpPr>
          <p:nvPr/>
        </p:nvSpPr>
        <p:spPr bwMode="auto">
          <a:xfrm>
            <a:off x="6781800" y="6146800"/>
            <a:ext cx="1939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GB" sz="1300" i="1"/>
              <a:t>Adjusted for age, sex &amp; </a:t>
            </a:r>
          </a:p>
          <a:p>
            <a:pPr eaLnBrk="1" hangingPunct="1"/>
            <a:r>
              <a:rPr lang="en-GB" sz="1300" i="1"/>
              <a:t>current smoking</a:t>
            </a:r>
          </a:p>
        </p:txBody>
      </p:sp>
      <p:sp>
        <p:nvSpPr>
          <p:cNvPr id="18438" name="Rectangle 9"/>
          <p:cNvSpPr>
            <a:spLocks noChangeArrowheads="1"/>
          </p:cNvSpPr>
          <p:nvPr/>
        </p:nvSpPr>
        <p:spPr bwMode="auto">
          <a:xfrm>
            <a:off x="6642100" y="2673350"/>
            <a:ext cx="228600" cy="2286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18439" name="Rectangle 10" descr="Wide upward diagonal"/>
          <p:cNvSpPr>
            <a:spLocks noChangeArrowheads="1"/>
          </p:cNvSpPr>
          <p:nvPr/>
        </p:nvSpPr>
        <p:spPr bwMode="auto">
          <a:xfrm>
            <a:off x="6643688" y="3000375"/>
            <a:ext cx="228600" cy="228600"/>
          </a:xfrm>
          <a:prstGeom prst="rect">
            <a:avLst/>
          </a:prstGeom>
          <a:pattFill prst="wdUpDiag">
            <a:fgClr>
              <a:schemeClr val="bg1"/>
            </a:fgClr>
            <a:bgClr>
              <a:schemeClr val="tx2"/>
            </a:bgClr>
          </a:pattFill>
          <a:ln w="9525">
            <a:solidFill>
              <a:schemeClr val="tx1"/>
            </a:solidFill>
            <a:miter lim="800000"/>
            <a:headEnd/>
            <a:tailEnd/>
          </a:ln>
        </p:spPr>
        <p:txBody>
          <a:bodyPr wrap="none" anchor="ctr"/>
          <a:lstStyle/>
          <a:p>
            <a:endParaRPr lang="en-US">
              <a:latin typeface="Calibri" pitchFamily="34" charset="0"/>
            </a:endParaRPr>
          </a:p>
        </p:txBody>
      </p:sp>
      <p:sp>
        <p:nvSpPr>
          <p:cNvPr id="18440" name="Text Box 11"/>
          <p:cNvSpPr txBox="1">
            <a:spLocks noChangeArrowheads="1"/>
          </p:cNvSpPr>
          <p:nvPr/>
        </p:nvSpPr>
        <p:spPr bwMode="auto">
          <a:xfrm>
            <a:off x="6902450" y="2609850"/>
            <a:ext cx="1914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GB"/>
              <a:t>Primiparous </a:t>
            </a:r>
          </a:p>
        </p:txBody>
      </p:sp>
      <p:sp>
        <p:nvSpPr>
          <p:cNvPr id="18441" name="Text Box 12"/>
          <p:cNvSpPr txBox="1">
            <a:spLocks noChangeArrowheads="1"/>
          </p:cNvSpPr>
          <p:nvPr/>
        </p:nvSpPr>
        <p:spPr bwMode="auto">
          <a:xfrm>
            <a:off x="6902450" y="2914650"/>
            <a:ext cx="177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GB"/>
              <a:t>Multiparous</a:t>
            </a:r>
          </a:p>
        </p:txBody>
      </p:sp>
      <p:sp>
        <p:nvSpPr>
          <p:cNvPr id="18442" name="Text Box 13"/>
          <p:cNvSpPr txBox="1">
            <a:spLocks noChangeArrowheads="1"/>
          </p:cNvSpPr>
          <p:nvPr/>
        </p:nvSpPr>
        <p:spPr bwMode="auto">
          <a:xfrm>
            <a:off x="2209800" y="5964238"/>
            <a:ext cx="403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GB" sz="2000" b="1"/>
              <a:t>Mother’s body mass index in early pregnancy (kg/m</a:t>
            </a:r>
            <a:r>
              <a:rPr lang="en-GB" sz="2000" b="1" baseline="30000"/>
              <a:t>2</a:t>
            </a:r>
            <a:r>
              <a:rPr lang="en-GB" sz="2000" b="1"/>
              <a:t> )</a:t>
            </a:r>
          </a:p>
        </p:txBody>
      </p:sp>
      <p:sp>
        <p:nvSpPr>
          <p:cNvPr id="18443" name="Text Box 37"/>
          <p:cNvSpPr txBox="1">
            <a:spLocks noChangeArrowheads="1"/>
          </p:cNvSpPr>
          <p:nvPr/>
        </p:nvSpPr>
        <p:spPr bwMode="auto">
          <a:xfrm>
            <a:off x="2819400" y="1216025"/>
            <a:ext cx="5813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GB" i="1"/>
              <a:t>Parity p=0.004</a:t>
            </a:r>
          </a:p>
          <a:p>
            <a:pPr eaLnBrk="1" hangingPunct="1"/>
            <a:r>
              <a:rPr lang="en-GB" i="1"/>
              <a:t>Mother’s BMI in early pregnancy p&lt;0.001</a:t>
            </a:r>
          </a:p>
        </p:txBody>
      </p:sp>
      <p:sp>
        <p:nvSpPr>
          <p:cNvPr id="18444" name="Rectangle 13"/>
          <p:cNvSpPr>
            <a:spLocks noChangeArrowheads="1"/>
          </p:cNvSpPr>
          <p:nvPr/>
        </p:nvSpPr>
        <p:spPr bwMode="auto">
          <a:xfrm>
            <a:off x="71438" y="6448425"/>
            <a:ext cx="1239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i="1"/>
              <a:t>JCEM 2011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rot="15476">
            <a:off x="1588" y="1217613"/>
            <a:ext cx="13255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GB" b="1">
                <a:cs typeface="Times New Roman" pitchFamily="18" charset="0"/>
              </a:rPr>
              <a:t>Child’s </a:t>
            </a:r>
          </a:p>
          <a:p>
            <a:pPr algn="ctr"/>
            <a:r>
              <a:rPr lang="en-GB" b="1">
                <a:cs typeface="Times New Roman" pitchFamily="18" charset="0"/>
              </a:rPr>
              <a:t>fat mass  </a:t>
            </a:r>
          </a:p>
          <a:p>
            <a:pPr algn="ctr"/>
            <a:r>
              <a:rPr lang="en-GB">
                <a:cs typeface="Times New Roman" pitchFamily="18" charset="0"/>
              </a:rPr>
              <a:t>(kg)</a:t>
            </a:r>
          </a:p>
        </p:txBody>
      </p:sp>
      <p:graphicFrame>
        <p:nvGraphicFramePr>
          <p:cNvPr id="19459" name="Object 4"/>
          <p:cNvGraphicFramePr>
            <a:graphicFrameLocks noChangeAspect="1"/>
          </p:cNvGraphicFramePr>
          <p:nvPr/>
        </p:nvGraphicFramePr>
        <p:xfrm>
          <a:off x="857250" y="2357438"/>
          <a:ext cx="3000375" cy="3879850"/>
        </p:xfrm>
        <a:graphic>
          <a:graphicData uri="http://schemas.openxmlformats.org/presentationml/2006/ole">
            <mc:AlternateContent xmlns:mc="http://schemas.openxmlformats.org/markup-compatibility/2006">
              <mc:Choice xmlns:v="urn:schemas-microsoft-com:vml" Requires="v">
                <p:oleObj spid="_x0000_s19475" name="Chart" r:id="rId4" imgW="3619500" imgH="3809910" progId="MSGraph.Chart.8">
                  <p:embed followColorScheme="full"/>
                </p:oleObj>
              </mc:Choice>
              <mc:Fallback>
                <p:oleObj name="Chart" r:id="rId4" imgW="3619500" imgH="380991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2357438"/>
                        <a:ext cx="3000375"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5"/>
          <p:cNvSpPr txBox="1">
            <a:spLocks noChangeArrowheads="1"/>
          </p:cNvSpPr>
          <p:nvPr/>
        </p:nvSpPr>
        <p:spPr bwMode="auto">
          <a:xfrm>
            <a:off x="3471863" y="6143625"/>
            <a:ext cx="2273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GB" sz="1600" b="1">
                <a:cs typeface="Times New Roman" pitchFamily="18" charset="0"/>
              </a:rPr>
              <a:t>Umbilical cord RXRA</a:t>
            </a:r>
          </a:p>
          <a:p>
            <a:pPr algn="ctr"/>
            <a:r>
              <a:rPr lang="en-GB" sz="1600" b="1">
                <a:cs typeface="Times New Roman" pitchFamily="18" charset="0"/>
              </a:rPr>
              <a:t>Methylation CpG 2/13</a:t>
            </a:r>
          </a:p>
        </p:txBody>
      </p:sp>
      <p:sp>
        <p:nvSpPr>
          <p:cNvPr id="19461" name="Text Box 7"/>
          <p:cNvSpPr txBox="1">
            <a:spLocks noChangeArrowheads="1"/>
          </p:cNvSpPr>
          <p:nvPr/>
        </p:nvSpPr>
        <p:spPr bwMode="auto">
          <a:xfrm rot="15476">
            <a:off x="1858963" y="2005013"/>
            <a:ext cx="184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GB" sz="1600" b="1" i="1">
                <a:cs typeface="Times New Roman" pitchFamily="18" charset="0"/>
              </a:rPr>
              <a:t>r=0.32, P=0.009</a:t>
            </a:r>
          </a:p>
          <a:p>
            <a:pPr algn="ctr"/>
            <a:r>
              <a:rPr lang="en-GB" sz="1600" b="1">
                <a:cs typeface="Times New Roman" pitchFamily="18" charset="0"/>
              </a:rPr>
              <a:t>n=64</a:t>
            </a:r>
            <a:endParaRPr lang="en-GB" sz="1600">
              <a:cs typeface="Times New Roman" pitchFamily="18" charset="0"/>
            </a:endParaRPr>
          </a:p>
        </p:txBody>
      </p:sp>
      <p:sp>
        <p:nvSpPr>
          <p:cNvPr id="19462" name="Text Box 8"/>
          <p:cNvSpPr txBox="1">
            <a:spLocks noChangeArrowheads="1"/>
          </p:cNvSpPr>
          <p:nvPr/>
        </p:nvSpPr>
        <p:spPr bwMode="auto">
          <a:xfrm>
            <a:off x="7073900" y="6583363"/>
            <a:ext cx="1998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GB" sz="1200" i="1"/>
              <a:t>Values are means +  SEM </a:t>
            </a:r>
          </a:p>
        </p:txBody>
      </p:sp>
      <p:sp>
        <p:nvSpPr>
          <p:cNvPr id="19463" name="Text Box 10"/>
          <p:cNvSpPr txBox="1">
            <a:spLocks noChangeArrowheads="1"/>
          </p:cNvSpPr>
          <p:nvPr/>
        </p:nvSpPr>
        <p:spPr bwMode="auto">
          <a:xfrm>
            <a:off x="1643063" y="928688"/>
            <a:ext cx="2347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GB" sz="2000">
                <a:cs typeface="Times New Roman" pitchFamily="18" charset="0"/>
              </a:rPr>
              <a:t>PAH study children</a:t>
            </a:r>
          </a:p>
          <a:p>
            <a:pPr algn="ctr"/>
            <a:r>
              <a:rPr lang="en-GB" sz="2000">
                <a:cs typeface="Times New Roman" pitchFamily="18" charset="0"/>
              </a:rPr>
              <a:t>aged 9 years</a:t>
            </a:r>
          </a:p>
        </p:txBody>
      </p:sp>
      <p:sp>
        <p:nvSpPr>
          <p:cNvPr id="19464" name="Text Box 12"/>
          <p:cNvSpPr txBox="1">
            <a:spLocks noChangeArrowheads="1"/>
          </p:cNvSpPr>
          <p:nvPr/>
        </p:nvSpPr>
        <p:spPr bwMode="auto">
          <a:xfrm>
            <a:off x="215900" y="285750"/>
            <a:ext cx="8845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GB" sz="2200" b="1">
                <a:solidFill>
                  <a:srgbClr val="0000FF"/>
                </a:solidFill>
                <a:cs typeface="Times New Roman" pitchFamily="18" charset="0"/>
              </a:rPr>
              <a:t>Epigenetic state at birth predicts body composition in childhood</a:t>
            </a:r>
          </a:p>
        </p:txBody>
      </p:sp>
      <p:grpSp>
        <p:nvGrpSpPr>
          <p:cNvPr id="19465" name="Group 16"/>
          <p:cNvGrpSpPr>
            <a:grpSpLocks/>
          </p:cNvGrpSpPr>
          <p:nvPr/>
        </p:nvGrpSpPr>
        <p:grpSpPr bwMode="auto">
          <a:xfrm>
            <a:off x="4000500" y="928688"/>
            <a:ext cx="3457575" cy="5351462"/>
            <a:chOff x="4360178" y="263242"/>
            <a:chExt cx="3285338" cy="4282490"/>
          </a:xfrm>
        </p:grpSpPr>
        <p:graphicFrame>
          <p:nvGraphicFramePr>
            <p:cNvPr id="19469" name="Object 2"/>
            <p:cNvGraphicFramePr>
              <a:graphicFrameLocks noChangeAspect="1"/>
            </p:cNvGraphicFramePr>
            <p:nvPr/>
          </p:nvGraphicFramePr>
          <p:xfrm>
            <a:off x="4360178" y="1463714"/>
            <a:ext cx="2104378" cy="3082018"/>
          </p:xfrm>
          <a:graphic>
            <a:graphicData uri="http://schemas.openxmlformats.org/presentationml/2006/ole">
              <mc:AlternateContent xmlns:mc="http://schemas.openxmlformats.org/markup-compatibility/2006">
                <mc:Choice xmlns:v="urn:schemas-microsoft-com:vml" Requires="v">
                  <p:oleObj spid="_x0000_s19476" name="Chart" r:id="rId6" imgW="3600585" imgH="3809910" progId="MSGraph.Chart.8">
                    <p:embed followColorScheme="full"/>
                  </p:oleObj>
                </mc:Choice>
                <mc:Fallback>
                  <p:oleObj name="Chart" r:id="rId6" imgW="3600585" imgH="3809910" progId="MSGraph.Chart.8">
                    <p:embed followColorScheme="full"/>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0178" y="1463714"/>
                          <a:ext cx="2104378" cy="308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0" name="Text Box 6"/>
            <p:cNvSpPr txBox="1">
              <a:spLocks noChangeArrowheads="1"/>
            </p:cNvSpPr>
            <p:nvPr/>
          </p:nvSpPr>
          <p:spPr bwMode="auto">
            <a:xfrm rot="15476">
              <a:off x="4769020" y="1238858"/>
              <a:ext cx="2009775" cy="58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GB" sz="1600" b="1" i="1">
                  <a:cs typeface="Times New Roman" pitchFamily="18" charset="0"/>
                </a:rPr>
                <a:t>r=0.47, P=0.014</a:t>
              </a:r>
            </a:p>
            <a:p>
              <a:pPr algn="ctr"/>
              <a:r>
                <a:rPr lang="en-GB" sz="1600" b="1">
                  <a:cs typeface="Times New Roman" pitchFamily="18" charset="0"/>
                </a:rPr>
                <a:t>n=27</a:t>
              </a:r>
              <a:endParaRPr lang="en-GB" sz="1600">
                <a:cs typeface="Times New Roman" pitchFamily="18" charset="0"/>
              </a:endParaRPr>
            </a:p>
          </p:txBody>
        </p:sp>
        <p:sp>
          <p:nvSpPr>
            <p:cNvPr id="19471" name="Text Box 11"/>
            <p:cNvSpPr txBox="1">
              <a:spLocks noChangeArrowheads="1"/>
            </p:cNvSpPr>
            <p:nvPr/>
          </p:nvSpPr>
          <p:spPr bwMode="auto">
            <a:xfrm>
              <a:off x="5921491" y="263242"/>
              <a:ext cx="1724025" cy="70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GB" sz="2000">
                  <a:cs typeface="Times New Roman" pitchFamily="18" charset="0"/>
                </a:rPr>
                <a:t>SWS children</a:t>
              </a:r>
            </a:p>
            <a:p>
              <a:pPr algn="ctr"/>
              <a:r>
                <a:rPr lang="en-GB" sz="2000">
                  <a:cs typeface="Times New Roman" pitchFamily="18" charset="0"/>
                </a:rPr>
                <a:t>aged 6 years</a:t>
              </a:r>
            </a:p>
          </p:txBody>
        </p:sp>
      </p:grpSp>
      <p:graphicFrame>
        <p:nvGraphicFramePr>
          <p:cNvPr id="19466" name="Object 14"/>
          <p:cNvGraphicFramePr>
            <a:graphicFrameLocks noChangeAspect="1"/>
          </p:cNvGraphicFramePr>
          <p:nvPr/>
        </p:nvGraphicFramePr>
        <p:xfrm>
          <a:off x="6286500" y="2643188"/>
          <a:ext cx="2714625" cy="3576637"/>
        </p:xfrm>
        <a:graphic>
          <a:graphicData uri="http://schemas.openxmlformats.org/presentationml/2006/ole">
            <mc:AlternateContent xmlns:mc="http://schemas.openxmlformats.org/markup-compatibility/2006">
              <mc:Choice xmlns:v="urn:schemas-microsoft-com:vml" Requires="v">
                <p:oleObj spid="_x0000_s19477" r:id="rId8" imgW="3883489" imgH="4645555" progId="Excel.Chart.8">
                  <p:embed/>
                </p:oleObj>
              </mc:Choice>
              <mc:Fallback>
                <p:oleObj r:id="rId8" imgW="3883489" imgH="4645555" progId="Excel.Chart.8">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00" y="2643188"/>
                        <a:ext cx="2714625"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7" name="Text Box 6"/>
          <p:cNvSpPr txBox="1">
            <a:spLocks noChangeArrowheads="1"/>
          </p:cNvSpPr>
          <p:nvPr/>
        </p:nvSpPr>
        <p:spPr bwMode="auto">
          <a:xfrm rot="15476">
            <a:off x="7002463" y="2147888"/>
            <a:ext cx="2009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GB" sz="1600" b="1" i="1">
                <a:cs typeface="Times New Roman" pitchFamily="18" charset="0"/>
              </a:rPr>
              <a:t>r=0.20, P=0.002 </a:t>
            </a:r>
          </a:p>
          <a:p>
            <a:pPr algn="ctr" eaLnBrk="1" hangingPunct="1"/>
            <a:r>
              <a:rPr lang="en-GB" sz="1600" b="1">
                <a:cs typeface="Times New Roman" pitchFamily="18" charset="0"/>
              </a:rPr>
              <a:t>n=239 </a:t>
            </a:r>
            <a:endParaRPr lang="en-GB" sz="1600">
              <a:cs typeface="Times New Roman" pitchFamily="18" charset="0"/>
            </a:endParaRPr>
          </a:p>
        </p:txBody>
      </p:sp>
      <p:sp>
        <p:nvSpPr>
          <p:cNvPr id="19468" name="Rectangle 1"/>
          <p:cNvSpPr>
            <a:spLocks noChangeArrowheads="1"/>
          </p:cNvSpPr>
          <p:nvPr/>
        </p:nvSpPr>
        <p:spPr bwMode="auto">
          <a:xfrm>
            <a:off x="395288" y="6435725"/>
            <a:ext cx="2592387" cy="292100"/>
          </a:xfrm>
          <a:prstGeom prst="rect">
            <a:avLst/>
          </a:prstGeom>
          <a:solidFill>
            <a:schemeClr val="bg1"/>
          </a:solidFill>
          <a:ln w="9525" algn="ctr">
            <a:solidFill>
              <a:schemeClr val="bg1"/>
            </a:solidFill>
            <a:round/>
            <a:headEnd/>
            <a:tailEnd/>
          </a:ln>
        </p:spPr>
        <p:txBody>
          <a:bodyPr/>
          <a:lstStyle/>
          <a:p>
            <a:pPr eaLnBrk="0" hangingPunct="0"/>
            <a:r>
              <a:rPr lang="en-NZ" sz="1400"/>
              <a:t>Godfrey at al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18"/>
          <p:cNvSpPr>
            <a:spLocks noChangeArrowheads="1"/>
          </p:cNvSpPr>
          <p:nvPr/>
        </p:nvSpPr>
        <p:spPr bwMode="auto">
          <a:xfrm>
            <a:off x="3897313" y="2284413"/>
            <a:ext cx="175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ja-JP" sz="1600" i="1"/>
              <a:t>r=-0.26, P=0.027,</a:t>
            </a:r>
          </a:p>
          <a:p>
            <a:pPr algn="ctr"/>
            <a:r>
              <a:rPr lang="en-GB" altLang="ja-JP" sz="1600"/>
              <a:t> n=64</a:t>
            </a:r>
            <a:endParaRPr lang="en-GB" altLang="ja-JP" sz="1600">
              <a:latin typeface="Calibri" pitchFamily="34" charset="0"/>
            </a:endParaRPr>
          </a:p>
        </p:txBody>
      </p:sp>
      <p:sp>
        <p:nvSpPr>
          <p:cNvPr id="20483" name="Rectangle 19"/>
          <p:cNvSpPr>
            <a:spLocks noChangeArrowheads="1"/>
          </p:cNvSpPr>
          <p:nvPr/>
        </p:nvSpPr>
        <p:spPr bwMode="auto">
          <a:xfrm>
            <a:off x="2870200" y="5854700"/>
            <a:ext cx="322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ja-JP"/>
              <a:t>Maternal carbohydrate intake</a:t>
            </a:r>
          </a:p>
          <a:p>
            <a:pPr algn="ctr"/>
            <a:r>
              <a:rPr lang="en-GB" altLang="ja-JP"/>
              <a:t>in early pregnancy (quartiles) </a:t>
            </a:r>
            <a:endParaRPr lang="en-GB"/>
          </a:p>
        </p:txBody>
      </p:sp>
      <p:sp>
        <p:nvSpPr>
          <p:cNvPr id="20484" name="Text Box 20"/>
          <p:cNvSpPr txBox="1">
            <a:spLocks noChangeArrowheads="1"/>
          </p:cNvSpPr>
          <p:nvPr/>
        </p:nvSpPr>
        <p:spPr bwMode="auto">
          <a:xfrm>
            <a:off x="684213" y="3171825"/>
            <a:ext cx="17589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GB">
                <a:cs typeface="Times New Roman" pitchFamily="18" charset="0"/>
              </a:rPr>
              <a:t>Umbilical </a:t>
            </a:r>
          </a:p>
          <a:p>
            <a:pPr algn="ctr"/>
            <a:r>
              <a:rPr lang="en-GB">
                <a:cs typeface="Times New Roman" pitchFamily="18" charset="0"/>
              </a:rPr>
              <a:t>cord </a:t>
            </a:r>
          </a:p>
          <a:p>
            <a:pPr algn="ctr"/>
            <a:r>
              <a:rPr lang="en-GB">
                <a:cs typeface="Times New Roman" pitchFamily="18" charset="0"/>
              </a:rPr>
              <a:t>RXRA: </a:t>
            </a:r>
          </a:p>
          <a:p>
            <a:pPr algn="ctr"/>
            <a:r>
              <a:rPr lang="en-GB">
                <a:cs typeface="Times New Roman" pitchFamily="18" charset="0"/>
              </a:rPr>
              <a:t>methylation</a:t>
            </a:r>
          </a:p>
          <a:p>
            <a:pPr algn="ctr"/>
            <a:r>
              <a:rPr lang="en-GB">
                <a:cs typeface="Times New Roman" pitchFamily="18" charset="0"/>
              </a:rPr>
              <a:t>CpG 2/13</a:t>
            </a:r>
          </a:p>
        </p:txBody>
      </p:sp>
      <p:sp>
        <p:nvSpPr>
          <p:cNvPr id="20485" name="Rectangle 21"/>
          <p:cNvSpPr>
            <a:spLocks noChangeArrowheads="1"/>
          </p:cNvSpPr>
          <p:nvPr/>
        </p:nvSpPr>
        <p:spPr bwMode="auto">
          <a:xfrm>
            <a:off x="217488" y="260350"/>
            <a:ext cx="8675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a:solidFill>
                  <a:srgbClr val="0000FF"/>
                </a:solidFill>
                <a:cs typeface="Times New Roman" pitchFamily="18" charset="0"/>
              </a:rPr>
              <a:t>Low maternal carbohydrate intake in early pregnancy associated with higher RXRA gene promoter methylation</a:t>
            </a:r>
          </a:p>
        </p:txBody>
      </p:sp>
      <p:graphicFrame>
        <p:nvGraphicFramePr>
          <p:cNvPr id="20486" name="Object 2"/>
          <p:cNvGraphicFramePr>
            <a:graphicFrameLocks noChangeAspect="1"/>
          </p:cNvGraphicFramePr>
          <p:nvPr/>
        </p:nvGraphicFramePr>
        <p:xfrm>
          <a:off x="2511425" y="1628775"/>
          <a:ext cx="3500438" cy="4135438"/>
        </p:xfrm>
        <a:graphic>
          <a:graphicData uri="http://schemas.openxmlformats.org/presentationml/2006/ole">
            <mc:AlternateContent xmlns:mc="http://schemas.openxmlformats.org/markup-compatibility/2006">
              <mc:Choice xmlns:v="urn:schemas-microsoft-com:vml" Requires="v">
                <p:oleObj spid="_x0000_s20490" name="Chart" r:id="rId3" imgW="3619500" imgH="3809910" progId="MSGraph.Chart.8">
                  <p:embed followColorScheme="full"/>
                </p:oleObj>
              </mc:Choice>
              <mc:Fallback>
                <p:oleObj name="Chart" r:id="rId3" imgW="3619500" imgH="380991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425" y="1628775"/>
                        <a:ext cx="3500438"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 Box 8"/>
          <p:cNvSpPr txBox="1">
            <a:spLocks noChangeArrowheads="1"/>
          </p:cNvSpPr>
          <p:nvPr/>
        </p:nvSpPr>
        <p:spPr bwMode="auto">
          <a:xfrm>
            <a:off x="6948488" y="4830763"/>
            <a:ext cx="18716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Bef>
                <a:spcPct val="50000"/>
              </a:spcBef>
            </a:pPr>
            <a:r>
              <a:rPr lang="en-GB" sz="2000" i="1"/>
              <a:t>N.B. No association with mother’s BMI or offspring birthweight</a:t>
            </a:r>
          </a:p>
        </p:txBody>
      </p:sp>
      <p:sp>
        <p:nvSpPr>
          <p:cNvPr id="20488" name="Rectangle 7"/>
          <p:cNvSpPr>
            <a:spLocks noChangeArrowheads="1"/>
          </p:cNvSpPr>
          <p:nvPr/>
        </p:nvSpPr>
        <p:spPr bwMode="auto">
          <a:xfrm>
            <a:off x="395288" y="6435725"/>
            <a:ext cx="1873250" cy="292100"/>
          </a:xfrm>
          <a:prstGeom prst="rect">
            <a:avLst/>
          </a:prstGeom>
          <a:solidFill>
            <a:schemeClr val="bg1"/>
          </a:solidFill>
          <a:ln w="9525" algn="ctr">
            <a:solidFill>
              <a:schemeClr val="bg1"/>
            </a:solidFill>
            <a:round/>
            <a:headEnd/>
            <a:tailEnd/>
          </a:ln>
        </p:spPr>
        <p:txBody>
          <a:bodyPr/>
          <a:lstStyle/>
          <a:p>
            <a:pPr eaLnBrk="0" hangingPunct="0"/>
            <a:r>
              <a:rPr lang="en-NZ" sz="1400"/>
              <a:t>Godfrey at al 2011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4495800" y="1752600"/>
            <a:ext cx="2941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AU">
                <a:latin typeface="Berlin Sans FB" pitchFamily="34" charset="0"/>
              </a:rPr>
              <a:t>Smaller at birth, larger at 8yr</a:t>
            </a:r>
          </a:p>
        </p:txBody>
      </p:sp>
      <p:grpSp>
        <p:nvGrpSpPr>
          <p:cNvPr id="21507" name="Group 6"/>
          <p:cNvGrpSpPr>
            <a:grpSpLocks/>
          </p:cNvGrpSpPr>
          <p:nvPr/>
        </p:nvGrpSpPr>
        <p:grpSpPr bwMode="auto">
          <a:xfrm>
            <a:off x="1082675" y="1752600"/>
            <a:ext cx="7323138" cy="4005263"/>
            <a:chOff x="672" y="1119"/>
            <a:chExt cx="4613" cy="2523"/>
          </a:xfrm>
        </p:grpSpPr>
        <p:sp>
          <p:nvSpPr>
            <p:cNvPr id="23449" name="Line 7"/>
            <p:cNvSpPr>
              <a:spLocks noChangeShapeType="1"/>
            </p:cNvSpPr>
            <p:nvPr/>
          </p:nvSpPr>
          <p:spPr bwMode="auto">
            <a:xfrm>
              <a:off x="5276" y="1234"/>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3450" name="Group 8"/>
            <p:cNvGrpSpPr>
              <a:grpSpLocks/>
            </p:cNvGrpSpPr>
            <p:nvPr/>
          </p:nvGrpSpPr>
          <p:grpSpPr bwMode="auto">
            <a:xfrm>
              <a:off x="672" y="1119"/>
              <a:ext cx="4611" cy="2523"/>
              <a:chOff x="672" y="1119"/>
              <a:chExt cx="4611" cy="2523"/>
            </a:xfrm>
          </p:grpSpPr>
          <p:sp>
            <p:nvSpPr>
              <p:cNvPr id="23451" name="Line 9"/>
              <p:cNvSpPr>
                <a:spLocks noChangeShapeType="1"/>
              </p:cNvSpPr>
              <p:nvPr/>
            </p:nvSpPr>
            <p:spPr bwMode="auto">
              <a:xfrm>
                <a:off x="4021" y="3374"/>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52" name="Line 10"/>
              <p:cNvSpPr>
                <a:spLocks noChangeShapeType="1"/>
              </p:cNvSpPr>
              <p:nvPr/>
            </p:nvSpPr>
            <p:spPr bwMode="auto">
              <a:xfrm>
                <a:off x="4021" y="337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53" name="Line 11"/>
              <p:cNvSpPr>
                <a:spLocks noChangeShapeType="1"/>
              </p:cNvSpPr>
              <p:nvPr/>
            </p:nvSpPr>
            <p:spPr bwMode="auto">
              <a:xfrm>
                <a:off x="4021" y="337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54" name="Line 12"/>
              <p:cNvSpPr>
                <a:spLocks noChangeShapeType="1"/>
              </p:cNvSpPr>
              <p:nvPr/>
            </p:nvSpPr>
            <p:spPr bwMode="auto">
              <a:xfrm flipV="1">
                <a:off x="4021" y="3374"/>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3455" name="Group 13"/>
              <p:cNvGrpSpPr>
                <a:grpSpLocks/>
              </p:cNvGrpSpPr>
              <p:nvPr/>
            </p:nvGrpSpPr>
            <p:grpSpPr bwMode="auto">
              <a:xfrm>
                <a:off x="672" y="1119"/>
                <a:ext cx="4611" cy="2523"/>
                <a:chOff x="672" y="1119"/>
                <a:chExt cx="4611" cy="2523"/>
              </a:xfrm>
            </p:grpSpPr>
            <p:grpSp>
              <p:nvGrpSpPr>
                <p:cNvPr id="23456" name="Group 14"/>
                <p:cNvGrpSpPr>
                  <a:grpSpLocks/>
                </p:cNvGrpSpPr>
                <p:nvPr/>
              </p:nvGrpSpPr>
              <p:grpSpPr bwMode="auto">
                <a:xfrm>
                  <a:off x="3737" y="3536"/>
                  <a:ext cx="41" cy="28"/>
                  <a:chOff x="3737" y="3536"/>
                  <a:chExt cx="41" cy="28"/>
                </a:xfrm>
              </p:grpSpPr>
              <p:sp>
                <p:nvSpPr>
                  <p:cNvPr id="24031" name="Line 15"/>
                  <p:cNvSpPr>
                    <a:spLocks noChangeShapeType="1"/>
                  </p:cNvSpPr>
                  <p:nvPr/>
                </p:nvSpPr>
                <p:spPr bwMode="auto">
                  <a:xfrm>
                    <a:off x="3759" y="3536"/>
                    <a:ext cx="1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32" name="Line 16"/>
                  <p:cNvSpPr>
                    <a:spLocks noChangeShapeType="1"/>
                  </p:cNvSpPr>
                  <p:nvPr/>
                </p:nvSpPr>
                <p:spPr bwMode="auto">
                  <a:xfrm>
                    <a:off x="3759" y="353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33" name="Line 17"/>
                  <p:cNvSpPr>
                    <a:spLocks noChangeShapeType="1"/>
                  </p:cNvSpPr>
                  <p:nvPr/>
                </p:nvSpPr>
                <p:spPr bwMode="auto">
                  <a:xfrm>
                    <a:off x="3749" y="3536"/>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34" name="Line 18"/>
                  <p:cNvSpPr>
                    <a:spLocks noChangeShapeType="1"/>
                  </p:cNvSpPr>
                  <p:nvPr/>
                </p:nvSpPr>
                <p:spPr bwMode="auto">
                  <a:xfrm flipV="1">
                    <a:off x="3749" y="3536"/>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35" name="Line 19"/>
                  <p:cNvSpPr>
                    <a:spLocks noChangeShapeType="1"/>
                  </p:cNvSpPr>
                  <p:nvPr/>
                </p:nvSpPr>
                <p:spPr bwMode="auto">
                  <a:xfrm>
                    <a:off x="3749" y="3545"/>
                    <a:ext cx="1" cy="2"/>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36" name="Line 20"/>
                  <p:cNvSpPr>
                    <a:spLocks noChangeShapeType="1"/>
                  </p:cNvSpPr>
                  <p:nvPr/>
                </p:nvSpPr>
                <p:spPr bwMode="auto">
                  <a:xfrm>
                    <a:off x="3749" y="3545"/>
                    <a:ext cx="1" cy="2"/>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37" name="Line 21"/>
                  <p:cNvSpPr>
                    <a:spLocks noChangeShapeType="1"/>
                  </p:cNvSpPr>
                  <p:nvPr/>
                </p:nvSpPr>
                <p:spPr bwMode="auto">
                  <a:xfrm>
                    <a:off x="3737" y="3545"/>
                    <a:ext cx="10" cy="2"/>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38" name="Line 22"/>
                  <p:cNvSpPr>
                    <a:spLocks noChangeShapeType="1"/>
                  </p:cNvSpPr>
                  <p:nvPr/>
                </p:nvSpPr>
                <p:spPr bwMode="auto">
                  <a:xfrm flipV="1">
                    <a:off x="3737" y="3545"/>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39" name="Line 23"/>
                  <p:cNvSpPr>
                    <a:spLocks noChangeShapeType="1"/>
                  </p:cNvSpPr>
                  <p:nvPr/>
                </p:nvSpPr>
                <p:spPr bwMode="auto">
                  <a:xfrm>
                    <a:off x="3737" y="355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40" name="Line 24"/>
                  <p:cNvSpPr>
                    <a:spLocks noChangeShapeType="1"/>
                  </p:cNvSpPr>
                  <p:nvPr/>
                </p:nvSpPr>
                <p:spPr bwMode="auto">
                  <a:xfrm flipV="1">
                    <a:off x="3737" y="3555"/>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grpSp>
              <p:nvGrpSpPr>
                <p:cNvPr id="23457" name="Group 25"/>
                <p:cNvGrpSpPr>
                  <a:grpSpLocks/>
                </p:cNvGrpSpPr>
                <p:nvPr/>
              </p:nvGrpSpPr>
              <p:grpSpPr bwMode="auto">
                <a:xfrm>
                  <a:off x="672" y="1119"/>
                  <a:ext cx="4611" cy="2523"/>
                  <a:chOff x="672" y="1119"/>
                  <a:chExt cx="4611" cy="2523"/>
                </a:xfrm>
              </p:grpSpPr>
              <p:sp>
                <p:nvSpPr>
                  <p:cNvPr id="23458" name="Line 26"/>
                  <p:cNvSpPr>
                    <a:spLocks noChangeShapeType="1"/>
                  </p:cNvSpPr>
                  <p:nvPr/>
                </p:nvSpPr>
                <p:spPr bwMode="auto">
                  <a:xfrm>
                    <a:off x="3788" y="3517"/>
                    <a:ext cx="1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59" name="Line 27"/>
                  <p:cNvSpPr>
                    <a:spLocks noChangeShapeType="1"/>
                  </p:cNvSpPr>
                  <p:nvPr/>
                </p:nvSpPr>
                <p:spPr bwMode="auto">
                  <a:xfrm>
                    <a:off x="3808" y="3508"/>
                    <a:ext cx="1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60" name="Line 28"/>
                  <p:cNvSpPr>
                    <a:spLocks noChangeShapeType="1"/>
                  </p:cNvSpPr>
                  <p:nvPr/>
                </p:nvSpPr>
                <p:spPr bwMode="auto">
                  <a:xfrm>
                    <a:off x="3808" y="350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61" name="Line 29"/>
                  <p:cNvSpPr>
                    <a:spLocks noChangeShapeType="1"/>
                  </p:cNvSpPr>
                  <p:nvPr/>
                </p:nvSpPr>
                <p:spPr bwMode="auto">
                  <a:xfrm>
                    <a:off x="3799" y="3508"/>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62" name="Line 30"/>
                  <p:cNvSpPr>
                    <a:spLocks noChangeShapeType="1"/>
                  </p:cNvSpPr>
                  <p:nvPr/>
                </p:nvSpPr>
                <p:spPr bwMode="auto">
                  <a:xfrm>
                    <a:off x="3788" y="351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63" name="Line 31"/>
                  <p:cNvSpPr>
                    <a:spLocks noChangeShapeType="1"/>
                  </p:cNvSpPr>
                  <p:nvPr/>
                </p:nvSpPr>
                <p:spPr bwMode="auto">
                  <a:xfrm flipV="1">
                    <a:off x="3778" y="3517"/>
                    <a:ext cx="2"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64" name="Line 32"/>
                  <p:cNvSpPr>
                    <a:spLocks noChangeShapeType="1"/>
                  </p:cNvSpPr>
                  <p:nvPr/>
                </p:nvSpPr>
                <p:spPr bwMode="auto">
                  <a:xfrm>
                    <a:off x="3778" y="3527"/>
                    <a:ext cx="2"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65" name="Line 33"/>
                  <p:cNvSpPr>
                    <a:spLocks noChangeShapeType="1"/>
                  </p:cNvSpPr>
                  <p:nvPr/>
                </p:nvSpPr>
                <p:spPr bwMode="auto">
                  <a:xfrm>
                    <a:off x="3778" y="3527"/>
                    <a:ext cx="2"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66" name="Line 34"/>
                  <p:cNvSpPr>
                    <a:spLocks noChangeShapeType="1"/>
                  </p:cNvSpPr>
                  <p:nvPr/>
                </p:nvSpPr>
                <p:spPr bwMode="auto">
                  <a:xfrm>
                    <a:off x="3778" y="3527"/>
                    <a:ext cx="2"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67" name="Line 35"/>
                  <p:cNvSpPr>
                    <a:spLocks noChangeShapeType="1"/>
                  </p:cNvSpPr>
                  <p:nvPr/>
                </p:nvSpPr>
                <p:spPr bwMode="auto">
                  <a:xfrm flipV="1">
                    <a:off x="3778" y="3527"/>
                    <a:ext cx="2"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68" name="Line 36"/>
                  <p:cNvSpPr>
                    <a:spLocks noChangeShapeType="1"/>
                  </p:cNvSpPr>
                  <p:nvPr/>
                </p:nvSpPr>
                <p:spPr bwMode="auto">
                  <a:xfrm>
                    <a:off x="3731" y="3564"/>
                    <a:ext cx="8"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69" name="Line 37"/>
                  <p:cNvSpPr>
                    <a:spLocks noChangeShapeType="1"/>
                  </p:cNvSpPr>
                  <p:nvPr/>
                </p:nvSpPr>
                <p:spPr bwMode="auto">
                  <a:xfrm flipV="1">
                    <a:off x="3731" y="3564"/>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3470" name="Group 38"/>
                  <p:cNvGrpSpPr>
                    <a:grpSpLocks/>
                  </p:cNvGrpSpPr>
                  <p:nvPr/>
                </p:nvGrpSpPr>
                <p:grpSpPr bwMode="auto">
                  <a:xfrm>
                    <a:off x="672" y="1119"/>
                    <a:ext cx="4611" cy="2474"/>
                    <a:chOff x="672" y="1119"/>
                    <a:chExt cx="4611" cy="2474"/>
                  </a:xfrm>
                </p:grpSpPr>
                <p:sp>
                  <p:nvSpPr>
                    <p:cNvPr id="23483" name="Line 39"/>
                    <p:cNvSpPr>
                      <a:spLocks noChangeShapeType="1"/>
                    </p:cNvSpPr>
                    <p:nvPr/>
                  </p:nvSpPr>
                  <p:spPr bwMode="auto">
                    <a:xfrm>
                      <a:off x="3934" y="3441"/>
                      <a:ext cx="18"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84" name="Line 40"/>
                    <p:cNvSpPr>
                      <a:spLocks noChangeShapeType="1"/>
                    </p:cNvSpPr>
                    <p:nvPr/>
                  </p:nvSpPr>
                  <p:spPr bwMode="auto">
                    <a:xfrm>
                      <a:off x="3914" y="3460"/>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85" name="Line 41"/>
                    <p:cNvSpPr>
                      <a:spLocks noChangeShapeType="1"/>
                    </p:cNvSpPr>
                    <p:nvPr/>
                  </p:nvSpPr>
                  <p:spPr bwMode="auto">
                    <a:xfrm flipV="1">
                      <a:off x="3914" y="3460"/>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86" name="Rectangle 42"/>
                    <p:cNvSpPr>
                      <a:spLocks noChangeArrowheads="1"/>
                    </p:cNvSpPr>
                    <p:nvPr/>
                  </p:nvSpPr>
                  <p:spPr bwMode="auto">
                    <a:xfrm rot="-5400000">
                      <a:off x="1429" y="2125"/>
                      <a:ext cx="19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69975" eaLnBrk="0" hangingPunct="0"/>
                      <a:r>
                        <a:rPr lang="en-AU" sz="1800">
                          <a:latin typeface="Berlin Sans FB" pitchFamily="34" charset="0"/>
                        </a:rPr>
                        <a:t>% WHO REACHED MENARCHE</a:t>
                      </a:r>
                    </a:p>
                  </p:txBody>
                </p:sp>
                <p:sp>
                  <p:nvSpPr>
                    <p:cNvPr id="23487" name="Line 43"/>
                    <p:cNvSpPr>
                      <a:spLocks noChangeShapeType="1"/>
                    </p:cNvSpPr>
                    <p:nvPr/>
                  </p:nvSpPr>
                  <p:spPr bwMode="auto">
                    <a:xfrm>
                      <a:off x="4060" y="3307"/>
                      <a:ext cx="18"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88" name="Line 44"/>
                    <p:cNvSpPr>
                      <a:spLocks noChangeShapeType="1"/>
                    </p:cNvSpPr>
                    <p:nvPr/>
                  </p:nvSpPr>
                  <p:spPr bwMode="auto">
                    <a:xfrm>
                      <a:off x="4060" y="330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89" name="Line 45"/>
                    <p:cNvSpPr>
                      <a:spLocks noChangeShapeType="1"/>
                    </p:cNvSpPr>
                    <p:nvPr/>
                  </p:nvSpPr>
                  <p:spPr bwMode="auto">
                    <a:xfrm>
                      <a:off x="4060" y="330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90" name="Line 46"/>
                    <p:cNvSpPr>
                      <a:spLocks noChangeShapeType="1"/>
                    </p:cNvSpPr>
                    <p:nvPr/>
                  </p:nvSpPr>
                  <p:spPr bwMode="auto">
                    <a:xfrm flipV="1">
                      <a:off x="4060" y="3307"/>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91" name="Line 47"/>
                    <p:cNvSpPr>
                      <a:spLocks noChangeShapeType="1"/>
                    </p:cNvSpPr>
                    <p:nvPr/>
                  </p:nvSpPr>
                  <p:spPr bwMode="auto">
                    <a:xfrm flipV="1">
                      <a:off x="4040" y="3345"/>
                      <a:ext cx="1" cy="1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92" name="Line 48"/>
                    <p:cNvSpPr>
                      <a:spLocks noChangeShapeType="1"/>
                    </p:cNvSpPr>
                    <p:nvPr/>
                  </p:nvSpPr>
                  <p:spPr bwMode="auto">
                    <a:xfrm>
                      <a:off x="4040" y="336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93" name="Line 49"/>
                    <p:cNvSpPr>
                      <a:spLocks noChangeShapeType="1"/>
                    </p:cNvSpPr>
                    <p:nvPr/>
                  </p:nvSpPr>
                  <p:spPr bwMode="auto">
                    <a:xfrm>
                      <a:off x="4040" y="336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94" name="Line 50"/>
                    <p:cNvSpPr>
                      <a:spLocks noChangeShapeType="1"/>
                    </p:cNvSpPr>
                    <p:nvPr/>
                  </p:nvSpPr>
                  <p:spPr bwMode="auto">
                    <a:xfrm>
                      <a:off x="4030" y="3364"/>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95" name="Line 51"/>
                    <p:cNvSpPr>
                      <a:spLocks noChangeShapeType="1"/>
                    </p:cNvSpPr>
                    <p:nvPr/>
                  </p:nvSpPr>
                  <p:spPr bwMode="auto">
                    <a:xfrm flipV="1">
                      <a:off x="4030" y="3364"/>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96" name="Line 52"/>
                    <p:cNvSpPr>
                      <a:spLocks noChangeShapeType="1"/>
                    </p:cNvSpPr>
                    <p:nvPr/>
                  </p:nvSpPr>
                  <p:spPr bwMode="auto">
                    <a:xfrm>
                      <a:off x="4011" y="338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97" name="Line 53"/>
                    <p:cNvSpPr>
                      <a:spLocks noChangeShapeType="1"/>
                    </p:cNvSpPr>
                    <p:nvPr/>
                  </p:nvSpPr>
                  <p:spPr bwMode="auto">
                    <a:xfrm>
                      <a:off x="4002" y="3383"/>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98" name="Line 54"/>
                    <p:cNvSpPr>
                      <a:spLocks noChangeShapeType="1"/>
                    </p:cNvSpPr>
                    <p:nvPr/>
                  </p:nvSpPr>
                  <p:spPr bwMode="auto">
                    <a:xfrm flipV="1">
                      <a:off x="4002" y="3383"/>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99" name="Line 55"/>
                    <p:cNvSpPr>
                      <a:spLocks noChangeShapeType="1"/>
                    </p:cNvSpPr>
                    <p:nvPr/>
                  </p:nvSpPr>
                  <p:spPr bwMode="auto">
                    <a:xfrm>
                      <a:off x="3952" y="3412"/>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00" name="Line 56"/>
                    <p:cNvSpPr>
                      <a:spLocks noChangeShapeType="1"/>
                    </p:cNvSpPr>
                    <p:nvPr/>
                  </p:nvSpPr>
                  <p:spPr bwMode="auto">
                    <a:xfrm>
                      <a:off x="3952" y="342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01" name="Line 57"/>
                    <p:cNvSpPr>
                      <a:spLocks noChangeShapeType="1"/>
                    </p:cNvSpPr>
                    <p:nvPr/>
                  </p:nvSpPr>
                  <p:spPr bwMode="auto">
                    <a:xfrm>
                      <a:off x="3952" y="342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02" name="Line 58"/>
                    <p:cNvSpPr>
                      <a:spLocks noChangeShapeType="1"/>
                    </p:cNvSpPr>
                    <p:nvPr/>
                  </p:nvSpPr>
                  <p:spPr bwMode="auto">
                    <a:xfrm>
                      <a:off x="3952" y="342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03" name="Line 59"/>
                    <p:cNvSpPr>
                      <a:spLocks noChangeShapeType="1"/>
                    </p:cNvSpPr>
                    <p:nvPr/>
                  </p:nvSpPr>
                  <p:spPr bwMode="auto">
                    <a:xfrm flipV="1">
                      <a:off x="3952" y="3421"/>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04" name="Line 60"/>
                    <p:cNvSpPr>
                      <a:spLocks noChangeShapeType="1"/>
                    </p:cNvSpPr>
                    <p:nvPr/>
                  </p:nvSpPr>
                  <p:spPr bwMode="auto">
                    <a:xfrm>
                      <a:off x="3952" y="343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05" name="Line 61"/>
                    <p:cNvSpPr>
                      <a:spLocks noChangeShapeType="1"/>
                    </p:cNvSpPr>
                    <p:nvPr/>
                  </p:nvSpPr>
                  <p:spPr bwMode="auto">
                    <a:xfrm>
                      <a:off x="3952" y="343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06" name="Line 62"/>
                    <p:cNvSpPr>
                      <a:spLocks noChangeShapeType="1"/>
                    </p:cNvSpPr>
                    <p:nvPr/>
                  </p:nvSpPr>
                  <p:spPr bwMode="auto">
                    <a:xfrm>
                      <a:off x="3952" y="343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07" name="Line 63"/>
                    <p:cNvSpPr>
                      <a:spLocks noChangeShapeType="1"/>
                    </p:cNvSpPr>
                    <p:nvPr/>
                  </p:nvSpPr>
                  <p:spPr bwMode="auto">
                    <a:xfrm>
                      <a:off x="3934" y="3441"/>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08" name="Line 64"/>
                    <p:cNvSpPr>
                      <a:spLocks noChangeShapeType="1"/>
                    </p:cNvSpPr>
                    <p:nvPr/>
                  </p:nvSpPr>
                  <p:spPr bwMode="auto">
                    <a:xfrm>
                      <a:off x="3934" y="3441"/>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09" name="Line 65"/>
                    <p:cNvSpPr>
                      <a:spLocks noChangeShapeType="1"/>
                    </p:cNvSpPr>
                    <p:nvPr/>
                  </p:nvSpPr>
                  <p:spPr bwMode="auto">
                    <a:xfrm>
                      <a:off x="3934" y="3451"/>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10" name="Line 66"/>
                    <p:cNvSpPr>
                      <a:spLocks noChangeShapeType="1"/>
                    </p:cNvSpPr>
                    <p:nvPr/>
                  </p:nvSpPr>
                  <p:spPr bwMode="auto">
                    <a:xfrm>
                      <a:off x="3934" y="3451"/>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11" name="Line 67"/>
                    <p:cNvSpPr>
                      <a:spLocks noChangeShapeType="1"/>
                    </p:cNvSpPr>
                    <p:nvPr/>
                  </p:nvSpPr>
                  <p:spPr bwMode="auto">
                    <a:xfrm>
                      <a:off x="3924" y="3451"/>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12" name="Line 68"/>
                    <p:cNvSpPr>
                      <a:spLocks noChangeShapeType="1"/>
                    </p:cNvSpPr>
                    <p:nvPr/>
                  </p:nvSpPr>
                  <p:spPr bwMode="auto">
                    <a:xfrm flipV="1">
                      <a:off x="3924" y="3451"/>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13" name="Line 69"/>
                    <p:cNvSpPr>
                      <a:spLocks noChangeShapeType="1"/>
                    </p:cNvSpPr>
                    <p:nvPr/>
                  </p:nvSpPr>
                  <p:spPr bwMode="auto">
                    <a:xfrm>
                      <a:off x="3924" y="346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14" name="Line 70"/>
                    <p:cNvSpPr>
                      <a:spLocks noChangeShapeType="1"/>
                    </p:cNvSpPr>
                    <p:nvPr/>
                  </p:nvSpPr>
                  <p:spPr bwMode="auto">
                    <a:xfrm>
                      <a:off x="3924" y="346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3515" name="Group 71"/>
                    <p:cNvGrpSpPr>
                      <a:grpSpLocks/>
                    </p:cNvGrpSpPr>
                    <p:nvPr/>
                  </p:nvGrpSpPr>
                  <p:grpSpPr bwMode="auto">
                    <a:xfrm>
                      <a:off x="672" y="1119"/>
                      <a:ext cx="4611" cy="2474"/>
                      <a:chOff x="672" y="1119"/>
                      <a:chExt cx="4611" cy="2474"/>
                    </a:xfrm>
                  </p:grpSpPr>
                  <p:sp>
                    <p:nvSpPr>
                      <p:cNvPr id="23516" name="Line 72"/>
                      <p:cNvSpPr>
                        <a:spLocks noChangeShapeType="1"/>
                      </p:cNvSpPr>
                      <p:nvPr/>
                    </p:nvSpPr>
                    <p:spPr bwMode="auto">
                      <a:xfrm>
                        <a:off x="4502" y="2561"/>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17" name="Line 73"/>
                      <p:cNvSpPr>
                        <a:spLocks noChangeShapeType="1"/>
                      </p:cNvSpPr>
                      <p:nvPr/>
                    </p:nvSpPr>
                    <p:spPr bwMode="auto">
                      <a:xfrm flipV="1">
                        <a:off x="4502" y="2561"/>
                        <a:ext cx="1" cy="1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3518" name="Group 74"/>
                      <p:cNvGrpSpPr>
                        <a:grpSpLocks/>
                      </p:cNvGrpSpPr>
                      <p:nvPr/>
                    </p:nvGrpSpPr>
                    <p:grpSpPr bwMode="auto">
                      <a:xfrm>
                        <a:off x="672" y="1119"/>
                        <a:ext cx="4611" cy="2474"/>
                        <a:chOff x="672" y="1119"/>
                        <a:chExt cx="4611" cy="2474"/>
                      </a:xfrm>
                    </p:grpSpPr>
                    <p:sp>
                      <p:nvSpPr>
                        <p:cNvPr id="23519" name="Line 75"/>
                        <p:cNvSpPr>
                          <a:spLocks noChangeShapeType="1"/>
                        </p:cNvSpPr>
                        <p:nvPr/>
                      </p:nvSpPr>
                      <p:spPr bwMode="auto">
                        <a:xfrm>
                          <a:off x="4705" y="2189"/>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20" name="Line 76"/>
                        <p:cNvSpPr>
                          <a:spLocks noChangeShapeType="1"/>
                        </p:cNvSpPr>
                        <p:nvPr/>
                      </p:nvSpPr>
                      <p:spPr bwMode="auto">
                        <a:xfrm flipV="1">
                          <a:off x="4705" y="2189"/>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21" name="Line 77"/>
                        <p:cNvSpPr>
                          <a:spLocks noChangeShapeType="1"/>
                        </p:cNvSpPr>
                        <p:nvPr/>
                      </p:nvSpPr>
                      <p:spPr bwMode="auto">
                        <a:xfrm>
                          <a:off x="4705" y="2198"/>
                          <a:ext cx="1" cy="2"/>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22" name="Line 78"/>
                        <p:cNvSpPr>
                          <a:spLocks noChangeShapeType="1"/>
                        </p:cNvSpPr>
                        <p:nvPr/>
                      </p:nvSpPr>
                      <p:spPr bwMode="auto">
                        <a:xfrm flipV="1">
                          <a:off x="4705" y="2198"/>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23" name="Line 79"/>
                        <p:cNvSpPr>
                          <a:spLocks noChangeShapeType="1"/>
                        </p:cNvSpPr>
                        <p:nvPr/>
                      </p:nvSpPr>
                      <p:spPr bwMode="auto">
                        <a:xfrm flipV="1">
                          <a:off x="4609" y="2361"/>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24" name="Line 80"/>
                        <p:cNvSpPr>
                          <a:spLocks noChangeShapeType="1"/>
                        </p:cNvSpPr>
                        <p:nvPr/>
                      </p:nvSpPr>
                      <p:spPr bwMode="auto">
                        <a:xfrm>
                          <a:off x="4599" y="2370"/>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25" name="Line 81"/>
                        <p:cNvSpPr>
                          <a:spLocks noChangeShapeType="1"/>
                        </p:cNvSpPr>
                        <p:nvPr/>
                      </p:nvSpPr>
                      <p:spPr bwMode="auto">
                        <a:xfrm flipV="1">
                          <a:off x="4599" y="2370"/>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26" name="Line 82"/>
                        <p:cNvSpPr>
                          <a:spLocks noChangeShapeType="1"/>
                        </p:cNvSpPr>
                        <p:nvPr/>
                      </p:nvSpPr>
                      <p:spPr bwMode="auto">
                        <a:xfrm>
                          <a:off x="3972" y="3402"/>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27" name="Line 83"/>
                        <p:cNvSpPr>
                          <a:spLocks noChangeShapeType="1"/>
                        </p:cNvSpPr>
                        <p:nvPr/>
                      </p:nvSpPr>
                      <p:spPr bwMode="auto">
                        <a:xfrm flipV="1">
                          <a:off x="3972" y="3402"/>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28" name="Line 84"/>
                        <p:cNvSpPr>
                          <a:spLocks noChangeShapeType="1"/>
                        </p:cNvSpPr>
                        <p:nvPr/>
                      </p:nvSpPr>
                      <p:spPr bwMode="auto">
                        <a:xfrm>
                          <a:off x="3962" y="3412"/>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29" name="Line 85"/>
                        <p:cNvSpPr>
                          <a:spLocks noChangeShapeType="1"/>
                        </p:cNvSpPr>
                        <p:nvPr/>
                      </p:nvSpPr>
                      <p:spPr bwMode="auto">
                        <a:xfrm>
                          <a:off x="3855" y="3498"/>
                          <a:ext cx="28"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30" name="Line 86"/>
                        <p:cNvSpPr>
                          <a:spLocks noChangeShapeType="1"/>
                        </p:cNvSpPr>
                        <p:nvPr/>
                      </p:nvSpPr>
                      <p:spPr bwMode="auto">
                        <a:xfrm>
                          <a:off x="4002" y="3393"/>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31" name="Line 87"/>
                        <p:cNvSpPr>
                          <a:spLocks noChangeShapeType="1"/>
                        </p:cNvSpPr>
                        <p:nvPr/>
                      </p:nvSpPr>
                      <p:spPr bwMode="auto">
                        <a:xfrm>
                          <a:off x="4002" y="3393"/>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32" name="Line 88"/>
                        <p:cNvSpPr>
                          <a:spLocks noChangeShapeType="1"/>
                        </p:cNvSpPr>
                        <p:nvPr/>
                      </p:nvSpPr>
                      <p:spPr bwMode="auto">
                        <a:xfrm>
                          <a:off x="3981" y="3393"/>
                          <a:ext cx="2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33" name="Line 89"/>
                        <p:cNvSpPr>
                          <a:spLocks noChangeShapeType="1"/>
                        </p:cNvSpPr>
                        <p:nvPr/>
                      </p:nvSpPr>
                      <p:spPr bwMode="auto">
                        <a:xfrm>
                          <a:off x="3962" y="341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34" name="Line 90"/>
                        <p:cNvSpPr>
                          <a:spLocks noChangeShapeType="1"/>
                        </p:cNvSpPr>
                        <p:nvPr/>
                      </p:nvSpPr>
                      <p:spPr bwMode="auto">
                        <a:xfrm>
                          <a:off x="3914" y="347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35" name="Line 91"/>
                        <p:cNvSpPr>
                          <a:spLocks noChangeShapeType="1"/>
                        </p:cNvSpPr>
                        <p:nvPr/>
                      </p:nvSpPr>
                      <p:spPr bwMode="auto">
                        <a:xfrm>
                          <a:off x="3914" y="347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36" name="Line 92"/>
                        <p:cNvSpPr>
                          <a:spLocks noChangeShapeType="1"/>
                        </p:cNvSpPr>
                        <p:nvPr/>
                      </p:nvSpPr>
                      <p:spPr bwMode="auto">
                        <a:xfrm flipV="1">
                          <a:off x="3904" y="3470"/>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37" name="Line 93"/>
                        <p:cNvSpPr>
                          <a:spLocks noChangeShapeType="1"/>
                        </p:cNvSpPr>
                        <p:nvPr/>
                      </p:nvSpPr>
                      <p:spPr bwMode="auto">
                        <a:xfrm>
                          <a:off x="3885" y="3479"/>
                          <a:ext cx="1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38" name="Line 94"/>
                        <p:cNvSpPr>
                          <a:spLocks noChangeShapeType="1"/>
                        </p:cNvSpPr>
                        <p:nvPr/>
                      </p:nvSpPr>
                      <p:spPr bwMode="auto">
                        <a:xfrm>
                          <a:off x="3885" y="348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39" name="Line 95"/>
                        <p:cNvSpPr>
                          <a:spLocks noChangeShapeType="1"/>
                        </p:cNvSpPr>
                        <p:nvPr/>
                      </p:nvSpPr>
                      <p:spPr bwMode="auto">
                        <a:xfrm>
                          <a:off x="3885" y="348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40" name="Line 96"/>
                        <p:cNvSpPr>
                          <a:spLocks noChangeShapeType="1"/>
                        </p:cNvSpPr>
                        <p:nvPr/>
                      </p:nvSpPr>
                      <p:spPr bwMode="auto">
                        <a:xfrm>
                          <a:off x="3885" y="348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41" name="Line 97"/>
                        <p:cNvSpPr>
                          <a:spLocks noChangeShapeType="1"/>
                        </p:cNvSpPr>
                        <p:nvPr/>
                      </p:nvSpPr>
                      <p:spPr bwMode="auto">
                        <a:xfrm flipV="1">
                          <a:off x="3885" y="3489"/>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42" name="Line 98"/>
                        <p:cNvSpPr>
                          <a:spLocks noChangeShapeType="1"/>
                        </p:cNvSpPr>
                        <p:nvPr/>
                      </p:nvSpPr>
                      <p:spPr bwMode="auto">
                        <a:xfrm>
                          <a:off x="3857" y="349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43" name="Line 99"/>
                        <p:cNvSpPr>
                          <a:spLocks noChangeShapeType="1"/>
                        </p:cNvSpPr>
                        <p:nvPr/>
                      </p:nvSpPr>
                      <p:spPr bwMode="auto">
                        <a:xfrm flipV="1">
                          <a:off x="3847" y="3498"/>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3544" name="Group 100"/>
                        <p:cNvGrpSpPr>
                          <a:grpSpLocks/>
                        </p:cNvGrpSpPr>
                        <p:nvPr/>
                      </p:nvGrpSpPr>
                      <p:grpSpPr bwMode="auto">
                        <a:xfrm>
                          <a:off x="672" y="1119"/>
                          <a:ext cx="4611" cy="2474"/>
                          <a:chOff x="677" y="1119"/>
                          <a:chExt cx="4611" cy="2474"/>
                        </a:xfrm>
                      </p:grpSpPr>
                      <p:grpSp>
                        <p:nvGrpSpPr>
                          <p:cNvPr id="23545" name="Group 101"/>
                          <p:cNvGrpSpPr>
                            <a:grpSpLocks/>
                          </p:cNvGrpSpPr>
                          <p:nvPr/>
                        </p:nvGrpSpPr>
                        <p:grpSpPr bwMode="auto">
                          <a:xfrm>
                            <a:off x="677" y="1119"/>
                            <a:ext cx="4611" cy="2227"/>
                            <a:chOff x="675" y="1119"/>
                            <a:chExt cx="4611" cy="2227"/>
                          </a:xfrm>
                        </p:grpSpPr>
                        <p:sp>
                          <p:nvSpPr>
                            <p:cNvPr id="23563" name="Line 102"/>
                            <p:cNvSpPr>
                              <a:spLocks noChangeShapeType="1"/>
                            </p:cNvSpPr>
                            <p:nvPr/>
                          </p:nvSpPr>
                          <p:spPr bwMode="auto">
                            <a:xfrm>
                              <a:off x="4270" y="2944"/>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64" name="Line 103"/>
                            <p:cNvSpPr>
                              <a:spLocks noChangeShapeType="1"/>
                            </p:cNvSpPr>
                            <p:nvPr/>
                          </p:nvSpPr>
                          <p:spPr bwMode="auto">
                            <a:xfrm>
                              <a:off x="4153" y="315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65" name="Line 104"/>
                            <p:cNvSpPr>
                              <a:spLocks noChangeShapeType="1"/>
                            </p:cNvSpPr>
                            <p:nvPr/>
                          </p:nvSpPr>
                          <p:spPr bwMode="auto">
                            <a:xfrm>
                              <a:off x="4153" y="315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66" name="Line 105"/>
                            <p:cNvSpPr>
                              <a:spLocks noChangeShapeType="1"/>
                            </p:cNvSpPr>
                            <p:nvPr/>
                          </p:nvSpPr>
                          <p:spPr bwMode="auto">
                            <a:xfrm>
                              <a:off x="4125" y="3211"/>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67" name="Line 106"/>
                            <p:cNvSpPr>
                              <a:spLocks noChangeShapeType="1"/>
                            </p:cNvSpPr>
                            <p:nvPr/>
                          </p:nvSpPr>
                          <p:spPr bwMode="auto">
                            <a:xfrm flipV="1">
                              <a:off x="4125" y="3211"/>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68" name="Line 107"/>
                            <p:cNvSpPr>
                              <a:spLocks noChangeShapeType="1"/>
                            </p:cNvSpPr>
                            <p:nvPr/>
                          </p:nvSpPr>
                          <p:spPr bwMode="auto">
                            <a:xfrm>
                              <a:off x="4125" y="322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69" name="Line 108"/>
                            <p:cNvSpPr>
                              <a:spLocks noChangeShapeType="1"/>
                            </p:cNvSpPr>
                            <p:nvPr/>
                          </p:nvSpPr>
                          <p:spPr bwMode="auto">
                            <a:xfrm flipV="1">
                              <a:off x="4125" y="3221"/>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70" name="Line 109"/>
                            <p:cNvSpPr>
                              <a:spLocks noChangeShapeType="1"/>
                            </p:cNvSpPr>
                            <p:nvPr/>
                          </p:nvSpPr>
                          <p:spPr bwMode="auto">
                            <a:xfrm>
                              <a:off x="4096" y="3249"/>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71" name="Line 110"/>
                            <p:cNvSpPr>
                              <a:spLocks noChangeShapeType="1"/>
                            </p:cNvSpPr>
                            <p:nvPr/>
                          </p:nvSpPr>
                          <p:spPr bwMode="auto">
                            <a:xfrm>
                              <a:off x="4096" y="324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72" name="Line 111"/>
                            <p:cNvSpPr>
                              <a:spLocks noChangeShapeType="1"/>
                            </p:cNvSpPr>
                            <p:nvPr/>
                          </p:nvSpPr>
                          <p:spPr bwMode="auto">
                            <a:xfrm>
                              <a:off x="4096" y="324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73" name="Line 112"/>
                            <p:cNvSpPr>
                              <a:spLocks noChangeShapeType="1"/>
                            </p:cNvSpPr>
                            <p:nvPr/>
                          </p:nvSpPr>
                          <p:spPr bwMode="auto">
                            <a:xfrm flipV="1">
                              <a:off x="4096" y="3249"/>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74" name="Line 113"/>
                            <p:cNvSpPr>
                              <a:spLocks noChangeShapeType="1"/>
                            </p:cNvSpPr>
                            <p:nvPr/>
                          </p:nvSpPr>
                          <p:spPr bwMode="auto">
                            <a:xfrm>
                              <a:off x="4096" y="325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75" name="Line 114"/>
                            <p:cNvSpPr>
                              <a:spLocks noChangeShapeType="1"/>
                            </p:cNvSpPr>
                            <p:nvPr/>
                          </p:nvSpPr>
                          <p:spPr bwMode="auto">
                            <a:xfrm flipV="1">
                              <a:off x="4096" y="3259"/>
                              <a:ext cx="1" cy="2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3576" name="Group 115"/>
                            <p:cNvGrpSpPr>
                              <a:grpSpLocks/>
                            </p:cNvGrpSpPr>
                            <p:nvPr/>
                          </p:nvGrpSpPr>
                          <p:grpSpPr bwMode="auto">
                            <a:xfrm>
                              <a:off x="675" y="1119"/>
                              <a:ext cx="4611" cy="2227"/>
                              <a:chOff x="675" y="1119"/>
                              <a:chExt cx="4611" cy="2227"/>
                            </a:xfrm>
                          </p:grpSpPr>
                          <p:sp>
                            <p:nvSpPr>
                              <p:cNvPr id="23577" name="Line 116"/>
                              <p:cNvSpPr>
                                <a:spLocks noChangeShapeType="1"/>
                              </p:cNvSpPr>
                              <p:nvPr/>
                            </p:nvSpPr>
                            <p:spPr bwMode="auto">
                              <a:xfrm>
                                <a:off x="4318" y="2905"/>
                                <a:ext cx="2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78" name="Line 117"/>
                              <p:cNvSpPr>
                                <a:spLocks noChangeShapeType="1"/>
                              </p:cNvSpPr>
                              <p:nvPr/>
                            </p:nvSpPr>
                            <p:spPr bwMode="auto">
                              <a:xfrm>
                                <a:off x="4318" y="290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79" name="Line 118"/>
                              <p:cNvSpPr>
                                <a:spLocks noChangeShapeType="1"/>
                              </p:cNvSpPr>
                              <p:nvPr/>
                            </p:nvSpPr>
                            <p:spPr bwMode="auto">
                              <a:xfrm>
                                <a:off x="4318" y="290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80" name="Line 119"/>
                              <p:cNvSpPr>
                                <a:spLocks noChangeShapeType="1"/>
                              </p:cNvSpPr>
                              <p:nvPr/>
                            </p:nvSpPr>
                            <p:spPr bwMode="auto">
                              <a:xfrm flipV="1">
                                <a:off x="4318" y="2905"/>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81" name="Line 120"/>
                              <p:cNvSpPr>
                                <a:spLocks noChangeShapeType="1"/>
                              </p:cNvSpPr>
                              <p:nvPr/>
                            </p:nvSpPr>
                            <p:spPr bwMode="auto">
                              <a:xfrm>
                                <a:off x="4308" y="2915"/>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3582" name="Group 121"/>
                              <p:cNvGrpSpPr>
                                <a:grpSpLocks/>
                              </p:cNvGrpSpPr>
                              <p:nvPr/>
                            </p:nvGrpSpPr>
                            <p:grpSpPr bwMode="auto">
                              <a:xfrm>
                                <a:off x="675" y="1119"/>
                                <a:ext cx="4611" cy="2007"/>
                                <a:chOff x="675" y="1119"/>
                                <a:chExt cx="4611" cy="2007"/>
                              </a:xfrm>
                            </p:grpSpPr>
                            <p:sp>
                              <p:nvSpPr>
                                <p:cNvPr id="23640" name="Rectangle 122"/>
                                <p:cNvSpPr>
                                  <a:spLocks noChangeArrowheads="1"/>
                                </p:cNvSpPr>
                                <p:nvPr/>
                              </p:nvSpPr>
                              <p:spPr bwMode="auto">
                                <a:xfrm>
                                  <a:off x="675" y="2350"/>
                                  <a:ext cx="10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sz="2000" i="1">
                                      <a:latin typeface="Berlin Sans FB" pitchFamily="34" charset="0"/>
                                    </a:rPr>
                                    <a:t>Smaller</a:t>
                                  </a:r>
                                  <a:r>
                                    <a:rPr lang="en-AU" sz="2000">
                                      <a:latin typeface="Berlin Sans FB" pitchFamily="34" charset="0"/>
                                    </a:rPr>
                                    <a:t> at birth</a:t>
                                  </a:r>
                                </a:p>
                                <a:p>
                                  <a:pPr defTabSz="1069975" eaLnBrk="0" hangingPunct="0"/>
                                  <a:r>
                                    <a:rPr lang="en-AU" sz="2000">
                                      <a:latin typeface="Berlin Sans FB" pitchFamily="34" charset="0"/>
                                    </a:rPr>
                                    <a:t>Smaller at 8yr</a:t>
                                  </a:r>
                                </a:p>
                              </p:txBody>
                            </p:sp>
                            <p:sp>
                              <p:nvSpPr>
                                <p:cNvPr id="23641" name="Line 123"/>
                                <p:cNvSpPr>
                                  <a:spLocks noChangeShapeType="1"/>
                                </p:cNvSpPr>
                                <p:nvPr/>
                              </p:nvSpPr>
                              <p:spPr bwMode="auto">
                                <a:xfrm>
                                  <a:off x="4511" y="2552"/>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42" name="Line 124"/>
                                <p:cNvSpPr>
                                  <a:spLocks noChangeShapeType="1"/>
                                </p:cNvSpPr>
                                <p:nvPr/>
                              </p:nvSpPr>
                              <p:spPr bwMode="auto">
                                <a:xfrm flipV="1">
                                  <a:off x="4511" y="2552"/>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43" name="Line 125"/>
                                <p:cNvSpPr>
                                  <a:spLocks noChangeShapeType="1"/>
                                </p:cNvSpPr>
                                <p:nvPr/>
                              </p:nvSpPr>
                              <p:spPr bwMode="auto">
                                <a:xfrm>
                                  <a:off x="4511" y="256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44" name="Line 126"/>
                                <p:cNvSpPr>
                                  <a:spLocks noChangeShapeType="1"/>
                                </p:cNvSpPr>
                                <p:nvPr/>
                              </p:nvSpPr>
                              <p:spPr bwMode="auto">
                                <a:xfrm>
                                  <a:off x="4511" y="256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45" name="Line 127"/>
                                <p:cNvSpPr>
                                  <a:spLocks noChangeShapeType="1"/>
                                </p:cNvSpPr>
                                <p:nvPr/>
                              </p:nvSpPr>
                              <p:spPr bwMode="auto">
                                <a:xfrm>
                                  <a:off x="4464" y="2676"/>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46" name="Line 128"/>
                                <p:cNvSpPr>
                                  <a:spLocks noChangeShapeType="1"/>
                                </p:cNvSpPr>
                                <p:nvPr/>
                              </p:nvSpPr>
                              <p:spPr bwMode="auto">
                                <a:xfrm flipV="1">
                                  <a:off x="4464" y="2676"/>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47" name="Line 129"/>
                                <p:cNvSpPr>
                                  <a:spLocks noChangeShapeType="1"/>
                                </p:cNvSpPr>
                                <p:nvPr/>
                              </p:nvSpPr>
                              <p:spPr bwMode="auto">
                                <a:xfrm>
                                  <a:off x="4406" y="2781"/>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48" name="Line 130"/>
                                <p:cNvSpPr>
                                  <a:spLocks noChangeShapeType="1"/>
                                </p:cNvSpPr>
                                <p:nvPr/>
                              </p:nvSpPr>
                              <p:spPr bwMode="auto">
                                <a:xfrm flipV="1">
                                  <a:off x="4406" y="2781"/>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49" name="Line 131"/>
                                <p:cNvSpPr>
                                  <a:spLocks noChangeShapeType="1"/>
                                </p:cNvSpPr>
                                <p:nvPr/>
                              </p:nvSpPr>
                              <p:spPr bwMode="auto">
                                <a:xfrm>
                                  <a:off x="4406" y="2791"/>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50" name="Line 132"/>
                                <p:cNvSpPr>
                                  <a:spLocks noChangeShapeType="1"/>
                                </p:cNvSpPr>
                                <p:nvPr/>
                              </p:nvSpPr>
                              <p:spPr bwMode="auto">
                                <a:xfrm>
                                  <a:off x="4406" y="2791"/>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51" name="Line 133"/>
                                <p:cNvSpPr>
                                  <a:spLocks noChangeShapeType="1"/>
                                </p:cNvSpPr>
                                <p:nvPr/>
                              </p:nvSpPr>
                              <p:spPr bwMode="auto">
                                <a:xfrm>
                                  <a:off x="4406" y="2791"/>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52" name="Line 134"/>
                                <p:cNvSpPr>
                                  <a:spLocks noChangeShapeType="1"/>
                                </p:cNvSpPr>
                                <p:nvPr/>
                              </p:nvSpPr>
                              <p:spPr bwMode="auto">
                                <a:xfrm flipV="1">
                                  <a:off x="4406" y="2791"/>
                                  <a:ext cx="0"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53" name="Line 135"/>
                                <p:cNvSpPr>
                                  <a:spLocks noChangeShapeType="1"/>
                                </p:cNvSpPr>
                                <p:nvPr/>
                              </p:nvSpPr>
                              <p:spPr bwMode="auto">
                                <a:xfrm flipV="1">
                                  <a:off x="4338" y="2895"/>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54" name="Line 136"/>
                                <p:cNvSpPr>
                                  <a:spLocks noChangeShapeType="1"/>
                                </p:cNvSpPr>
                                <p:nvPr/>
                              </p:nvSpPr>
                              <p:spPr bwMode="auto">
                                <a:xfrm flipV="1">
                                  <a:off x="4241" y="3001"/>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55" name="Line 137"/>
                                <p:cNvSpPr>
                                  <a:spLocks noChangeShapeType="1"/>
                                </p:cNvSpPr>
                                <p:nvPr/>
                              </p:nvSpPr>
                              <p:spPr bwMode="auto">
                                <a:xfrm>
                                  <a:off x="4241" y="301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56" name="Line 138"/>
                                <p:cNvSpPr>
                                  <a:spLocks noChangeShapeType="1"/>
                                </p:cNvSpPr>
                                <p:nvPr/>
                              </p:nvSpPr>
                              <p:spPr bwMode="auto">
                                <a:xfrm>
                                  <a:off x="4241" y="301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57" name="Line 139"/>
                                <p:cNvSpPr>
                                  <a:spLocks noChangeShapeType="1"/>
                                </p:cNvSpPr>
                                <p:nvPr/>
                              </p:nvSpPr>
                              <p:spPr bwMode="auto">
                                <a:xfrm>
                                  <a:off x="4241" y="301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58" name="Line 140"/>
                                <p:cNvSpPr>
                                  <a:spLocks noChangeShapeType="1"/>
                                </p:cNvSpPr>
                                <p:nvPr/>
                              </p:nvSpPr>
                              <p:spPr bwMode="auto">
                                <a:xfrm flipV="1">
                                  <a:off x="4241" y="3010"/>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59" name="Line 141"/>
                                <p:cNvSpPr>
                                  <a:spLocks noChangeShapeType="1"/>
                                </p:cNvSpPr>
                                <p:nvPr/>
                              </p:nvSpPr>
                              <p:spPr bwMode="auto">
                                <a:xfrm>
                                  <a:off x="4231" y="3020"/>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60" name="Line 142"/>
                                <p:cNvSpPr>
                                  <a:spLocks noChangeShapeType="1"/>
                                </p:cNvSpPr>
                                <p:nvPr/>
                              </p:nvSpPr>
                              <p:spPr bwMode="auto">
                                <a:xfrm flipV="1">
                                  <a:off x="4231" y="3020"/>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3661" name="Group 143"/>
                                <p:cNvGrpSpPr>
                                  <a:grpSpLocks/>
                                </p:cNvGrpSpPr>
                                <p:nvPr/>
                              </p:nvGrpSpPr>
                              <p:grpSpPr bwMode="auto">
                                <a:xfrm>
                                  <a:off x="4203" y="1119"/>
                                  <a:ext cx="1083" cy="1959"/>
                                  <a:chOff x="4203" y="1119"/>
                                  <a:chExt cx="1083" cy="1959"/>
                                </a:xfrm>
                              </p:grpSpPr>
                              <p:grpSp>
                                <p:nvGrpSpPr>
                                  <p:cNvPr id="23677" name="Group 144"/>
                                  <p:cNvGrpSpPr>
                                    <a:grpSpLocks/>
                                  </p:cNvGrpSpPr>
                                  <p:nvPr/>
                                </p:nvGrpSpPr>
                                <p:grpSpPr bwMode="auto">
                                  <a:xfrm>
                                    <a:off x="4570" y="1119"/>
                                    <a:ext cx="716" cy="1310"/>
                                    <a:chOff x="4570" y="1119"/>
                                    <a:chExt cx="716" cy="1310"/>
                                  </a:xfrm>
                                </p:grpSpPr>
                                <p:sp>
                                  <p:nvSpPr>
                                    <p:cNvPr id="23839" name="Line 145"/>
                                    <p:cNvSpPr>
                                      <a:spLocks noChangeShapeType="1"/>
                                    </p:cNvSpPr>
                                    <p:nvPr/>
                                  </p:nvSpPr>
                                  <p:spPr bwMode="auto">
                                    <a:xfrm>
                                      <a:off x="4792" y="2094"/>
                                      <a:ext cx="2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40" name="Line 146"/>
                                    <p:cNvSpPr>
                                      <a:spLocks noChangeShapeType="1"/>
                                    </p:cNvSpPr>
                                    <p:nvPr/>
                                  </p:nvSpPr>
                                  <p:spPr bwMode="auto">
                                    <a:xfrm flipV="1">
                                      <a:off x="4676" y="2266"/>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41" name="Line 147"/>
                                    <p:cNvSpPr>
                                      <a:spLocks noChangeShapeType="1"/>
                                    </p:cNvSpPr>
                                    <p:nvPr/>
                                  </p:nvSpPr>
                                  <p:spPr bwMode="auto">
                                    <a:xfrm>
                                      <a:off x="4667" y="2275"/>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42" name="Line 148"/>
                                    <p:cNvSpPr>
                                      <a:spLocks noChangeShapeType="1"/>
                                    </p:cNvSpPr>
                                    <p:nvPr/>
                                  </p:nvSpPr>
                                  <p:spPr bwMode="auto">
                                    <a:xfrm flipV="1">
                                      <a:off x="4667" y="2275"/>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43" name="Line 149"/>
                                    <p:cNvSpPr>
                                      <a:spLocks noChangeShapeType="1"/>
                                    </p:cNvSpPr>
                                    <p:nvPr/>
                                  </p:nvSpPr>
                                  <p:spPr bwMode="auto">
                                    <a:xfrm>
                                      <a:off x="4647" y="2285"/>
                                      <a:ext cx="2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3844" name="Group 150"/>
                                    <p:cNvGrpSpPr>
                                      <a:grpSpLocks/>
                                    </p:cNvGrpSpPr>
                                    <p:nvPr/>
                                  </p:nvGrpSpPr>
                                  <p:grpSpPr bwMode="auto">
                                    <a:xfrm>
                                      <a:off x="4570" y="1119"/>
                                      <a:ext cx="716" cy="1310"/>
                                      <a:chOff x="4570" y="1119"/>
                                      <a:chExt cx="716" cy="1310"/>
                                    </a:xfrm>
                                  </p:grpSpPr>
                                  <p:sp>
                                    <p:nvSpPr>
                                      <p:cNvPr id="23845" name="Line 151"/>
                                      <p:cNvSpPr>
                                        <a:spLocks noChangeShapeType="1"/>
                                      </p:cNvSpPr>
                                      <p:nvPr/>
                                    </p:nvSpPr>
                                    <p:spPr bwMode="auto">
                                      <a:xfrm flipV="1">
                                        <a:off x="5130" y="1559"/>
                                        <a:ext cx="1" cy="66"/>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46" name="Line 152"/>
                                      <p:cNvSpPr>
                                        <a:spLocks noChangeShapeType="1"/>
                                      </p:cNvSpPr>
                                      <p:nvPr/>
                                    </p:nvSpPr>
                                    <p:spPr bwMode="auto">
                                      <a:xfrm>
                                        <a:off x="5082" y="1682"/>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3847" name="Group 153"/>
                                      <p:cNvGrpSpPr>
                                        <a:grpSpLocks/>
                                      </p:cNvGrpSpPr>
                                      <p:nvPr/>
                                    </p:nvGrpSpPr>
                                    <p:grpSpPr bwMode="auto">
                                      <a:xfrm>
                                        <a:off x="4927" y="1119"/>
                                        <a:ext cx="359" cy="812"/>
                                        <a:chOff x="4927" y="1119"/>
                                        <a:chExt cx="359" cy="812"/>
                                      </a:xfrm>
                                    </p:grpSpPr>
                                    <p:sp>
                                      <p:nvSpPr>
                                        <p:cNvPr id="23975" name="Line 154"/>
                                        <p:cNvSpPr>
                                          <a:spLocks noChangeShapeType="1"/>
                                        </p:cNvSpPr>
                                        <p:nvPr/>
                                      </p:nvSpPr>
                                      <p:spPr bwMode="auto">
                                        <a:xfrm flipV="1">
                                          <a:off x="5285" y="1119"/>
                                          <a:ext cx="1" cy="115"/>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76" name="Line 155"/>
                                        <p:cNvSpPr>
                                          <a:spLocks noChangeShapeType="1"/>
                                        </p:cNvSpPr>
                                        <p:nvPr/>
                                      </p:nvSpPr>
                                      <p:spPr bwMode="auto">
                                        <a:xfrm flipV="1">
                                          <a:off x="5276" y="1234"/>
                                          <a:ext cx="1" cy="104"/>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77" name="Line 156"/>
                                        <p:cNvSpPr>
                                          <a:spLocks noChangeShapeType="1"/>
                                        </p:cNvSpPr>
                                        <p:nvPr/>
                                      </p:nvSpPr>
                                      <p:spPr bwMode="auto">
                                        <a:xfrm>
                                          <a:off x="5189" y="1338"/>
                                          <a:ext cx="87"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78" name="Line 157"/>
                                        <p:cNvSpPr>
                                          <a:spLocks noChangeShapeType="1"/>
                                        </p:cNvSpPr>
                                        <p:nvPr/>
                                      </p:nvSpPr>
                                      <p:spPr bwMode="auto">
                                        <a:xfrm flipV="1">
                                          <a:off x="5189" y="1338"/>
                                          <a:ext cx="1" cy="115"/>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79" name="Line 158"/>
                                        <p:cNvSpPr>
                                          <a:spLocks noChangeShapeType="1"/>
                                        </p:cNvSpPr>
                                        <p:nvPr/>
                                      </p:nvSpPr>
                                      <p:spPr bwMode="auto">
                                        <a:xfrm>
                                          <a:off x="5169" y="1453"/>
                                          <a:ext cx="2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80" name="Line 159"/>
                                        <p:cNvSpPr>
                                          <a:spLocks noChangeShapeType="1"/>
                                        </p:cNvSpPr>
                                        <p:nvPr/>
                                      </p:nvSpPr>
                                      <p:spPr bwMode="auto">
                                        <a:xfrm flipV="1">
                                          <a:off x="5169" y="1453"/>
                                          <a:ext cx="1" cy="106"/>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81" name="Line 160"/>
                                        <p:cNvSpPr>
                                          <a:spLocks noChangeShapeType="1"/>
                                        </p:cNvSpPr>
                                        <p:nvPr/>
                                      </p:nvSpPr>
                                      <p:spPr bwMode="auto">
                                        <a:xfrm>
                                          <a:off x="5130" y="1559"/>
                                          <a:ext cx="3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82" name="Line 161"/>
                                        <p:cNvSpPr>
                                          <a:spLocks noChangeShapeType="1"/>
                                        </p:cNvSpPr>
                                        <p:nvPr/>
                                      </p:nvSpPr>
                                      <p:spPr bwMode="auto">
                                        <a:xfrm>
                                          <a:off x="5101" y="1625"/>
                                          <a:ext cx="2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83" name="Line 162"/>
                                        <p:cNvSpPr>
                                          <a:spLocks noChangeShapeType="1"/>
                                        </p:cNvSpPr>
                                        <p:nvPr/>
                                      </p:nvSpPr>
                                      <p:spPr bwMode="auto">
                                        <a:xfrm flipV="1">
                                          <a:off x="5101" y="1625"/>
                                          <a:ext cx="1" cy="2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84" name="Line 163"/>
                                        <p:cNvSpPr>
                                          <a:spLocks noChangeShapeType="1"/>
                                        </p:cNvSpPr>
                                        <p:nvPr/>
                                      </p:nvSpPr>
                                      <p:spPr bwMode="auto">
                                        <a:xfrm>
                                          <a:off x="5092" y="1654"/>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85" name="Line 164"/>
                                        <p:cNvSpPr>
                                          <a:spLocks noChangeShapeType="1"/>
                                        </p:cNvSpPr>
                                        <p:nvPr/>
                                      </p:nvSpPr>
                                      <p:spPr bwMode="auto">
                                        <a:xfrm flipV="1">
                                          <a:off x="5092" y="1654"/>
                                          <a:ext cx="0" cy="28"/>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86" name="Line 165"/>
                                        <p:cNvSpPr>
                                          <a:spLocks noChangeShapeType="1"/>
                                        </p:cNvSpPr>
                                        <p:nvPr/>
                                      </p:nvSpPr>
                                      <p:spPr bwMode="auto">
                                        <a:xfrm flipV="1">
                                          <a:off x="5082" y="1682"/>
                                          <a:ext cx="1" cy="3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87" name="Line 166"/>
                                        <p:cNvSpPr>
                                          <a:spLocks noChangeShapeType="1"/>
                                        </p:cNvSpPr>
                                        <p:nvPr/>
                                      </p:nvSpPr>
                                      <p:spPr bwMode="auto">
                                        <a:xfrm>
                                          <a:off x="5082" y="171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88" name="Line 167"/>
                                        <p:cNvSpPr>
                                          <a:spLocks noChangeShapeType="1"/>
                                        </p:cNvSpPr>
                                        <p:nvPr/>
                                      </p:nvSpPr>
                                      <p:spPr bwMode="auto">
                                        <a:xfrm flipV="1">
                                          <a:off x="5082" y="1712"/>
                                          <a:ext cx="1" cy="1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89" name="Line 168"/>
                                        <p:cNvSpPr>
                                          <a:spLocks noChangeShapeType="1"/>
                                        </p:cNvSpPr>
                                        <p:nvPr/>
                                      </p:nvSpPr>
                                      <p:spPr bwMode="auto">
                                        <a:xfrm>
                                          <a:off x="5073" y="1731"/>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90" name="Line 169"/>
                                        <p:cNvSpPr>
                                          <a:spLocks noChangeShapeType="1"/>
                                        </p:cNvSpPr>
                                        <p:nvPr/>
                                      </p:nvSpPr>
                                      <p:spPr bwMode="auto">
                                        <a:xfrm flipV="1">
                                          <a:off x="5073" y="1731"/>
                                          <a:ext cx="1" cy="1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91" name="Line 170"/>
                                        <p:cNvSpPr>
                                          <a:spLocks noChangeShapeType="1"/>
                                        </p:cNvSpPr>
                                        <p:nvPr/>
                                      </p:nvSpPr>
                                      <p:spPr bwMode="auto">
                                        <a:xfrm>
                                          <a:off x="5063" y="1750"/>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92" name="Line 171"/>
                                        <p:cNvSpPr>
                                          <a:spLocks noChangeShapeType="1"/>
                                        </p:cNvSpPr>
                                        <p:nvPr/>
                                      </p:nvSpPr>
                                      <p:spPr bwMode="auto">
                                        <a:xfrm flipV="1">
                                          <a:off x="5063" y="1750"/>
                                          <a:ext cx="1" cy="18"/>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93" name="Line 172"/>
                                        <p:cNvSpPr>
                                          <a:spLocks noChangeShapeType="1"/>
                                        </p:cNvSpPr>
                                        <p:nvPr/>
                                      </p:nvSpPr>
                                      <p:spPr bwMode="auto">
                                        <a:xfrm>
                                          <a:off x="5053" y="1768"/>
                                          <a:ext cx="10" cy="2"/>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94" name="Line 173"/>
                                        <p:cNvSpPr>
                                          <a:spLocks noChangeShapeType="1"/>
                                        </p:cNvSpPr>
                                        <p:nvPr/>
                                      </p:nvSpPr>
                                      <p:spPr bwMode="auto">
                                        <a:xfrm flipV="1">
                                          <a:off x="5053" y="1768"/>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95" name="Line 174"/>
                                        <p:cNvSpPr>
                                          <a:spLocks noChangeShapeType="1"/>
                                        </p:cNvSpPr>
                                        <p:nvPr/>
                                      </p:nvSpPr>
                                      <p:spPr bwMode="auto">
                                        <a:xfrm>
                                          <a:off x="5043" y="1778"/>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96" name="Line 175"/>
                                        <p:cNvSpPr>
                                          <a:spLocks noChangeShapeType="1"/>
                                        </p:cNvSpPr>
                                        <p:nvPr/>
                                      </p:nvSpPr>
                                      <p:spPr bwMode="auto">
                                        <a:xfrm flipV="1">
                                          <a:off x="5043" y="1778"/>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97" name="Line 176"/>
                                        <p:cNvSpPr>
                                          <a:spLocks noChangeShapeType="1"/>
                                        </p:cNvSpPr>
                                        <p:nvPr/>
                                      </p:nvSpPr>
                                      <p:spPr bwMode="auto">
                                        <a:xfrm>
                                          <a:off x="5015" y="1787"/>
                                          <a:ext cx="28" cy="2"/>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98" name="Line 177"/>
                                        <p:cNvSpPr>
                                          <a:spLocks noChangeShapeType="1"/>
                                        </p:cNvSpPr>
                                        <p:nvPr/>
                                      </p:nvSpPr>
                                      <p:spPr bwMode="auto">
                                        <a:xfrm flipV="1">
                                          <a:off x="5015" y="1787"/>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99" name="Line 178"/>
                                        <p:cNvSpPr>
                                          <a:spLocks noChangeShapeType="1"/>
                                        </p:cNvSpPr>
                                        <p:nvPr/>
                                      </p:nvSpPr>
                                      <p:spPr bwMode="auto">
                                        <a:xfrm>
                                          <a:off x="5015" y="179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00" name="Line 179"/>
                                        <p:cNvSpPr>
                                          <a:spLocks noChangeShapeType="1"/>
                                        </p:cNvSpPr>
                                        <p:nvPr/>
                                      </p:nvSpPr>
                                      <p:spPr bwMode="auto">
                                        <a:xfrm flipV="1">
                                          <a:off x="5015" y="1797"/>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01" name="Line 180"/>
                                        <p:cNvSpPr>
                                          <a:spLocks noChangeShapeType="1"/>
                                        </p:cNvSpPr>
                                        <p:nvPr/>
                                      </p:nvSpPr>
                                      <p:spPr bwMode="auto">
                                        <a:xfrm>
                                          <a:off x="5015" y="180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02" name="Line 181"/>
                                        <p:cNvSpPr>
                                          <a:spLocks noChangeShapeType="1"/>
                                        </p:cNvSpPr>
                                        <p:nvPr/>
                                      </p:nvSpPr>
                                      <p:spPr bwMode="auto">
                                        <a:xfrm flipV="1">
                                          <a:off x="5015" y="1806"/>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03" name="Line 182"/>
                                        <p:cNvSpPr>
                                          <a:spLocks noChangeShapeType="1"/>
                                        </p:cNvSpPr>
                                        <p:nvPr/>
                                      </p:nvSpPr>
                                      <p:spPr bwMode="auto">
                                        <a:xfrm>
                                          <a:off x="5005" y="1816"/>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04" name="Line 183"/>
                                        <p:cNvSpPr>
                                          <a:spLocks noChangeShapeType="1"/>
                                        </p:cNvSpPr>
                                        <p:nvPr/>
                                      </p:nvSpPr>
                                      <p:spPr bwMode="auto">
                                        <a:xfrm flipV="1">
                                          <a:off x="5005" y="1816"/>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05" name="Line 184"/>
                                        <p:cNvSpPr>
                                          <a:spLocks noChangeShapeType="1"/>
                                        </p:cNvSpPr>
                                        <p:nvPr/>
                                      </p:nvSpPr>
                                      <p:spPr bwMode="auto">
                                        <a:xfrm>
                                          <a:off x="4995" y="1825"/>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06" name="Line 185"/>
                                        <p:cNvSpPr>
                                          <a:spLocks noChangeShapeType="1"/>
                                        </p:cNvSpPr>
                                        <p:nvPr/>
                                      </p:nvSpPr>
                                      <p:spPr bwMode="auto">
                                        <a:xfrm flipV="1">
                                          <a:off x="4995" y="1825"/>
                                          <a:ext cx="2"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07" name="Line 186"/>
                                        <p:cNvSpPr>
                                          <a:spLocks noChangeShapeType="1"/>
                                        </p:cNvSpPr>
                                        <p:nvPr/>
                                      </p:nvSpPr>
                                      <p:spPr bwMode="auto">
                                        <a:xfrm>
                                          <a:off x="4986" y="1835"/>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08" name="Line 187"/>
                                        <p:cNvSpPr>
                                          <a:spLocks noChangeShapeType="1"/>
                                        </p:cNvSpPr>
                                        <p:nvPr/>
                                      </p:nvSpPr>
                                      <p:spPr bwMode="auto">
                                        <a:xfrm flipV="1">
                                          <a:off x="4986" y="1835"/>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09" name="Line 188"/>
                                        <p:cNvSpPr>
                                          <a:spLocks noChangeShapeType="1"/>
                                        </p:cNvSpPr>
                                        <p:nvPr/>
                                      </p:nvSpPr>
                                      <p:spPr bwMode="auto">
                                        <a:xfrm>
                                          <a:off x="4976" y="1844"/>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10" name="Line 189"/>
                                        <p:cNvSpPr>
                                          <a:spLocks noChangeShapeType="1"/>
                                        </p:cNvSpPr>
                                        <p:nvPr/>
                                      </p:nvSpPr>
                                      <p:spPr bwMode="auto">
                                        <a:xfrm flipV="1">
                                          <a:off x="4976" y="1844"/>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11" name="Line 190"/>
                                        <p:cNvSpPr>
                                          <a:spLocks noChangeShapeType="1"/>
                                        </p:cNvSpPr>
                                        <p:nvPr/>
                                      </p:nvSpPr>
                                      <p:spPr bwMode="auto">
                                        <a:xfrm>
                                          <a:off x="4976" y="185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12" name="Line 191"/>
                                        <p:cNvSpPr>
                                          <a:spLocks noChangeShapeType="1"/>
                                        </p:cNvSpPr>
                                        <p:nvPr/>
                                      </p:nvSpPr>
                                      <p:spPr bwMode="auto">
                                        <a:xfrm flipV="1">
                                          <a:off x="4976" y="1854"/>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13" name="Line 192"/>
                                        <p:cNvSpPr>
                                          <a:spLocks noChangeShapeType="1"/>
                                        </p:cNvSpPr>
                                        <p:nvPr/>
                                      </p:nvSpPr>
                                      <p:spPr bwMode="auto">
                                        <a:xfrm>
                                          <a:off x="4966" y="1863"/>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14" name="Line 193"/>
                                        <p:cNvSpPr>
                                          <a:spLocks noChangeShapeType="1"/>
                                        </p:cNvSpPr>
                                        <p:nvPr/>
                                      </p:nvSpPr>
                                      <p:spPr bwMode="auto">
                                        <a:xfrm flipV="1">
                                          <a:off x="4966" y="1863"/>
                                          <a:ext cx="1" cy="1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15" name="Line 194"/>
                                        <p:cNvSpPr>
                                          <a:spLocks noChangeShapeType="1"/>
                                        </p:cNvSpPr>
                                        <p:nvPr/>
                                      </p:nvSpPr>
                                      <p:spPr bwMode="auto">
                                        <a:xfrm>
                                          <a:off x="4966" y="187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16" name="Line 195"/>
                                        <p:cNvSpPr>
                                          <a:spLocks noChangeShapeType="1"/>
                                        </p:cNvSpPr>
                                        <p:nvPr/>
                                      </p:nvSpPr>
                                      <p:spPr bwMode="auto">
                                        <a:xfrm>
                                          <a:off x="4966" y="187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17" name="Line 196"/>
                                        <p:cNvSpPr>
                                          <a:spLocks noChangeShapeType="1"/>
                                        </p:cNvSpPr>
                                        <p:nvPr/>
                                      </p:nvSpPr>
                                      <p:spPr bwMode="auto">
                                        <a:xfrm>
                                          <a:off x="4957" y="1874"/>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18" name="Line 197"/>
                                        <p:cNvSpPr>
                                          <a:spLocks noChangeShapeType="1"/>
                                        </p:cNvSpPr>
                                        <p:nvPr/>
                                      </p:nvSpPr>
                                      <p:spPr bwMode="auto">
                                        <a:xfrm flipV="1">
                                          <a:off x="4957" y="1874"/>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19" name="Line 198"/>
                                        <p:cNvSpPr>
                                          <a:spLocks noChangeShapeType="1"/>
                                        </p:cNvSpPr>
                                        <p:nvPr/>
                                      </p:nvSpPr>
                                      <p:spPr bwMode="auto">
                                        <a:xfrm>
                                          <a:off x="4957" y="188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20" name="Line 199"/>
                                        <p:cNvSpPr>
                                          <a:spLocks noChangeShapeType="1"/>
                                        </p:cNvSpPr>
                                        <p:nvPr/>
                                      </p:nvSpPr>
                                      <p:spPr bwMode="auto">
                                        <a:xfrm flipV="1">
                                          <a:off x="4957" y="1883"/>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21" name="Line 200"/>
                                        <p:cNvSpPr>
                                          <a:spLocks noChangeShapeType="1"/>
                                        </p:cNvSpPr>
                                        <p:nvPr/>
                                      </p:nvSpPr>
                                      <p:spPr bwMode="auto">
                                        <a:xfrm>
                                          <a:off x="4957" y="189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22" name="Line 201"/>
                                        <p:cNvSpPr>
                                          <a:spLocks noChangeShapeType="1"/>
                                        </p:cNvSpPr>
                                        <p:nvPr/>
                                      </p:nvSpPr>
                                      <p:spPr bwMode="auto">
                                        <a:xfrm flipV="1">
                                          <a:off x="4957" y="1893"/>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23" name="Line 202"/>
                                        <p:cNvSpPr>
                                          <a:spLocks noChangeShapeType="1"/>
                                        </p:cNvSpPr>
                                        <p:nvPr/>
                                      </p:nvSpPr>
                                      <p:spPr bwMode="auto">
                                        <a:xfrm>
                                          <a:off x="4947" y="1902"/>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24" name="Line 203"/>
                                        <p:cNvSpPr>
                                          <a:spLocks noChangeShapeType="1"/>
                                        </p:cNvSpPr>
                                        <p:nvPr/>
                                      </p:nvSpPr>
                                      <p:spPr bwMode="auto">
                                        <a:xfrm flipV="1">
                                          <a:off x="4947" y="1902"/>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25" name="Line 204"/>
                                        <p:cNvSpPr>
                                          <a:spLocks noChangeShapeType="1"/>
                                        </p:cNvSpPr>
                                        <p:nvPr/>
                                      </p:nvSpPr>
                                      <p:spPr bwMode="auto">
                                        <a:xfrm>
                                          <a:off x="4947" y="191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26" name="Line 205"/>
                                        <p:cNvSpPr>
                                          <a:spLocks noChangeShapeType="1"/>
                                        </p:cNvSpPr>
                                        <p:nvPr/>
                                      </p:nvSpPr>
                                      <p:spPr bwMode="auto">
                                        <a:xfrm flipV="1">
                                          <a:off x="4947" y="1912"/>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27" name="Line 206"/>
                                        <p:cNvSpPr>
                                          <a:spLocks noChangeShapeType="1"/>
                                        </p:cNvSpPr>
                                        <p:nvPr/>
                                      </p:nvSpPr>
                                      <p:spPr bwMode="auto">
                                        <a:xfrm>
                                          <a:off x="4937" y="1921"/>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28" name="Line 207"/>
                                        <p:cNvSpPr>
                                          <a:spLocks noChangeShapeType="1"/>
                                        </p:cNvSpPr>
                                        <p:nvPr/>
                                      </p:nvSpPr>
                                      <p:spPr bwMode="auto">
                                        <a:xfrm>
                                          <a:off x="4937" y="192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29" name="Line 208"/>
                                        <p:cNvSpPr>
                                          <a:spLocks noChangeShapeType="1"/>
                                        </p:cNvSpPr>
                                        <p:nvPr/>
                                      </p:nvSpPr>
                                      <p:spPr bwMode="auto">
                                        <a:xfrm>
                                          <a:off x="4927" y="1921"/>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4030" name="Line 209"/>
                                        <p:cNvSpPr>
                                          <a:spLocks noChangeShapeType="1"/>
                                        </p:cNvSpPr>
                                        <p:nvPr/>
                                      </p:nvSpPr>
                                      <p:spPr bwMode="auto">
                                        <a:xfrm flipV="1">
                                          <a:off x="4927" y="1921"/>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sp>
                                    <p:nvSpPr>
                                      <p:cNvPr id="23848" name="Line 210"/>
                                      <p:cNvSpPr>
                                        <a:spLocks noChangeShapeType="1"/>
                                      </p:cNvSpPr>
                                      <p:nvPr/>
                                    </p:nvSpPr>
                                    <p:spPr bwMode="auto">
                                      <a:xfrm>
                                        <a:off x="4917" y="1931"/>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49" name="Line 211"/>
                                      <p:cNvSpPr>
                                        <a:spLocks noChangeShapeType="1"/>
                                      </p:cNvSpPr>
                                      <p:nvPr/>
                                    </p:nvSpPr>
                                    <p:spPr bwMode="auto">
                                      <a:xfrm flipV="1">
                                        <a:off x="4917" y="1931"/>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50" name="Line 212"/>
                                      <p:cNvSpPr>
                                        <a:spLocks noChangeShapeType="1"/>
                                      </p:cNvSpPr>
                                      <p:nvPr/>
                                    </p:nvSpPr>
                                    <p:spPr bwMode="auto">
                                      <a:xfrm>
                                        <a:off x="4917" y="194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51" name="Line 213"/>
                                      <p:cNvSpPr>
                                        <a:spLocks noChangeShapeType="1"/>
                                      </p:cNvSpPr>
                                      <p:nvPr/>
                                    </p:nvSpPr>
                                    <p:spPr bwMode="auto">
                                      <a:xfrm flipV="1">
                                        <a:off x="4917" y="1940"/>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52" name="Line 214"/>
                                      <p:cNvSpPr>
                                        <a:spLocks noChangeShapeType="1"/>
                                      </p:cNvSpPr>
                                      <p:nvPr/>
                                    </p:nvSpPr>
                                    <p:spPr bwMode="auto">
                                      <a:xfrm>
                                        <a:off x="4889" y="1950"/>
                                        <a:ext cx="28"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53" name="Line 215"/>
                                      <p:cNvSpPr>
                                        <a:spLocks noChangeShapeType="1"/>
                                      </p:cNvSpPr>
                                      <p:nvPr/>
                                    </p:nvSpPr>
                                    <p:spPr bwMode="auto">
                                      <a:xfrm flipV="1">
                                        <a:off x="4889" y="1950"/>
                                        <a:ext cx="0"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54" name="Line 216"/>
                                      <p:cNvSpPr>
                                        <a:spLocks noChangeShapeType="1"/>
                                      </p:cNvSpPr>
                                      <p:nvPr/>
                                    </p:nvSpPr>
                                    <p:spPr bwMode="auto">
                                      <a:xfrm>
                                        <a:off x="4889" y="1959"/>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55" name="Line 217"/>
                                      <p:cNvSpPr>
                                        <a:spLocks noChangeShapeType="1"/>
                                      </p:cNvSpPr>
                                      <p:nvPr/>
                                    </p:nvSpPr>
                                    <p:spPr bwMode="auto">
                                      <a:xfrm>
                                        <a:off x="4889" y="1959"/>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56" name="Line 218"/>
                                      <p:cNvSpPr>
                                        <a:spLocks noChangeShapeType="1"/>
                                      </p:cNvSpPr>
                                      <p:nvPr/>
                                    </p:nvSpPr>
                                    <p:spPr bwMode="auto">
                                      <a:xfrm>
                                        <a:off x="4879" y="1959"/>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57" name="Line 219"/>
                                      <p:cNvSpPr>
                                        <a:spLocks noChangeShapeType="1"/>
                                      </p:cNvSpPr>
                                      <p:nvPr/>
                                    </p:nvSpPr>
                                    <p:spPr bwMode="auto">
                                      <a:xfrm flipV="1">
                                        <a:off x="4879" y="1959"/>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58" name="Line 220"/>
                                      <p:cNvSpPr>
                                        <a:spLocks noChangeShapeType="1"/>
                                      </p:cNvSpPr>
                                      <p:nvPr/>
                                    </p:nvSpPr>
                                    <p:spPr bwMode="auto">
                                      <a:xfrm>
                                        <a:off x="4879" y="196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59" name="Line 221"/>
                                      <p:cNvSpPr>
                                        <a:spLocks noChangeShapeType="1"/>
                                      </p:cNvSpPr>
                                      <p:nvPr/>
                                    </p:nvSpPr>
                                    <p:spPr bwMode="auto">
                                      <a:xfrm flipV="1">
                                        <a:off x="4879" y="1969"/>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60" name="Line 222"/>
                                      <p:cNvSpPr>
                                        <a:spLocks noChangeShapeType="1"/>
                                      </p:cNvSpPr>
                                      <p:nvPr/>
                                    </p:nvSpPr>
                                    <p:spPr bwMode="auto">
                                      <a:xfrm>
                                        <a:off x="4870" y="1978"/>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61" name="Line 223"/>
                                      <p:cNvSpPr>
                                        <a:spLocks noChangeShapeType="1"/>
                                      </p:cNvSpPr>
                                      <p:nvPr/>
                                    </p:nvSpPr>
                                    <p:spPr bwMode="auto">
                                      <a:xfrm flipV="1">
                                        <a:off x="4870" y="1978"/>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62" name="Line 224"/>
                                      <p:cNvSpPr>
                                        <a:spLocks noChangeShapeType="1"/>
                                      </p:cNvSpPr>
                                      <p:nvPr/>
                                    </p:nvSpPr>
                                    <p:spPr bwMode="auto">
                                      <a:xfrm>
                                        <a:off x="4860" y="1988"/>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63" name="Line 225"/>
                                      <p:cNvSpPr>
                                        <a:spLocks noChangeShapeType="1"/>
                                      </p:cNvSpPr>
                                      <p:nvPr/>
                                    </p:nvSpPr>
                                    <p:spPr bwMode="auto">
                                      <a:xfrm>
                                        <a:off x="4860" y="198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64" name="Line 226"/>
                                      <p:cNvSpPr>
                                        <a:spLocks noChangeShapeType="1"/>
                                      </p:cNvSpPr>
                                      <p:nvPr/>
                                    </p:nvSpPr>
                                    <p:spPr bwMode="auto">
                                      <a:xfrm>
                                        <a:off x="4860" y="198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65" name="Line 227"/>
                                      <p:cNvSpPr>
                                        <a:spLocks noChangeShapeType="1"/>
                                      </p:cNvSpPr>
                                      <p:nvPr/>
                                    </p:nvSpPr>
                                    <p:spPr bwMode="auto">
                                      <a:xfrm flipV="1">
                                        <a:off x="4860" y="1988"/>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66" name="Line 228"/>
                                      <p:cNvSpPr>
                                        <a:spLocks noChangeShapeType="1"/>
                                      </p:cNvSpPr>
                                      <p:nvPr/>
                                    </p:nvSpPr>
                                    <p:spPr bwMode="auto">
                                      <a:xfrm>
                                        <a:off x="4850" y="1997"/>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67" name="Line 229"/>
                                      <p:cNvSpPr>
                                        <a:spLocks noChangeShapeType="1"/>
                                      </p:cNvSpPr>
                                      <p:nvPr/>
                                    </p:nvSpPr>
                                    <p:spPr bwMode="auto">
                                      <a:xfrm flipV="1">
                                        <a:off x="4850" y="1997"/>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68" name="Line 230"/>
                                      <p:cNvSpPr>
                                        <a:spLocks noChangeShapeType="1"/>
                                      </p:cNvSpPr>
                                      <p:nvPr/>
                                    </p:nvSpPr>
                                    <p:spPr bwMode="auto">
                                      <a:xfrm>
                                        <a:off x="4850" y="200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69" name="Line 231"/>
                                      <p:cNvSpPr>
                                        <a:spLocks noChangeShapeType="1"/>
                                      </p:cNvSpPr>
                                      <p:nvPr/>
                                    </p:nvSpPr>
                                    <p:spPr bwMode="auto">
                                      <a:xfrm>
                                        <a:off x="4850" y="200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70" name="Line 232"/>
                                      <p:cNvSpPr>
                                        <a:spLocks noChangeShapeType="1"/>
                                      </p:cNvSpPr>
                                      <p:nvPr/>
                                    </p:nvSpPr>
                                    <p:spPr bwMode="auto">
                                      <a:xfrm>
                                        <a:off x="4840" y="2007"/>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71" name="Line 233"/>
                                      <p:cNvSpPr>
                                        <a:spLocks noChangeShapeType="1"/>
                                      </p:cNvSpPr>
                                      <p:nvPr/>
                                    </p:nvSpPr>
                                    <p:spPr bwMode="auto">
                                      <a:xfrm flipV="1">
                                        <a:off x="4840" y="2007"/>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72" name="Line 234"/>
                                      <p:cNvSpPr>
                                        <a:spLocks noChangeShapeType="1"/>
                                      </p:cNvSpPr>
                                      <p:nvPr/>
                                    </p:nvSpPr>
                                    <p:spPr bwMode="auto">
                                      <a:xfrm>
                                        <a:off x="4840" y="2017"/>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73" name="Line 235"/>
                                      <p:cNvSpPr>
                                        <a:spLocks noChangeShapeType="1"/>
                                      </p:cNvSpPr>
                                      <p:nvPr/>
                                    </p:nvSpPr>
                                    <p:spPr bwMode="auto">
                                      <a:xfrm flipV="1">
                                        <a:off x="4840" y="2017"/>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74" name="Line 236"/>
                                      <p:cNvSpPr>
                                        <a:spLocks noChangeShapeType="1"/>
                                      </p:cNvSpPr>
                                      <p:nvPr/>
                                    </p:nvSpPr>
                                    <p:spPr bwMode="auto">
                                      <a:xfrm>
                                        <a:off x="4831" y="2026"/>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75" name="Line 237"/>
                                      <p:cNvSpPr>
                                        <a:spLocks noChangeShapeType="1"/>
                                      </p:cNvSpPr>
                                      <p:nvPr/>
                                    </p:nvSpPr>
                                    <p:spPr bwMode="auto">
                                      <a:xfrm flipV="1">
                                        <a:off x="4831" y="2026"/>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76" name="Line 238"/>
                                      <p:cNvSpPr>
                                        <a:spLocks noChangeShapeType="1"/>
                                      </p:cNvSpPr>
                                      <p:nvPr/>
                                    </p:nvSpPr>
                                    <p:spPr bwMode="auto">
                                      <a:xfrm>
                                        <a:off x="4831" y="2036"/>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77" name="Line 239"/>
                                      <p:cNvSpPr>
                                        <a:spLocks noChangeShapeType="1"/>
                                      </p:cNvSpPr>
                                      <p:nvPr/>
                                    </p:nvSpPr>
                                    <p:spPr bwMode="auto">
                                      <a:xfrm>
                                        <a:off x="4831" y="2036"/>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78" name="Line 240"/>
                                      <p:cNvSpPr>
                                        <a:spLocks noChangeShapeType="1"/>
                                      </p:cNvSpPr>
                                      <p:nvPr/>
                                    </p:nvSpPr>
                                    <p:spPr bwMode="auto">
                                      <a:xfrm>
                                        <a:off x="4821" y="2036"/>
                                        <a:ext cx="1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79" name="Line 241"/>
                                      <p:cNvSpPr>
                                        <a:spLocks noChangeShapeType="1"/>
                                      </p:cNvSpPr>
                                      <p:nvPr/>
                                    </p:nvSpPr>
                                    <p:spPr bwMode="auto">
                                      <a:xfrm flipV="1">
                                        <a:off x="4821" y="2036"/>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80" name="Line 242"/>
                                      <p:cNvSpPr>
                                        <a:spLocks noChangeShapeType="1"/>
                                      </p:cNvSpPr>
                                      <p:nvPr/>
                                    </p:nvSpPr>
                                    <p:spPr bwMode="auto">
                                      <a:xfrm>
                                        <a:off x="4821" y="204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81" name="Line 243"/>
                                      <p:cNvSpPr>
                                        <a:spLocks noChangeShapeType="1"/>
                                      </p:cNvSpPr>
                                      <p:nvPr/>
                                    </p:nvSpPr>
                                    <p:spPr bwMode="auto">
                                      <a:xfrm flipV="1">
                                        <a:off x="4821" y="2046"/>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82" name="Line 244"/>
                                      <p:cNvSpPr>
                                        <a:spLocks noChangeShapeType="1"/>
                                      </p:cNvSpPr>
                                      <p:nvPr/>
                                    </p:nvSpPr>
                                    <p:spPr bwMode="auto">
                                      <a:xfrm>
                                        <a:off x="4821" y="205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83" name="Line 245"/>
                                      <p:cNvSpPr>
                                        <a:spLocks noChangeShapeType="1"/>
                                      </p:cNvSpPr>
                                      <p:nvPr/>
                                    </p:nvSpPr>
                                    <p:spPr bwMode="auto">
                                      <a:xfrm>
                                        <a:off x="4821" y="205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84" name="Line 246"/>
                                      <p:cNvSpPr>
                                        <a:spLocks noChangeShapeType="1"/>
                                      </p:cNvSpPr>
                                      <p:nvPr/>
                                    </p:nvSpPr>
                                    <p:spPr bwMode="auto">
                                      <a:xfrm>
                                        <a:off x="4821" y="205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85" name="Line 247"/>
                                      <p:cNvSpPr>
                                        <a:spLocks noChangeShapeType="1"/>
                                      </p:cNvSpPr>
                                      <p:nvPr/>
                                    </p:nvSpPr>
                                    <p:spPr bwMode="auto">
                                      <a:xfrm flipV="1">
                                        <a:off x="4821" y="2055"/>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86" name="Line 248"/>
                                      <p:cNvSpPr>
                                        <a:spLocks noChangeShapeType="1"/>
                                      </p:cNvSpPr>
                                      <p:nvPr/>
                                    </p:nvSpPr>
                                    <p:spPr bwMode="auto">
                                      <a:xfrm>
                                        <a:off x="4821" y="206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87" name="Line 249"/>
                                      <p:cNvSpPr>
                                        <a:spLocks noChangeShapeType="1"/>
                                      </p:cNvSpPr>
                                      <p:nvPr/>
                                    </p:nvSpPr>
                                    <p:spPr bwMode="auto">
                                      <a:xfrm flipV="1">
                                        <a:off x="4821" y="2065"/>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88" name="Line 250"/>
                                      <p:cNvSpPr>
                                        <a:spLocks noChangeShapeType="1"/>
                                      </p:cNvSpPr>
                                      <p:nvPr/>
                                    </p:nvSpPr>
                                    <p:spPr bwMode="auto">
                                      <a:xfrm>
                                        <a:off x="4812" y="2075"/>
                                        <a:ext cx="9"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89" name="Line 251"/>
                                      <p:cNvSpPr>
                                        <a:spLocks noChangeShapeType="1"/>
                                      </p:cNvSpPr>
                                      <p:nvPr/>
                                    </p:nvSpPr>
                                    <p:spPr bwMode="auto">
                                      <a:xfrm>
                                        <a:off x="4812" y="2075"/>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90" name="Line 252"/>
                                      <p:cNvSpPr>
                                        <a:spLocks noChangeShapeType="1"/>
                                      </p:cNvSpPr>
                                      <p:nvPr/>
                                    </p:nvSpPr>
                                    <p:spPr bwMode="auto">
                                      <a:xfrm>
                                        <a:off x="4812" y="2075"/>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91" name="Line 253"/>
                                      <p:cNvSpPr>
                                        <a:spLocks noChangeShapeType="1"/>
                                      </p:cNvSpPr>
                                      <p:nvPr/>
                                    </p:nvSpPr>
                                    <p:spPr bwMode="auto">
                                      <a:xfrm flipV="1">
                                        <a:off x="4812" y="2075"/>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92" name="Line 254"/>
                                      <p:cNvSpPr>
                                        <a:spLocks noChangeShapeType="1"/>
                                      </p:cNvSpPr>
                                      <p:nvPr/>
                                    </p:nvSpPr>
                                    <p:spPr bwMode="auto">
                                      <a:xfrm>
                                        <a:off x="4812" y="208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93" name="Line 255"/>
                                      <p:cNvSpPr>
                                        <a:spLocks noChangeShapeType="1"/>
                                      </p:cNvSpPr>
                                      <p:nvPr/>
                                    </p:nvSpPr>
                                    <p:spPr bwMode="auto">
                                      <a:xfrm flipV="1">
                                        <a:off x="4812" y="2084"/>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94" name="Line 256"/>
                                      <p:cNvSpPr>
                                        <a:spLocks noChangeShapeType="1"/>
                                      </p:cNvSpPr>
                                      <p:nvPr/>
                                    </p:nvSpPr>
                                    <p:spPr bwMode="auto">
                                      <a:xfrm flipV="1">
                                        <a:off x="4792" y="2094"/>
                                        <a:ext cx="2"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95" name="Line 257"/>
                                      <p:cNvSpPr>
                                        <a:spLocks noChangeShapeType="1"/>
                                      </p:cNvSpPr>
                                      <p:nvPr/>
                                    </p:nvSpPr>
                                    <p:spPr bwMode="auto">
                                      <a:xfrm>
                                        <a:off x="4792" y="2104"/>
                                        <a:ext cx="2"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96" name="Line 258"/>
                                      <p:cNvSpPr>
                                        <a:spLocks noChangeShapeType="1"/>
                                      </p:cNvSpPr>
                                      <p:nvPr/>
                                    </p:nvSpPr>
                                    <p:spPr bwMode="auto">
                                      <a:xfrm>
                                        <a:off x="4792" y="2104"/>
                                        <a:ext cx="2"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97" name="Line 259"/>
                                      <p:cNvSpPr>
                                        <a:spLocks noChangeShapeType="1"/>
                                      </p:cNvSpPr>
                                      <p:nvPr/>
                                    </p:nvSpPr>
                                    <p:spPr bwMode="auto">
                                      <a:xfrm>
                                        <a:off x="4783" y="2104"/>
                                        <a:ext cx="9"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98" name="Line 260"/>
                                      <p:cNvSpPr>
                                        <a:spLocks noChangeShapeType="1"/>
                                      </p:cNvSpPr>
                                      <p:nvPr/>
                                    </p:nvSpPr>
                                    <p:spPr bwMode="auto">
                                      <a:xfrm flipV="1">
                                        <a:off x="4783" y="2104"/>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99" name="Line 261"/>
                                      <p:cNvSpPr>
                                        <a:spLocks noChangeShapeType="1"/>
                                      </p:cNvSpPr>
                                      <p:nvPr/>
                                    </p:nvSpPr>
                                    <p:spPr bwMode="auto">
                                      <a:xfrm>
                                        <a:off x="4773" y="2113"/>
                                        <a:ext cx="1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00" name="Line 262"/>
                                      <p:cNvSpPr>
                                        <a:spLocks noChangeShapeType="1"/>
                                      </p:cNvSpPr>
                                      <p:nvPr/>
                                    </p:nvSpPr>
                                    <p:spPr bwMode="auto">
                                      <a:xfrm flipV="1">
                                        <a:off x="4773" y="2113"/>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01" name="Line 263"/>
                                      <p:cNvSpPr>
                                        <a:spLocks noChangeShapeType="1"/>
                                      </p:cNvSpPr>
                                      <p:nvPr/>
                                    </p:nvSpPr>
                                    <p:spPr bwMode="auto">
                                      <a:xfrm>
                                        <a:off x="4773" y="2123"/>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02" name="Line 264"/>
                                      <p:cNvSpPr>
                                        <a:spLocks noChangeShapeType="1"/>
                                      </p:cNvSpPr>
                                      <p:nvPr/>
                                    </p:nvSpPr>
                                    <p:spPr bwMode="auto">
                                      <a:xfrm>
                                        <a:off x="4773" y="2123"/>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03" name="Line 265"/>
                                      <p:cNvSpPr>
                                        <a:spLocks noChangeShapeType="1"/>
                                      </p:cNvSpPr>
                                      <p:nvPr/>
                                    </p:nvSpPr>
                                    <p:spPr bwMode="auto">
                                      <a:xfrm>
                                        <a:off x="4773" y="2123"/>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04" name="Line 266"/>
                                      <p:cNvSpPr>
                                        <a:spLocks noChangeShapeType="1"/>
                                      </p:cNvSpPr>
                                      <p:nvPr/>
                                    </p:nvSpPr>
                                    <p:spPr bwMode="auto">
                                      <a:xfrm flipV="1">
                                        <a:off x="4773" y="2123"/>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05" name="Line 267"/>
                                      <p:cNvSpPr>
                                        <a:spLocks noChangeShapeType="1"/>
                                      </p:cNvSpPr>
                                      <p:nvPr/>
                                    </p:nvSpPr>
                                    <p:spPr bwMode="auto">
                                      <a:xfrm>
                                        <a:off x="4763" y="2132"/>
                                        <a:ext cx="1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06" name="Line 268"/>
                                      <p:cNvSpPr>
                                        <a:spLocks noChangeShapeType="1"/>
                                      </p:cNvSpPr>
                                      <p:nvPr/>
                                    </p:nvSpPr>
                                    <p:spPr bwMode="auto">
                                      <a:xfrm flipV="1">
                                        <a:off x="4763" y="2132"/>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07" name="Line 269"/>
                                      <p:cNvSpPr>
                                        <a:spLocks noChangeShapeType="1"/>
                                      </p:cNvSpPr>
                                      <p:nvPr/>
                                    </p:nvSpPr>
                                    <p:spPr bwMode="auto">
                                      <a:xfrm>
                                        <a:off x="4763" y="2142"/>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08" name="Line 270"/>
                                      <p:cNvSpPr>
                                        <a:spLocks noChangeShapeType="1"/>
                                      </p:cNvSpPr>
                                      <p:nvPr/>
                                    </p:nvSpPr>
                                    <p:spPr bwMode="auto">
                                      <a:xfrm>
                                        <a:off x="4763" y="2142"/>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09" name="Line 271"/>
                                      <p:cNvSpPr>
                                        <a:spLocks noChangeShapeType="1"/>
                                      </p:cNvSpPr>
                                      <p:nvPr/>
                                    </p:nvSpPr>
                                    <p:spPr bwMode="auto">
                                      <a:xfrm>
                                        <a:off x="4753" y="2142"/>
                                        <a:ext cx="1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10" name="Line 272"/>
                                      <p:cNvSpPr>
                                        <a:spLocks noChangeShapeType="1"/>
                                      </p:cNvSpPr>
                                      <p:nvPr/>
                                    </p:nvSpPr>
                                    <p:spPr bwMode="auto">
                                      <a:xfrm flipV="1">
                                        <a:off x="4753" y="2142"/>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11" name="Line 273"/>
                                      <p:cNvSpPr>
                                        <a:spLocks noChangeShapeType="1"/>
                                      </p:cNvSpPr>
                                      <p:nvPr/>
                                    </p:nvSpPr>
                                    <p:spPr bwMode="auto">
                                      <a:xfrm>
                                        <a:off x="4744" y="2151"/>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12" name="Line 274"/>
                                      <p:cNvSpPr>
                                        <a:spLocks noChangeShapeType="1"/>
                                      </p:cNvSpPr>
                                      <p:nvPr/>
                                    </p:nvSpPr>
                                    <p:spPr bwMode="auto">
                                      <a:xfrm flipV="1">
                                        <a:off x="4744" y="2151"/>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13" name="Line 275"/>
                                      <p:cNvSpPr>
                                        <a:spLocks noChangeShapeType="1"/>
                                      </p:cNvSpPr>
                                      <p:nvPr/>
                                    </p:nvSpPr>
                                    <p:spPr bwMode="auto">
                                      <a:xfrm>
                                        <a:off x="4744" y="2161"/>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14" name="Line 276"/>
                                      <p:cNvSpPr>
                                        <a:spLocks noChangeShapeType="1"/>
                                      </p:cNvSpPr>
                                      <p:nvPr/>
                                    </p:nvSpPr>
                                    <p:spPr bwMode="auto">
                                      <a:xfrm>
                                        <a:off x="4744" y="2161"/>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15" name="Line 277"/>
                                      <p:cNvSpPr>
                                        <a:spLocks noChangeShapeType="1"/>
                                      </p:cNvSpPr>
                                      <p:nvPr/>
                                    </p:nvSpPr>
                                    <p:spPr bwMode="auto">
                                      <a:xfrm>
                                        <a:off x="4734" y="2161"/>
                                        <a:ext cx="1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16" name="Line 278"/>
                                      <p:cNvSpPr>
                                        <a:spLocks noChangeShapeType="1"/>
                                      </p:cNvSpPr>
                                      <p:nvPr/>
                                    </p:nvSpPr>
                                    <p:spPr bwMode="auto">
                                      <a:xfrm flipV="1">
                                        <a:off x="4734" y="2161"/>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17" name="Line 279"/>
                                      <p:cNvSpPr>
                                        <a:spLocks noChangeShapeType="1"/>
                                      </p:cNvSpPr>
                                      <p:nvPr/>
                                    </p:nvSpPr>
                                    <p:spPr bwMode="auto">
                                      <a:xfrm>
                                        <a:off x="4724" y="2170"/>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18" name="Line 280"/>
                                      <p:cNvSpPr>
                                        <a:spLocks noChangeShapeType="1"/>
                                      </p:cNvSpPr>
                                      <p:nvPr/>
                                    </p:nvSpPr>
                                    <p:spPr bwMode="auto">
                                      <a:xfrm flipV="1">
                                        <a:off x="4724" y="2170"/>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19" name="Line 281"/>
                                      <p:cNvSpPr>
                                        <a:spLocks noChangeShapeType="1"/>
                                      </p:cNvSpPr>
                                      <p:nvPr/>
                                    </p:nvSpPr>
                                    <p:spPr bwMode="auto">
                                      <a:xfrm>
                                        <a:off x="4714" y="2180"/>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20" name="Line 282"/>
                                      <p:cNvSpPr>
                                        <a:spLocks noChangeShapeType="1"/>
                                      </p:cNvSpPr>
                                      <p:nvPr/>
                                    </p:nvSpPr>
                                    <p:spPr bwMode="auto">
                                      <a:xfrm>
                                        <a:off x="4714" y="218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21" name="Line 283"/>
                                      <p:cNvSpPr>
                                        <a:spLocks noChangeShapeType="1"/>
                                      </p:cNvSpPr>
                                      <p:nvPr/>
                                    </p:nvSpPr>
                                    <p:spPr bwMode="auto">
                                      <a:xfrm>
                                        <a:off x="4714" y="218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22" name="Line 284"/>
                                      <p:cNvSpPr>
                                        <a:spLocks noChangeShapeType="1"/>
                                      </p:cNvSpPr>
                                      <p:nvPr/>
                                    </p:nvSpPr>
                                    <p:spPr bwMode="auto">
                                      <a:xfrm flipV="1">
                                        <a:off x="4714" y="2180"/>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23" name="Line 285"/>
                                      <p:cNvSpPr>
                                        <a:spLocks noChangeShapeType="1"/>
                                      </p:cNvSpPr>
                                      <p:nvPr/>
                                    </p:nvSpPr>
                                    <p:spPr bwMode="auto">
                                      <a:xfrm>
                                        <a:off x="4705" y="220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24" name="Line 286"/>
                                      <p:cNvSpPr>
                                        <a:spLocks noChangeShapeType="1"/>
                                      </p:cNvSpPr>
                                      <p:nvPr/>
                                    </p:nvSpPr>
                                    <p:spPr bwMode="auto">
                                      <a:xfrm flipV="1">
                                        <a:off x="4705" y="2208"/>
                                        <a:ext cx="1" cy="1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25" name="Line 287"/>
                                      <p:cNvSpPr>
                                        <a:spLocks noChangeShapeType="1"/>
                                      </p:cNvSpPr>
                                      <p:nvPr/>
                                    </p:nvSpPr>
                                    <p:spPr bwMode="auto">
                                      <a:xfrm>
                                        <a:off x="4695" y="2219"/>
                                        <a:ext cx="1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26" name="Line 288"/>
                                      <p:cNvSpPr>
                                        <a:spLocks noChangeShapeType="1"/>
                                      </p:cNvSpPr>
                                      <p:nvPr/>
                                    </p:nvSpPr>
                                    <p:spPr bwMode="auto">
                                      <a:xfrm flipV="1">
                                        <a:off x="4695" y="2219"/>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27" name="Line 289"/>
                                      <p:cNvSpPr>
                                        <a:spLocks noChangeShapeType="1"/>
                                      </p:cNvSpPr>
                                      <p:nvPr/>
                                    </p:nvSpPr>
                                    <p:spPr bwMode="auto">
                                      <a:xfrm>
                                        <a:off x="4695" y="222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28" name="Line 290"/>
                                      <p:cNvSpPr>
                                        <a:spLocks noChangeShapeType="1"/>
                                      </p:cNvSpPr>
                                      <p:nvPr/>
                                    </p:nvSpPr>
                                    <p:spPr bwMode="auto">
                                      <a:xfrm>
                                        <a:off x="4695" y="222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29" name="Line 291"/>
                                      <p:cNvSpPr>
                                        <a:spLocks noChangeShapeType="1"/>
                                      </p:cNvSpPr>
                                      <p:nvPr/>
                                    </p:nvSpPr>
                                    <p:spPr bwMode="auto">
                                      <a:xfrm>
                                        <a:off x="4695" y="222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30" name="Line 292"/>
                                      <p:cNvSpPr>
                                        <a:spLocks noChangeShapeType="1"/>
                                      </p:cNvSpPr>
                                      <p:nvPr/>
                                    </p:nvSpPr>
                                    <p:spPr bwMode="auto">
                                      <a:xfrm flipV="1">
                                        <a:off x="4695" y="2228"/>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31" name="Line 293"/>
                                      <p:cNvSpPr>
                                        <a:spLocks noChangeShapeType="1"/>
                                      </p:cNvSpPr>
                                      <p:nvPr/>
                                    </p:nvSpPr>
                                    <p:spPr bwMode="auto">
                                      <a:xfrm>
                                        <a:off x="4686" y="2237"/>
                                        <a:ext cx="9" cy="2"/>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32" name="Line 294"/>
                                      <p:cNvSpPr>
                                        <a:spLocks noChangeShapeType="1"/>
                                      </p:cNvSpPr>
                                      <p:nvPr/>
                                    </p:nvSpPr>
                                    <p:spPr bwMode="auto">
                                      <a:xfrm flipV="1">
                                        <a:off x="4686" y="2237"/>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33" name="Line 295"/>
                                      <p:cNvSpPr>
                                        <a:spLocks noChangeShapeType="1"/>
                                      </p:cNvSpPr>
                                      <p:nvPr/>
                                    </p:nvSpPr>
                                    <p:spPr bwMode="auto">
                                      <a:xfrm>
                                        <a:off x="4686" y="2247"/>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34" name="Line 296"/>
                                      <p:cNvSpPr>
                                        <a:spLocks noChangeShapeType="1"/>
                                      </p:cNvSpPr>
                                      <p:nvPr/>
                                    </p:nvSpPr>
                                    <p:spPr bwMode="auto">
                                      <a:xfrm>
                                        <a:off x="4686" y="2247"/>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35" name="Line 297"/>
                                      <p:cNvSpPr>
                                        <a:spLocks noChangeShapeType="1"/>
                                      </p:cNvSpPr>
                                      <p:nvPr/>
                                    </p:nvSpPr>
                                    <p:spPr bwMode="auto">
                                      <a:xfrm>
                                        <a:off x="4686" y="2247"/>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36" name="Line 298"/>
                                      <p:cNvSpPr>
                                        <a:spLocks noChangeShapeType="1"/>
                                      </p:cNvSpPr>
                                      <p:nvPr/>
                                    </p:nvSpPr>
                                    <p:spPr bwMode="auto">
                                      <a:xfrm flipV="1">
                                        <a:off x="4686" y="2247"/>
                                        <a:ext cx="0"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37" name="Line 299"/>
                                      <p:cNvSpPr>
                                        <a:spLocks noChangeShapeType="1"/>
                                      </p:cNvSpPr>
                                      <p:nvPr/>
                                    </p:nvSpPr>
                                    <p:spPr bwMode="auto">
                                      <a:xfrm>
                                        <a:off x="4676" y="2256"/>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38" name="Line 300"/>
                                      <p:cNvSpPr>
                                        <a:spLocks noChangeShapeType="1"/>
                                      </p:cNvSpPr>
                                      <p:nvPr/>
                                    </p:nvSpPr>
                                    <p:spPr bwMode="auto">
                                      <a:xfrm flipV="1">
                                        <a:off x="4676" y="2256"/>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39" name="Line 301"/>
                                      <p:cNvSpPr>
                                        <a:spLocks noChangeShapeType="1"/>
                                      </p:cNvSpPr>
                                      <p:nvPr/>
                                    </p:nvSpPr>
                                    <p:spPr bwMode="auto">
                                      <a:xfrm>
                                        <a:off x="4676" y="226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40" name="Line 302"/>
                                      <p:cNvSpPr>
                                        <a:spLocks noChangeShapeType="1"/>
                                      </p:cNvSpPr>
                                      <p:nvPr/>
                                    </p:nvSpPr>
                                    <p:spPr bwMode="auto">
                                      <a:xfrm>
                                        <a:off x="4676" y="226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41" name="Line 303"/>
                                      <p:cNvSpPr>
                                        <a:spLocks noChangeShapeType="1"/>
                                      </p:cNvSpPr>
                                      <p:nvPr/>
                                    </p:nvSpPr>
                                    <p:spPr bwMode="auto">
                                      <a:xfrm>
                                        <a:off x="4676" y="226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42" name="Line 304"/>
                                      <p:cNvSpPr>
                                        <a:spLocks noChangeShapeType="1"/>
                                      </p:cNvSpPr>
                                      <p:nvPr/>
                                    </p:nvSpPr>
                                    <p:spPr bwMode="auto">
                                      <a:xfrm flipV="1">
                                        <a:off x="4647" y="2285"/>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43" name="Line 305"/>
                                      <p:cNvSpPr>
                                        <a:spLocks noChangeShapeType="1"/>
                                      </p:cNvSpPr>
                                      <p:nvPr/>
                                    </p:nvSpPr>
                                    <p:spPr bwMode="auto">
                                      <a:xfrm>
                                        <a:off x="4647" y="229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44" name="Line 306"/>
                                      <p:cNvSpPr>
                                        <a:spLocks noChangeShapeType="1"/>
                                      </p:cNvSpPr>
                                      <p:nvPr/>
                                    </p:nvSpPr>
                                    <p:spPr bwMode="auto">
                                      <a:xfrm flipV="1">
                                        <a:off x="4647" y="2294"/>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45" name="Line 307"/>
                                      <p:cNvSpPr>
                                        <a:spLocks noChangeShapeType="1"/>
                                      </p:cNvSpPr>
                                      <p:nvPr/>
                                    </p:nvSpPr>
                                    <p:spPr bwMode="auto">
                                      <a:xfrm>
                                        <a:off x="4637" y="2304"/>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46" name="Line 308"/>
                                      <p:cNvSpPr>
                                        <a:spLocks noChangeShapeType="1"/>
                                      </p:cNvSpPr>
                                      <p:nvPr/>
                                    </p:nvSpPr>
                                    <p:spPr bwMode="auto">
                                      <a:xfrm flipV="1">
                                        <a:off x="4637" y="2304"/>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47" name="Line 309"/>
                                      <p:cNvSpPr>
                                        <a:spLocks noChangeShapeType="1"/>
                                      </p:cNvSpPr>
                                      <p:nvPr/>
                                    </p:nvSpPr>
                                    <p:spPr bwMode="auto">
                                      <a:xfrm>
                                        <a:off x="4628" y="2313"/>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48" name="Line 310"/>
                                      <p:cNvSpPr>
                                        <a:spLocks noChangeShapeType="1"/>
                                      </p:cNvSpPr>
                                      <p:nvPr/>
                                    </p:nvSpPr>
                                    <p:spPr bwMode="auto">
                                      <a:xfrm flipV="1">
                                        <a:off x="4628" y="2313"/>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49" name="Line 311"/>
                                      <p:cNvSpPr>
                                        <a:spLocks noChangeShapeType="1"/>
                                      </p:cNvSpPr>
                                      <p:nvPr/>
                                    </p:nvSpPr>
                                    <p:spPr bwMode="auto">
                                      <a:xfrm>
                                        <a:off x="4618" y="2323"/>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50" name="Line 312"/>
                                      <p:cNvSpPr>
                                        <a:spLocks noChangeShapeType="1"/>
                                      </p:cNvSpPr>
                                      <p:nvPr/>
                                    </p:nvSpPr>
                                    <p:spPr bwMode="auto">
                                      <a:xfrm>
                                        <a:off x="4618" y="232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51" name="Line 313"/>
                                      <p:cNvSpPr>
                                        <a:spLocks noChangeShapeType="1"/>
                                      </p:cNvSpPr>
                                      <p:nvPr/>
                                    </p:nvSpPr>
                                    <p:spPr bwMode="auto">
                                      <a:xfrm>
                                        <a:off x="4618" y="232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52" name="Line 314"/>
                                      <p:cNvSpPr>
                                        <a:spLocks noChangeShapeType="1"/>
                                      </p:cNvSpPr>
                                      <p:nvPr/>
                                    </p:nvSpPr>
                                    <p:spPr bwMode="auto">
                                      <a:xfrm flipV="1">
                                        <a:off x="4618" y="2323"/>
                                        <a:ext cx="1" cy="1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53" name="Line 315"/>
                                      <p:cNvSpPr>
                                        <a:spLocks noChangeShapeType="1"/>
                                      </p:cNvSpPr>
                                      <p:nvPr/>
                                    </p:nvSpPr>
                                    <p:spPr bwMode="auto">
                                      <a:xfrm>
                                        <a:off x="4618" y="234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54" name="Line 316"/>
                                      <p:cNvSpPr>
                                        <a:spLocks noChangeShapeType="1"/>
                                      </p:cNvSpPr>
                                      <p:nvPr/>
                                    </p:nvSpPr>
                                    <p:spPr bwMode="auto">
                                      <a:xfrm flipV="1">
                                        <a:off x="4618" y="2342"/>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55" name="Line 317"/>
                                      <p:cNvSpPr>
                                        <a:spLocks noChangeShapeType="1"/>
                                      </p:cNvSpPr>
                                      <p:nvPr/>
                                    </p:nvSpPr>
                                    <p:spPr bwMode="auto">
                                      <a:xfrm>
                                        <a:off x="4609" y="2351"/>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56" name="Line 318"/>
                                      <p:cNvSpPr>
                                        <a:spLocks noChangeShapeType="1"/>
                                      </p:cNvSpPr>
                                      <p:nvPr/>
                                    </p:nvSpPr>
                                    <p:spPr bwMode="auto">
                                      <a:xfrm flipV="1">
                                        <a:off x="4609" y="2351"/>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57" name="Line 319"/>
                                      <p:cNvSpPr>
                                        <a:spLocks noChangeShapeType="1"/>
                                      </p:cNvSpPr>
                                      <p:nvPr/>
                                    </p:nvSpPr>
                                    <p:spPr bwMode="auto">
                                      <a:xfrm>
                                        <a:off x="4609" y="236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58" name="Line 320"/>
                                      <p:cNvSpPr>
                                        <a:spLocks noChangeShapeType="1"/>
                                      </p:cNvSpPr>
                                      <p:nvPr/>
                                    </p:nvSpPr>
                                    <p:spPr bwMode="auto">
                                      <a:xfrm>
                                        <a:off x="4609" y="236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59" name="Line 321"/>
                                      <p:cNvSpPr>
                                        <a:spLocks noChangeShapeType="1"/>
                                      </p:cNvSpPr>
                                      <p:nvPr/>
                                    </p:nvSpPr>
                                    <p:spPr bwMode="auto">
                                      <a:xfrm>
                                        <a:off x="4609" y="236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60" name="Line 322"/>
                                      <p:cNvSpPr>
                                        <a:spLocks noChangeShapeType="1"/>
                                      </p:cNvSpPr>
                                      <p:nvPr/>
                                    </p:nvSpPr>
                                    <p:spPr bwMode="auto">
                                      <a:xfrm>
                                        <a:off x="4599" y="238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61" name="Line 323"/>
                                      <p:cNvSpPr>
                                        <a:spLocks noChangeShapeType="1"/>
                                      </p:cNvSpPr>
                                      <p:nvPr/>
                                    </p:nvSpPr>
                                    <p:spPr bwMode="auto">
                                      <a:xfrm>
                                        <a:off x="4599" y="238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62" name="Line 324"/>
                                      <p:cNvSpPr>
                                        <a:spLocks noChangeShapeType="1"/>
                                      </p:cNvSpPr>
                                      <p:nvPr/>
                                    </p:nvSpPr>
                                    <p:spPr bwMode="auto">
                                      <a:xfrm>
                                        <a:off x="4589" y="2380"/>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63" name="Line 325"/>
                                      <p:cNvSpPr>
                                        <a:spLocks noChangeShapeType="1"/>
                                      </p:cNvSpPr>
                                      <p:nvPr/>
                                    </p:nvSpPr>
                                    <p:spPr bwMode="auto">
                                      <a:xfrm flipV="1">
                                        <a:off x="4589" y="2380"/>
                                        <a:ext cx="2"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64" name="Line 326"/>
                                      <p:cNvSpPr>
                                        <a:spLocks noChangeShapeType="1"/>
                                      </p:cNvSpPr>
                                      <p:nvPr/>
                                    </p:nvSpPr>
                                    <p:spPr bwMode="auto">
                                      <a:xfrm>
                                        <a:off x="4589" y="2390"/>
                                        <a:ext cx="2"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65" name="Line 327"/>
                                      <p:cNvSpPr>
                                        <a:spLocks noChangeShapeType="1"/>
                                      </p:cNvSpPr>
                                      <p:nvPr/>
                                    </p:nvSpPr>
                                    <p:spPr bwMode="auto">
                                      <a:xfrm flipV="1">
                                        <a:off x="4589" y="2390"/>
                                        <a:ext cx="2"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66" name="Line 328"/>
                                      <p:cNvSpPr>
                                        <a:spLocks noChangeShapeType="1"/>
                                      </p:cNvSpPr>
                                      <p:nvPr/>
                                    </p:nvSpPr>
                                    <p:spPr bwMode="auto">
                                      <a:xfrm>
                                        <a:off x="4580" y="2400"/>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67" name="Line 329"/>
                                      <p:cNvSpPr>
                                        <a:spLocks noChangeShapeType="1"/>
                                      </p:cNvSpPr>
                                      <p:nvPr/>
                                    </p:nvSpPr>
                                    <p:spPr bwMode="auto">
                                      <a:xfrm flipV="1">
                                        <a:off x="4580" y="2400"/>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68" name="Line 330"/>
                                      <p:cNvSpPr>
                                        <a:spLocks noChangeShapeType="1"/>
                                      </p:cNvSpPr>
                                      <p:nvPr/>
                                    </p:nvSpPr>
                                    <p:spPr bwMode="auto">
                                      <a:xfrm>
                                        <a:off x="4580" y="240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69" name="Line 331"/>
                                      <p:cNvSpPr>
                                        <a:spLocks noChangeShapeType="1"/>
                                      </p:cNvSpPr>
                                      <p:nvPr/>
                                    </p:nvSpPr>
                                    <p:spPr bwMode="auto">
                                      <a:xfrm flipV="1">
                                        <a:off x="4580" y="2409"/>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70" name="Line 332"/>
                                      <p:cNvSpPr>
                                        <a:spLocks noChangeShapeType="1"/>
                                      </p:cNvSpPr>
                                      <p:nvPr/>
                                    </p:nvSpPr>
                                    <p:spPr bwMode="auto">
                                      <a:xfrm>
                                        <a:off x="4580" y="241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71" name="Line 333"/>
                                      <p:cNvSpPr>
                                        <a:spLocks noChangeShapeType="1"/>
                                      </p:cNvSpPr>
                                      <p:nvPr/>
                                    </p:nvSpPr>
                                    <p:spPr bwMode="auto">
                                      <a:xfrm flipV="1">
                                        <a:off x="4580" y="2419"/>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72" name="Line 334"/>
                                      <p:cNvSpPr>
                                        <a:spLocks noChangeShapeType="1"/>
                                      </p:cNvSpPr>
                                      <p:nvPr/>
                                    </p:nvSpPr>
                                    <p:spPr bwMode="auto">
                                      <a:xfrm>
                                        <a:off x="4570" y="2428"/>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73" name="Line 335"/>
                                      <p:cNvSpPr>
                                        <a:spLocks noChangeShapeType="1"/>
                                      </p:cNvSpPr>
                                      <p:nvPr/>
                                    </p:nvSpPr>
                                    <p:spPr bwMode="auto">
                                      <a:xfrm>
                                        <a:off x="4570" y="242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974" name="Line 336"/>
                                      <p:cNvSpPr>
                                        <a:spLocks noChangeShapeType="1"/>
                                      </p:cNvSpPr>
                                      <p:nvPr/>
                                    </p:nvSpPr>
                                    <p:spPr bwMode="auto">
                                      <a:xfrm>
                                        <a:off x="4570" y="242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grpSp>
                              <p:sp>
                                <p:nvSpPr>
                                  <p:cNvPr id="23678" name="Line 337"/>
                                  <p:cNvSpPr>
                                    <a:spLocks noChangeShapeType="1"/>
                                  </p:cNvSpPr>
                                  <p:nvPr/>
                                </p:nvSpPr>
                                <p:spPr bwMode="auto">
                                  <a:xfrm flipV="1">
                                    <a:off x="4570" y="2428"/>
                                    <a:ext cx="1" cy="1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79" name="Line 338"/>
                                  <p:cNvSpPr>
                                    <a:spLocks noChangeShapeType="1"/>
                                  </p:cNvSpPr>
                                  <p:nvPr/>
                                </p:nvSpPr>
                                <p:spPr bwMode="auto">
                                  <a:xfrm>
                                    <a:off x="4570" y="244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80" name="Line 339"/>
                                  <p:cNvSpPr>
                                    <a:spLocks noChangeShapeType="1"/>
                                  </p:cNvSpPr>
                                  <p:nvPr/>
                                </p:nvSpPr>
                                <p:spPr bwMode="auto">
                                  <a:xfrm>
                                    <a:off x="4570" y="244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81" name="Line 340"/>
                                  <p:cNvSpPr>
                                    <a:spLocks noChangeShapeType="1"/>
                                  </p:cNvSpPr>
                                  <p:nvPr/>
                                </p:nvSpPr>
                                <p:spPr bwMode="auto">
                                  <a:xfrm>
                                    <a:off x="4559" y="2447"/>
                                    <a:ext cx="1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82" name="Line 341"/>
                                  <p:cNvSpPr>
                                    <a:spLocks noChangeShapeType="1"/>
                                  </p:cNvSpPr>
                                  <p:nvPr/>
                                </p:nvSpPr>
                                <p:spPr bwMode="auto">
                                  <a:xfrm flipV="1">
                                    <a:off x="4559" y="2447"/>
                                    <a:ext cx="1" cy="1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83" name="Line 342"/>
                                  <p:cNvSpPr>
                                    <a:spLocks noChangeShapeType="1"/>
                                  </p:cNvSpPr>
                                  <p:nvPr/>
                                </p:nvSpPr>
                                <p:spPr bwMode="auto">
                                  <a:xfrm>
                                    <a:off x="4559" y="246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84" name="Line 343"/>
                                  <p:cNvSpPr>
                                    <a:spLocks noChangeShapeType="1"/>
                                  </p:cNvSpPr>
                                  <p:nvPr/>
                                </p:nvSpPr>
                                <p:spPr bwMode="auto">
                                  <a:xfrm>
                                    <a:off x="4559" y="246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85" name="Line 344"/>
                                  <p:cNvSpPr>
                                    <a:spLocks noChangeShapeType="1"/>
                                  </p:cNvSpPr>
                                  <p:nvPr/>
                                </p:nvSpPr>
                                <p:spPr bwMode="auto">
                                  <a:xfrm>
                                    <a:off x="4550" y="2466"/>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86" name="Line 345"/>
                                  <p:cNvSpPr>
                                    <a:spLocks noChangeShapeType="1"/>
                                  </p:cNvSpPr>
                                  <p:nvPr/>
                                </p:nvSpPr>
                                <p:spPr bwMode="auto">
                                  <a:xfrm flipV="1">
                                    <a:off x="4550" y="2466"/>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87" name="Line 346"/>
                                  <p:cNvSpPr>
                                    <a:spLocks noChangeShapeType="1"/>
                                  </p:cNvSpPr>
                                  <p:nvPr/>
                                </p:nvSpPr>
                                <p:spPr bwMode="auto">
                                  <a:xfrm>
                                    <a:off x="4550" y="2476"/>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88" name="Line 347"/>
                                  <p:cNvSpPr>
                                    <a:spLocks noChangeShapeType="1"/>
                                  </p:cNvSpPr>
                                  <p:nvPr/>
                                </p:nvSpPr>
                                <p:spPr bwMode="auto">
                                  <a:xfrm flipV="1">
                                    <a:off x="4550" y="2476"/>
                                    <a:ext cx="0"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89" name="Line 348"/>
                                  <p:cNvSpPr>
                                    <a:spLocks noChangeShapeType="1"/>
                                  </p:cNvSpPr>
                                  <p:nvPr/>
                                </p:nvSpPr>
                                <p:spPr bwMode="auto">
                                  <a:xfrm>
                                    <a:off x="4550" y="2485"/>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90" name="Line 349"/>
                                  <p:cNvSpPr>
                                    <a:spLocks noChangeShapeType="1"/>
                                  </p:cNvSpPr>
                                  <p:nvPr/>
                                </p:nvSpPr>
                                <p:spPr bwMode="auto">
                                  <a:xfrm>
                                    <a:off x="4550" y="2485"/>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91" name="Line 350"/>
                                  <p:cNvSpPr>
                                    <a:spLocks noChangeShapeType="1"/>
                                  </p:cNvSpPr>
                                  <p:nvPr/>
                                </p:nvSpPr>
                                <p:spPr bwMode="auto">
                                  <a:xfrm>
                                    <a:off x="4541" y="2485"/>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92" name="Line 351"/>
                                  <p:cNvSpPr>
                                    <a:spLocks noChangeShapeType="1"/>
                                  </p:cNvSpPr>
                                  <p:nvPr/>
                                </p:nvSpPr>
                                <p:spPr bwMode="auto">
                                  <a:xfrm flipV="1">
                                    <a:off x="4541" y="2485"/>
                                    <a:ext cx="1" cy="1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93" name="Line 352"/>
                                  <p:cNvSpPr>
                                    <a:spLocks noChangeShapeType="1"/>
                                  </p:cNvSpPr>
                                  <p:nvPr/>
                                </p:nvSpPr>
                                <p:spPr bwMode="auto">
                                  <a:xfrm>
                                    <a:off x="4541" y="250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94" name="Line 353"/>
                                  <p:cNvSpPr>
                                    <a:spLocks noChangeShapeType="1"/>
                                  </p:cNvSpPr>
                                  <p:nvPr/>
                                </p:nvSpPr>
                                <p:spPr bwMode="auto">
                                  <a:xfrm flipV="1">
                                    <a:off x="4541" y="2504"/>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95" name="Line 354"/>
                                  <p:cNvSpPr>
                                    <a:spLocks noChangeShapeType="1"/>
                                  </p:cNvSpPr>
                                  <p:nvPr/>
                                </p:nvSpPr>
                                <p:spPr bwMode="auto">
                                  <a:xfrm>
                                    <a:off x="4531" y="2514"/>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96" name="Line 355"/>
                                  <p:cNvSpPr>
                                    <a:spLocks noChangeShapeType="1"/>
                                  </p:cNvSpPr>
                                  <p:nvPr/>
                                </p:nvSpPr>
                                <p:spPr bwMode="auto">
                                  <a:xfrm>
                                    <a:off x="4531" y="251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97" name="Line 356"/>
                                  <p:cNvSpPr>
                                    <a:spLocks noChangeShapeType="1"/>
                                  </p:cNvSpPr>
                                  <p:nvPr/>
                                </p:nvSpPr>
                                <p:spPr bwMode="auto">
                                  <a:xfrm>
                                    <a:off x="4531" y="251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98" name="Line 357"/>
                                  <p:cNvSpPr>
                                    <a:spLocks noChangeShapeType="1"/>
                                  </p:cNvSpPr>
                                  <p:nvPr/>
                                </p:nvSpPr>
                                <p:spPr bwMode="auto">
                                  <a:xfrm flipV="1">
                                    <a:off x="4531" y="2514"/>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99" name="Line 358"/>
                                  <p:cNvSpPr>
                                    <a:spLocks noChangeShapeType="1"/>
                                  </p:cNvSpPr>
                                  <p:nvPr/>
                                </p:nvSpPr>
                                <p:spPr bwMode="auto">
                                  <a:xfrm>
                                    <a:off x="4531" y="252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00" name="Line 359"/>
                                  <p:cNvSpPr>
                                    <a:spLocks noChangeShapeType="1"/>
                                  </p:cNvSpPr>
                                  <p:nvPr/>
                                </p:nvSpPr>
                                <p:spPr bwMode="auto">
                                  <a:xfrm flipV="1">
                                    <a:off x="4531" y="2523"/>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01" name="Line 360"/>
                                  <p:cNvSpPr>
                                    <a:spLocks noChangeShapeType="1"/>
                                  </p:cNvSpPr>
                                  <p:nvPr/>
                                </p:nvSpPr>
                                <p:spPr bwMode="auto">
                                  <a:xfrm>
                                    <a:off x="4531" y="253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02" name="Line 361"/>
                                  <p:cNvSpPr>
                                    <a:spLocks noChangeShapeType="1"/>
                                  </p:cNvSpPr>
                                  <p:nvPr/>
                                </p:nvSpPr>
                                <p:spPr bwMode="auto">
                                  <a:xfrm flipV="1">
                                    <a:off x="4531" y="2533"/>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03" name="Line 362"/>
                                  <p:cNvSpPr>
                                    <a:spLocks noChangeShapeType="1"/>
                                  </p:cNvSpPr>
                                  <p:nvPr/>
                                </p:nvSpPr>
                                <p:spPr bwMode="auto">
                                  <a:xfrm>
                                    <a:off x="4521" y="2542"/>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04" name="Line 363"/>
                                  <p:cNvSpPr>
                                    <a:spLocks noChangeShapeType="1"/>
                                  </p:cNvSpPr>
                                  <p:nvPr/>
                                </p:nvSpPr>
                                <p:spPr bwMode="auto">
                                  <a:xfrm flipV="1">
                                    <a:off x="4521" y="2542"/>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05" name="Line 364"/>
                                  <p:cNvSpPr>
                                    <a:spLocks noChangeShapeType="1"/>
                                  </p:cNvSpPr>
                                  <p:nvPr/>
                                </p:nvSpPr>
                                <p:spPr bwMode="auto">
                                  <a:xfrm>
                                    <a:off x="4521" y="255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06" name="Line 365"/>
                                  <p:cNvSpPr>
                                    <a:spLocks noChangeShapeType="1"/>
                                  </p:cNvSpPr>
                                  <p:nvPr/>
                                </p:nvSpPr>
                                <p:spPr bwMode="auto">
                                  <a:xfrm>
                                    <a:off x="4521" y="255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07" name="Line 366"/>
                                  <p:cNvSpPr>
                                    <a:spLocks noChangeShapeType="1"/>
                                  </p:cNvSpPr>
                                  <p:nvPr/>
                                </p:nvSpPr>
                                <p:spPr bwMode="auto">
                                  <a:xfrm>
                                    <a:off x="4502" y="257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08" name="Line 367"/>
                                  <p:cNvSpPr>
                                    <a:spLocks noChangeShapeType="1"/>
                                  </p:cNvSpPr>
                                  <p:nvPr/>
                                </p:nvSpPr>
                                <p:spPr bwMode="auto">
                                  <a:xfrm flipV="1">
                                    <a:off x="4502" y="2572"/>
                                    <a:ext cx="1" cy="1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09" name="Line 368"/>
                                  <p:cNvSpPr>
                                    <a:spLocks noChangeShapeType="1"/>
                                  </p:cNvSpPr>
                                  <p:nvPr/>
                                </p:nvSpPr>
                                <p:spPr bwMode="auto">
                                  <a:xfrm>
                                    <a:off x="4502" y="259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10" name="Line 369"/>
                                  <p:cNvSpPr>
                                    <a:spLocks noChangeShapeType="1"/>
                                  </p:cNvSpPr>
                                  <p:nvPr/>
                                </p:nvSpPr>
                                <p:spPr bwMode="auto">
                                  <a:xfrm flipV="1">
                                    <a:off x="4502" y="2591"/>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11" name="Line 370"/>
                                  <p:cNvSpPr>
                                    <a:spLocks noChangeShapeType="1"/>
                                  </p:cNvSpPr>
                                  <p:nvPr/>
                                </p:nvSpPr>
                                <p:spPr bwMode="auto">
                                  <a:xfrm>
                                    <a:off x="4502" y="260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12" name="Line 371"/>
                                  <p:cNvSpPr>
                                    <a:spLocks noChangeShapeType="1"/>
                                  </p:cNvSpPr>
                                  <p:nvPr/>
                                </p:nvSpPr>
                                <p:spPr bwMode="auto">
                                  <a:xfrm flipV="1">
                                    <a:off x="4502" y="2600"/>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13" name="Line 372"/>
                                  <p:cNvSpPr>
                                    <a:spLocks noChangeShapeType="1"/>
                                  </p:cNvSpPr>
                                  <p:nvPr/>
                                </p:nvSpPr>
                                <p:spPr bwMode="auto">
                                  <a:xfrm>
                                    <a:off x="4492" y="2610"/>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14" name="Line 373"/>
                                  <p:cNvSpPr>
                                    <a:spLocks noChangeShapeType="1"/>
                                  </p:cNvSpPr>
                                  <p:nvPr/>
                                </p:nvSpPr>
                                <p:spPr bwMode="auto">
                                  <a:xfrm flipV="1">
                                    <a:off x="4492" y="2610"/>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15" name="Line 374"/>
                                  <p:cNvSpPr>
                                    <a:spLocks noChangeShapeType="1"/>
                                  </p:cNvSpPr>
                                  <p:nvPr/>
                                </p:nvSpPr>
                                <p:spPr bwMode="auto">
                                  <a:xfrm>
                                    <a:off x="4492" y="261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16" name="Line 375"/>
                                  <p:cNvSpPr>
                                    <a:spLocks noChangeShapeType="1"/>
                                  </p:cNvSpPr>
                                  <p:nvPr/>
                                </p:nvSpPr>
                                <p:spPr bwMode="auto">
                                  <a:xfrm flipV="1">
                                    <a:off x="4492" y="2619"/>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17" name="Line 376"/>
                                  <p:cNvSpPr>
                                    <a:spLocks noChangeShapeType="1"/>
                                  </p:cNvSpPr>
                                  <p:nvPr/>
                                </p:nvSpPr>
                                <p:spPr bwMode="auto">
                                  <a:xfrm>
                                    <a:off x="4483" y="2629"/>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18" name="Line 377"/>
                                  <p:cNvSpPr>
                                    <a:spLocks noChangeShapeType="1"/>
                                  </p:cNvSpPr>
                                  <p:nvPr/>
                                </p:nvSpPr>
                                <p:spPr bwMode="auto">
                                  <a:xfrm>
                                    <a:off x="4483" y="2629"/>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19" name="Line 378"/>
                                  <p:cNvSpPr>
                                    <a:spLocks noChangeShapeType="1"/>
                                  </p:cNvSpPr>
                                  <p:nvPr/>
                                </p:nvSpPr>
                                <p:spPr bwMode="auto">
                                  <a:xfrm>
                                    <a:off x="4483" y="2629"/>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20" name="Line 379"/>
                                  <p:cNvSpPr>
                                    <a:spLocks noChangeShapeType="1"/>
                                  </p:cNvSpPr>
                                  <p:nvPr/>
                                </p:nvSpPr>
                                <p:spPr bwMode="auto">
                                  <a:xfrm flipV="1">
                                    <a:off x="4483" y="2629"/>
                                    <a:ext cx="0"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21" name="Line 380"/>
                                  <p:cNvSpPr>
                                    <a:spLocks noChangeShapeType="1"/>
                                  </p:cNvSpPr>
                                  <p:nvPr/>
                                </p:nvSpPr>
                                <p:spPr bwMode="auto">
                                  <a:xfrm>
                                    <a:off x="4483" y="2638"/>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22" name="Line 381"/>
                                  <p:cNvSpPr>
                                    <a:spLocks noChangeShapeType="1"/>
                                  </p:cNvSpPr>
                                  <p:nvPr/>
                                </p:nvSpPr>
                                <p:spPr bwMode="auto">
                                  <a:xfrm flipV="1">
                                    <a:off x="4483" y="2638"/>
                                    <a:ext cx="0"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23" name="Line 382"/>
                                  <p:cNvSpPr>
                                    <a:spLocks noChangeShapeType="1"/>
                                  </p:cNvSpPr>
                                  <p:nvPr/>
                                </p:nvSpPr>
                                <p:spPr bwMode="auto">
                                  <a:xfrm>
                                    <a:off x="4483" y="2647"/>
                                    <a:ext cx="0" cy="2"/>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24" name="Line 383"/>
                                  <p:cNvSpPr>
                                    <a:spLocks noChangeShapeType="1"/>
                                  </p:cNvSpPr>
                                  <p:nvPr/>
                                </p:nvSpPr>
                                <p:spPr bwMode="auto">
                                  <a:xfrm>
                                    <a:off x="4483" y="2647"/>
                                    <a:ext cx="0" cy="2"/>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25" name="Line 384"/>
                                  <p:cNvSpPr>
                                    <a:spLocks noChangeShapeType="1"/>
                                  </p:cNvSpPr>
                                  <p:nvPr/>
                                </p:nvSpPr>
                                <p:spPr bwMode="auto">
                                  <a:xfrm>
                                    <a:off x="4473" y="2647"/>
                                    <a:ext cx="10" cy="2"/>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26" name="Line 385"/>
                                  <p:cNvSpPr>
                                    <a:spLocks noChangeShapeType="1"/>
                                  </p:cNvSpPr>
                                  <p:nvPr/>
                                </p:nvSpPr>
                                <p:spPr bwMode="auto">
                                  <a:xfrm flipV="1">
                                    <a:off x="4473" y="2647"/>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27" name="Line 386"/>
                                  <p:cNvSpPr>
                                    <a:spLocks noChangeShapeType="1"/>
                                  </p:cNvSpPr>
                                  <p:nvPr/>
                                </p:nvSpPr>
                                <p:spPr bwMode="auto">
                                  <a:xfrm>
                                    <a:off x="4473" y="265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28" name="Line 387"/>
                                  <p:cNvSpPr>
                                    <a:spLocks noChangeShapeType="1"/>
                                  </p:cNvSpPr>
                                  <p:nvPr/>
                                </p:nvSpPr>
                                <p:spPr bwMode="auto">
                                  <a:xfrm>
                                    <a:off x="4473" y="265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29" name="Line 388"/>
                                  <p:cNvSpPr>
                                    <a:spLocks noChangeShapeType="1"/>
                                  </p:cNvSpPr>
                                  <p:nvPr/>
                                </p:nvSpPr>
                                <p:spPr bwMode="auto">
                                  <a:xfrm>
                                    <a:off x="4473" y="265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30" name="Line 389"/>
                                  <p:cNvSpPr>
                                    <a:spLocks noChangeShapeType="1"/>
                                  </p:cNvSpPr>
                                  <p:nvPr/>
                                </p:nvSpPr>
                                <p:spPr bwMode="auto">
                                  <a:xfrm flipV="1">
                                    <a:off x="4473" y="2657"/>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31" name="Line 390"/>
                                  <p:cNvSpPr>
                                    <a:spLocks noChangeShapeType="1"/>
                                  </p:cNvSpPr>
                                  <p:nvPr/>
                                </p:nvSpPr>
                                <p:spPr bwMode="auto">
                                  <a:xfrm>
                                    <a:off x="4473" y="2666"/>
                                    <a:ext cx="1" cy="2"/>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32" name="Line 391"/>
                                  <p:cNvSpPr>
                                    <a:spLocks noChangeShapeType="1"/>
                                  </p:cNvSpPr>
                                  <p:nvPr/>
                                </p:nvSpPr>
                                <p:spPr bwMode="auto">
                                  <a:xfrm flipV="1">
                                    <a:off x="4473" y="2666"/>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33" name="Line 392"/>
                                  <p:cNvSpPr>
                                    <a:spLocks noChangeShapeType="1"/>
                                  </p:cNvSpPr>
                                  <p:nvPr/>
                                </p:nvSpPr>
                                <p:spPr bwMode="auto">
                                  <a:xfrm>
                                    <a:off x="4464" y="268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34" name="Line 393"/>
                                  <p:cNvSpPr>
                                    <a:spLocks noChangeShapeType="1"/>
                                  </p:cNvSpPr>
                                  <p:nvPr/>
                                </p:nvSpPr>
                                <p:spPr bwMode="auto">
                                  <a:xfrm flipV="1">
                                    <a:off x="4464" y="2685"/>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35" name="Line 394"/>
                                  <p:cNvSpPr>
                                    <a:spLocks noChangeShapeType="1"/>
                                  </p:cNvSpPr>
                                  <p:nvPr/>
                                </p:nvSpPr>
                                <p:spPr bwMode="auto">
                                  <a:xfrm>
                                    <a:off x="4454" y="2695"/>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36" name="Line 395"/>
                                  <p:cNvSpPr>
                                    <a:spLocks noChangeShapeType="1"/>
                                  </p:cNvSpPr>
                                  <p:nvPr/>
                                </p:nvSpPr>
                                <p:spPr bwMode="auto">
                                  <a:xfrm>
                                    <a:off x="4454" y="269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37" name="Line 396"/>
                                  <p:cNvSpPr>
                                    <a:spLocks noChangeShapeType="1"/>
                                  </p:cNvSpPr>
                                  <p:nvPr/>
                                </p:nvSpPr>
                                <p:spPr bwMode="auto">
                                  <a:xfrm>
                                    <a:off x="4454" y="269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38" name="Line 397"/>
                                  <p:cNvSpPr>
                                    <a:spLocks noChangeShapeType="1"/>
                                  </p:cNvSpPr>
                                  <p:nvPr/>
                                </p:nvSpPr>
                                <p:spPr bwMode="auto">
                                  <a:xfrm flipV="1">
                                    <a:off x="4454" y="2695"/>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39" name="Line 398"/>
                                  <p:cNvSpPr>
                                    <a:spLocks noChangeShapeType="1"/>
                                  </p:cNvSpPr>
                                  <p:nvPr/>
                                </p:nvSpPr>
                                <p:spPr bwMode="auto">
                                  <a:xfrm>
                                    <a:off x="4444" y="2704"/>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40" name="Line 399"/>
                                  <p:cNvSpPr>
                                    <a:spLocks noChangeShapeType="1"/>
                                  </p:cNvSpPr>
                                  <p:nvPr/>
                                </p:nvSpPr>
                                <p:spPr bwMode="auto">
                                  <a:xfrm flipV="1">
                                    <a:off x="4444" y="2704"/>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41" name="Line 400"/>
                                  <p:cNvSpPr>
                                    <a:spLocks noChangeShapeType="1"/>
                                  </p:cNvSpPr>
                                  <p:nvPr/>
                                </p:nvSpPr>
                                <p:spPr bwMode="auto">
                                  <a:xfrm>
                                    <a:off x="4444" y="271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42" name="Line 401"/>
                                  <p:cNvSpPr>
                                    <a:spLocks noChangeShapeType="1"/>
                                  </p:cNvSpPr>
                                  <p:nvPr/>
                                </p:nvSpPr>
                                <p:spPr bwMode="auto">
                                  <a:xfrm flipV="1">
                                    <a:off x="4444" y="2714"/>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43" name="Line 402"/>
                                  <p:cNvSpPr>
                                    <a:spLocks noChangeShapeType="1"/>
                                  </p:cNvSpPr>
                                  <p:nvPr/>
                                </p:nvSpPr>
                                <p:spPr bwMode="auto">
                                  <a:xfrm>
                                    <a:off x="4434" y="2723"/>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44" name="Line 403"/>
                                  <p:cNvSpPr>
                                    <a:spLocks noChangeShapeType="1"/>
                                  </p:cNvSpPr>
                                  <p:nvPr/>
                                </p:nvSpPr>
                                <p:spPr bwMode="auto">
                                  <a:xfrm flipV="1">
                                    <a:off x="4434" y="2723"/>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45" name="Line 404"/>
                                  <p:cNvSpPr>
                                    <a:spLocks noChangeShapeType="1"/>
                                  </p:cNvSpPr>
                                  <p:nvPr/>
                                </p:nvSpPr>
                                <p:spPr bwMode="auto">
                                  <a:xfrm>
                                    <a:off x="4425" y="2733"/>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46" name="Line 405"/>
                                  <p:cNvSpPr>
                                    <a:spLocks noChangeShapeType="1"/>
                                  </p:cNvSpPr>
                                  <p:nvPr/>
                                </p:nvSpPr>
                                <p:spPr bwMode="auto">
                                  <a:xfrm>
                                    <a:off x="4425" y="273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47" name="Line 406"/>
                                  <p:cNvSpPr>
                                    <a:spLocks noChangeShapeType="1"/>
                                  </p:cNvSpPr>
                                  <p:nvPr/>
                                </p:nvSpPr>
                                <p:spPr bwMode="auto">
                                  <a:xfrm>
                                    <a:off x="4425" y="273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48" name="Line 407"/>
                                  <p:cNvSpPr>
                                    <a:spLocks noChangeShapeType="1"/>
                                  </p:cNvSpPr>
                                  <p:nvPr/>
                                </p:nvSpPr>
                                <p:spPr bwMode="auto">
                                  <a:xfrm flipV="1">
                                    <a:off x="4425" y="2733"/>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49" name="Line 408"/>
                                  <p:cNvSpPr>
                                    <a:spLocks noChangeShapeType="1"/>
                                  </p:cNvSpPr>
                                  <p:nvPr/>
                                </p:nvSpPr>
                                <p:spPr bwMode="auto">
                                  <a:xfrm>
                                    <a:off x="4425" y="274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50" name="Line 409"/>
                                  <p:cNvSpPr>
                                    <a:spLocks noChangeShapeType="1"/>
                                  </p:cNvSpPr>
                                  <p:nvPr/>
                                </p:nvSpPr>
                                <p:spPr bwMode="auto">
                                  <a:xfrm flipV="1">
                                    <a:off x="4425" y="2743"/>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51" name="Line 410"/>
                                  <p:cNvSpPr>
                                    <a:spLocks noChangeShapeType="1"/>
                                  </p:cNvSpPr>
                                  <p:nvPr/>
                                </p:nvSpPr>
                                <p:spPr bwMode="auto">
                                  <a:xfrm>
                                    <a:off x="4425" y="275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52" name="Line 411"/>
                                  <p:cNvSpPr>
                                    <a:spLocks noChangeShapeType="1"/>
                                  </p:cNvSpPr>
                                  <p:nvPr/>
                                </p:nvSpPr>
                                <p:spPr bwMode="auto">
                                  <a:xfrm>
                                    <a:off x="4425" y="275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53" name="Line 412"/>
                                  <p:cNvSpPr>
                                    <a:spLocks noChangeShapeType="1"/>
                                  </p:cNvSpPr>
                                  <p:nvPr/>
                                </p:nvSpPr>
                                <p:spPr bwMode="auto">
                                  <a:xfrm>
                                    <a:off x="4425" y="275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54" name="Line 413"/>
                                  <p:cNvSpPr>
                                    <a:spLocks noChangeShapeType="1"/>
                                  </p:cNvSpPr>
                                  <p:nvPr/>
                                </p:nvSpPr>
                                <p:spPr bwMode="auto">
                                  <a:xfrm flipV="1">
                                    <a:off x="4425" y="2753"/>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55" name="Line 414"/>
                                  <p:cNvSpPr>
                                    <a:spLocks noChangeShapeType="1"/>
                                  </p:cNvSpPr>
                                  <p:nvPr/>
                                </p:nvSpPr>
                                <p:spPr bwMode="auto">
                                  <a:xfrm>
                                    <a:off x="4415" y="2762"/>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56" name="Line 415"/>
                                  <p:cNvSpPr>
                                    <a:spLocks noChangeShapeType="1"/>
                                  </p:cNvSpPr>
                                  <p:nvPr/>
                                </p:nvSpPr>
                                <p:spPr bwMode="auto">
                                  <a:xfrm>
                                    <a:off x="4415" y="276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57" name="Line 416"/>
                                  <p:cNvSpPr>
                                    <a:spLocks noChangeShapeType="1"/>
                                  </p:cNvSpPr>
                                  <p:nvPr/>
                                </p:nvSpPr>
                                <p:spPr bwMode="auto">
                                  <a:xfrm>
                                    <a:off x="4415" y="276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58" name="Line 417"/>
                                  <p:cNvSpPr>
                                    <a:spLocks noChangeShapeType="1"/>
                                  </p:cNvSpPr>
                                  <p:nvPr/>
                                </p:nvSpPr>
                                <p:spPr bwMode="auto">
                                  <a:xfrm flipV="1">
                                    <a:off x="4415" y="2762"/>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59" name="Line 418"/>
                                  <p:cNvSpPr>
                                    <a:spLocks noChangeShapeType="1"/>
                                  </p:cNvSpPr>
                                  <p:nvPr/>
                                </p:nvSpPr>
                                <p:spPr bwMode="auto">
                                  <a:xfrm>
                                    <a:off x="4415" y="277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60" name="Line 419"/>
                                  <p:cNvSpPr>
                                    <a:spLocks noChangeShapeType="1"/>
                                  </p:cNvSpPr>
                                  <p:nvPr/>
                                </p:nvSpPr>
                                <p:spPr bwMode="auto">
                                  <a:xfrm flipV="1">
                                    <a:off x="4415" y="2772"/>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61" name="Line 420"/>
                                  <p:cNvSpPr>
                                    <a:spLocks noChangeShapeType="1"/>
                                  </p:cNvSpPr>
                                  <p:nvPr/>
                                </p:nvSpPr>
                                <p:spPr bwMode="auto">
                                  <a:xfrm>
                                    <a:off x="4396" y="280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62" name="Line 421"/>
                                  <p:cNvSpPr>
                                    <a:spLocks noChangeShapeType="1"/>
                                  </p:cNvSpPr>
                                  <p:nvPr/>
                                </p:nvSpPr>
                                <p:spPr bwMode="auto">
                                  <a:xfrm>
                                    <a:off x="4396" y="280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63" name="Line 422"/>
                                  <p:cNvSpPr>
                                    <a:spLocks noChangeShapeType="1"/>
                                  </p:cNvSpPr>
                                  <p:nvPr/>
                                </p:nvSpPr>
                                <p:spPr bwMode="auto">
                                  <a:xfrm flipV="1">
                                    <a:off x="4396" y="2800"/>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64" name="Line 423"/>
                                  <p:cNvSpPr>
                                    <a:spLocks noChangeShapeType="1"/>
                                  </p:cNvSpPr>
                                  <p:nvPr/>
                                </p:nvSpPr>
                                <p:spPr bwMode="auto">
                                  <a:xfrm>
                                    <a:off x="4396" y="281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65" name="Line 424"/>
                                  <p:cNvSpPr>
                                    <a:spLocks noChangeShapeType="1"/>
                                  </p:cNvSpPr>
                                  <p:nvPr/>
                                </p:nvSpPr>
                                <p:spPr bwMode="auto">
                                  <a:xfrm flipV="1">
                                    <a:off x="4396" y="2810"/>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66" name="Line 425"/>
                                  <p:cNvSpPr>
                                    <a:spLocks noChangeShapeType="1"/>
                                  </p:cNvSpPr>
                                  <p:nvPr/>
                                </p:nvSpPr>
                                <p:spPr bwMode="auto">
                                  <a:xfrm>
                                    <a:off x="4396" y="281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67" name="Line 426"/>
                                  <p:cNvSpPr>
                                    <a:spLocks noChangeShapeType="1"/>
                                  </p:cNvSpPr>
                                  <p:nvPr/>
                                </p:nvSpPr>
                                <p:spPr bwMode="auto">
                                  <a:xfrm>
                                    <a:off x="4396" y="281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68" name="Line 427"/>
                                  <p:cNvSpPr>
                                    <a:spLocks noChangeShapeType="1"/>
                                  </p:cNvSpPr>
                                  <p:nvPr/>
                                </p:nvSpPr>
                                <p:spPr bwMode="auto">
                                  <a:xfrm>
                                    <a:off x="4386" y="2819"/>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69" name="Line 428"/>
                                  <p:cNvSpPr>
                                    <a:spLocks noChangeShapeType="1"/>
                                  </p:cNvSpPr>
                                  <p:nvPr/>
                                </p:nvSpPr>
                                <p:spPr bwMode="auto">
                                  <a:xfrm flipV="1">
                                    <a:off x="4386" y="2819"/>
                                    <a:ext cx="2"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70" name="Line 429"/>
                                  <p:cNvSpPr>
                                    <a:spLocks noChangeShapeType="1"/>
                                  </p:cNvSpPr>
                                  <p:nvPr/>
                                </p:nvSpPr>
                                <p:spPr bwMode="auto">
                                  <a:xfrm>
                                    <a:off x="4386" y="2829"/>
                                    <a:ext cx="2"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71" name="Line 430"/>
                                  <p:cNvSpPr>
                                    <a:spLocks noChangeShapeType="1"/>
                                  </p:cNvSpPr>
                                  <p:nvPr/>
                                </p:nvSpPr>
                                <p:spPr bwMode="auto">
                                  <a:xfrm flipV="1">
                                    <a:off x="4386" y="2829"/>
                                    <a:ext cx="2"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72" name="Line 431"/>
                                  <p:cNvSpPr>
                                    <a:spLocks noChangeShapeType="1"/>
                                  </p:cNvSpPr>
                                  <p:nvPr/>
                                </p:nvSpPr>
                                <p:spPr bwMode="auto">
                                  <a:xfrm>
                                    <a:off x="4386" y="2838"/>
                                    <a:ext cx="2"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73" name="Line 432"/>
                                  <p:cNvSpPr>
                                    <a:spLocks noChangeShapeType="1"/>
                                  </p:cNvSpPr>
                                  <p:nvPr/>
                                </p:nvSpPr>
                                <p:spPr bwMode="auto">
                                  <a:xfrm flipV="1">
                                    <a:off x="4386" y="2838"/>
                                    <a:ext cx="2"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74" name="Line 433"/>
                                  <p:cNvSpPr>
                                    <a:spLocks noChangeShapeType="1"/>
                                  </p:cNvSpPr>
                                  <p:nvPr/>
                                </p:nvSpPr>
                                <p:spPr bwMode="auto">
                                  <a:xfrm>
                                    <a:off x="4377" y="2848"/>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75" name="Line 434"/>
                                  <p:cNvSpPr>
                                    <a:spLocks noChangeShapeType="1"/>
                                  </p:cNvSpPr>
                                  <p:nvPr/>
                                </p:nvSpPr>
                                <p:spPr bwMode="auto">
                                  <a:xfrm>
                                    <a:off x="4377" y="284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76" name="Line 435"/>
                                  <p:cNvSpPr>
                                    <a:spLocks noChangeShapeType="1"/>
                                  </p:cNvSpPr>
                                  <p:nvPr/>
                                </p:nvSpPr>
                                <p:spPr bwMode="auto">
                                  <a:xfrm>
                                    <a:off x="4377" y="284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77" name="Line 436"/>
                                  <p:cNvSpPr>
                                    <a:spLocks noChangeShapeType="1"/>
                                  </p:cNvSpPr>
                                  <p:nvPr/>
                                </p:nvSpPr>
                                <p:spPr bwMode="auto">
                                  <a:xfrm flipV="1">
                                    <a:off x="4377" y="2848"/>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78" name="Line 437"/>
                                  <p:cNvSpPr>
                                    <a:spLocks noChangeShapeType="1"/>
                                  </p:cNvSpPr>
                                  <p:nvPr/>
                                </p:nvSpPr>
                                <p:spPr bwMode="auto">
                                  <a:xfrm>
                                    <a:off x="4377" y="285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79" name="Line 438"/>
                                  <p:cNvSpPr>
                                    <a:spLocks noChangeShapeType="1"/>
                                  </p:cNvSpPr>
                                  <p:nvPr/>
                                </p:nvSpPr>
                                <p:spPr bwMode="auto">
                                  <a:xfrm>
                                    <a:off x="4377" y="285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80" name="Line 439"/>
                                  <p:cNvSpPr>
                                    <a:spLocks noChangeShapeType="1"/>
                                  </p:cNvSpPr>
                                  <p:nvPr/>
                                </p:nvSpPr>
                                <p:spPr bwMode="auto">
                                  <a:xfrm>
                                    <a:off x="4366" y="2857"/>
                                    <a:ext cx="1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81" name="Line 440"/>
                                  <p:cNvSpPr>
                                    <a:spLocks noChangeShapeType="1"/>
                                  </p:cNvSpPr>
                                  <p:nvPr/>
                                </p:nvSpPr>
                                <p:spPr bwMode="auto">
                                  <a:xfrm flipV="1">
                                    <a:off x="4366" y="2857"/>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82" name="Line 441"/>
                                  <p:cNvSpPr>
                                    <a:spLocks noChangeShapeType="1"/>
                                  </p:cNvSpPr>
                                  <p:nvPr/>
                                </p:nvSpPr>
                                <p:spPr bwMode="auto">
                                  <a:xfrm>
                                    <a:off x="4366" y="286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83" name="Line 442"/>
                                  <p:cNvSpPr>
                                    <a:spLocks noChangeShapeType="1"/>
                                  </p:cNvSpPr>
                                  <p:nvPr/>
                                </p:nvSpPr>
                                <p:spPr bwMode="auto">
                                  <a:xfrm>
                                    <a:off x="4366" y="286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84" name="Line 443"/>
                                  <p:cNvSpPr>
                                    <a:spLocks noChangeShapeType="1"/>
                                  </p:cNvSpPr>
                                  <p:nvPr/>
                                </p:nvSpPr>
                                <p:spPr bwMode="auto">
                                  <a:xfrm>
                                    <a:off x="4356" y="2867"/>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85" name="Line 444"/>
                                  <p:cNvSpPr>
                                    <a:spLocks noChangeShapeType="1"/>
                                  </p:cNvSpPr>
                                  <p:nvPr/>
                                </p:nvSpPr>
                                <p:spPr bwMode="auto">
                                  <a:xfrm flipV="1">
                                    <a:off x="4356" y="2867"/>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86" name="Line 445"/>
                                  <p:cNvSpPr>
                                    <a:spLocks noChangeShapeType="1"/>
                                  </p:cNvSpPr>
                                  <p:nvPr/>
                                </p:nvSpPr>
                                <p:spPr bwMode="auto">
                                  <a:xfrm>
                                    <a:off x="4356" y="287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87" name="Line 446"/>
                                  <p:cNvSpPr>
                                    <a:spLocks noChangeShapeType="1"/>
                                  </p:cNvSpPr>
                                  <p:nvPr/>
                                </p:nvSpPr>
                                <p:spPr bwMode="auto">
                                  <a:xfrm>
                                    <a:off x="4356" y="287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88" name="Line 447"/>
                                  <p:cNvSpPr>
                                    <a:spLocks noChangeShapeType="1"/>
                                  </p:cNvSpPr>
                                  <p:nvPr/>
                                </p:nvSpPr>
                                <p:spPr bwMode="auto">
                                  <a:xfrm>
                                    <a:off x="4347" y="2876"/>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89" name="Line 448"/>
                                  <p:cNvSpPr>
                                    <a:spLocks noChangeShapeType="1"/>
                                  </p:cNvSpPr>
                                  <p:nvPr/>
                                </p:nvSpPr>
                                <p:spPr bwMode="auto">
                                  <a:xfrm flipV="1">
                                    <a:off x="4347" y="2876"/>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90" name="Line 449"/>
                                  <p:cNvSpPr>
                                    <a:spLocks noChangeShapeType="1"/>
                                  </p:cNvSpPr>
                                  <p:nvPr/>
                                </p:nvSpPr>
                                <p:spPr bwMode="auto">
                                  <a:xfrm>
                                    <a:off x="4338" y="2886"/>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91" name="Line 450"/>
                                  <p:cNvSpPr>
                                    <a:spLocks noChangeShapeType="1"/>
                                  </p:cNvSpPr>
                                  <p:nvPr/>
                                </p:nvSpPr>
                                <p:spPr bwMode="auto">
                                  <a:xfrm flipV="1">
                                    <a:off x="4338" y="2886"/>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92" name="Line 451"/>
                                  <p:cNvSpPr>
                                    <a:spLocks noChangeShapeType="1"/>
                                  </p:cNvSpPr>
                                  <p:nvPr/>
                                </p:nvSpPr>
                                <p:spPr bwMode="auto">
                                  <a:xfrm>
                                    <a:off x="4338" y="289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93" name="Line 452"/>
                                  <p:cNvSpPr>
                                    <a:spLocks noChangeShapeType="1"/>
                                  </p:cNvSpPr>
                                  <p:nvPr/>
                                </p:nvSpPr>
                                <p:spPr bwMode="auto">
                                  <a:xfrm>
                                    <a:off x="4338" y="289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94" name="Line 453"/>
                                  <p:cNvSpPr>
                                    <a:spLocks noChangeShapeType="1"/>
                                  </p:cNvSpPr>
                                  <p:nvPr/>
                                </p:nvSpPr>
                                <p:spPr bwMode="auto">
                                  <a:xfrm>
                                    <a:off x="4338" y="289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95" name="Line 454"/>
                                  <p:cNvSpPr>
                                    <a:spLocks noChangeShapeType="1"/>
                                  </p:cNvSpPr>
                                  <p:nvPr/>
                                </p:nvSpPr>
                                <p:spPr bwMode="auto">
                                  <a:xfrm>
                                    <a:off x="4308" y="291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96" name="Line 455"/>
                                  <p:cNvSpPr>
                                    <a:spLocks noChangeShapeType="1"/>
                                  </p:cNvSpPr>
                                  <p:nvPr/>
                                </p:nvSpPr>
                                <p:spPr bwMode="auto">
                                  <a:xfrm>
                                    <a:off x="4289" y="2915"/>
                                    <a:ext cx="1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97" name="Line 456"/>
                                  <p:cNvSpPr>
                                    <a:spLocks noChangeShapeType="1"/>
                                  </p:cNvSpPr>
                                  <p:nvPr/>
                                </p:nvSpPr>
                                <p:spPr bwMode="auto">
                                  <a:xfrm flipV="1">
                                    <a:off x="4289" y="2915"/>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98" name="Line 457"/>
                                  <p:cNvSpPr>
                                    <a:spLocks noChangeShapeType="1"/>
                                  </p:cNvSpPr>
                                  <p:nvPr/>
                                </p:nvSpPr>
                                <p:spPr bwMode="auto">
                                  <a:xfrm>
                                    <a:off x="4289" y="292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799" name="Line 458"/>
                                  <p:cNvSpPr>
                                    <a:spLocks noChangeShapeType="1"/>
                                  </p:cNvSpPr>
                                  <p:nvPr/>
                                </p:nvSpPr>
                                <p:spPr bwMode="auto">
                                  <a:xfrm flipV="1">
                                    <a:off x="4289" y="2925"/>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00" name="Line 459"/>
                                  <p:cNvSpPr>
                                    <a:spLocks noChangeShapeType="1"/>
                                  </p:cNvSpPr>
                                  <p:nvPr/>
                                </p:nvSpPr>
                                <p:spPr bwMode="auto">
                                  <a:xfrm>
                                    <a:off x="4279" y="2934"/>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01" name="Line 460"/>
                                  <p:cNvSpPr>
                                    <a:spLocks noChangeShapeType="1"/>
                                  </p:cNvSpPr>
                                  <p:nvPr/>
                                </p:nvSpPr>
                                <p:spPr bwMode="auto">
                                  <a:xfrm flipV="1">
                                    <a:off x="4279" y="2934"/>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02" name="Line 461"/>
                                  <p:cNvSpPr>
                                    <a:spLocks noChangeShapeType="1"/>
                                  </p:cNvSpPr>
                                  <p:nvPr/>
                                </p:nvSpPr>
                                <p:spPr bwMode="auto">
                                  <a:xfrm>
                                    <a:off x="4279" y="294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03" name="Line 462"/>
                                  <p:cNvSpPr>
                                    <a:spLocks noChangeShapeType="1"/>
                                  </p:cNvSpPr>
                                  <p:nvPr/>
                                </p:nvSpPr>
                                <p:spPr bwMode="auto">
                                  <a:xfrm>
                                    <a:off x="4279" y="294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04" name="Line 463"/>
                                  <p:cNvSpPr>
                                    <a:spLocks noChangeShapeType="1"/>
                                  </p:cNvSpPr>
                                  <p:nvPr/>
                                </p:nvSpPr>
                                <p:spPr bwMode="auto">
                                  <a:xfrm flipV="1">
                                    <a:off x="4270" y="2944"/>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05" name="Line 464"/>
                                  <p:cNvSpPr>
                                    <a:spLocks noChangeShapeType="1"/>
                                  </p:cNvSpPr>
                                  <p:nvPr/>
                                </p:nvSpPr>
                                <p:spPr bwMode="auto">
                                  <a:xfrm>
                                    <a:off x="4270" y="295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06" name="Line 465"/>
                                  <p:cNvSpPr>
                                    <a:spLocks noChangeShapeType="1"/>
                                  </p:cNvSpPr>
                                  <p:nvPr/>
                                </p:nvSpPr>
                                <p:spPr bwMode="auto">
                                  <a:xfrm>
                                    <a:off x="4270" y="295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07" name="Line 466"/>
                                  <p:cNvSpPr>
                                    <a:spLocks noChangeShapeType="1"/>
                                  </p:cNvSpPr>
                                  <p:nvPr/>
                                </p:nvSpPr>
                                <p:spPr bwMode="auto">
                                  <a:xfrm>
                                    <a:off x="4261" y="2953"/>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08" name="Line 467"/>
                                  <p:cNvSpPr>
                                    <a:spLocks noChangeShapeType="1"/>
                                  </p:cNvSpPr>
                                  <p:nvPr/>
                                </p:nvSpPr>
                                <p:spPr bwMode="auto">
                                  <a:xfrm flipV="1">
                                    <a:off x="4261" y="2953"/>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09" name="Line 468"/>
                                  <p:cNvSpPr>
                                    <a:spLocks noChangeShapeType="1"/>
                                  </p:cNvSpPr>
                                  <p:nvPr/>
                                </p:nvSpPr>
                                <p:spPr bwMode="auto">
                                  <a:xfrm>
                                    <a:off x="4251" y="2963"/>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10" name="Line 469"/>
                                  <p:cNvSpPr>
                                    <a:spLocks noChangeShapeType="1"/>
                                  </p:cNvSpPr>
                                  <p:nvPr/>
                                </p:nvSpPr>
                                <p:spPr bwMode="auto">
                                  <a:xfrm>
                                    <a:off x="4251" y="296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11" name="Line 470"/>
                                  <p:cNvSpPr>
                                    <a:spLocks noChangeShapeType="1"/>
                                  </p:cNvSpPr>
                                  <p:nvPr/>
                                </p:nvSpPr>
                                <p:spPr bwMode="auto">
                                  <a:xfrm>
                                    <a:off x="4251" y="296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12" name="Line 471"/>
                                  <p:cNvSpPr>
                                    <a:spLocks noChangeShapeType="1"/>
                                  </p:cNvSpPr>
                                  <p:nvPr/>
                                </p:nvSpPr>
                                <p:spPr bwMode="auto">
                                  <a:xfrm flipV="1">
                                    <a:off x="4251" y="2963"/>
                                    <a:ext cx="1" cy="1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13" name="Line 472"/>
                                  <p:cNvSpPr>
                                    <a:spLocks noChangeShapeType="1"/>
                                  </p:cNvSpPr>
                                  <p:nvPr/>
                                </p:nvSpPr>
                                <p:spPr bwMode="auto">
                                  <a:xfrm>
                                    <a:off x="4251" y="298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14" name="Line 473"/>
                                  <p:cNvSpPr>
                                    <a:spLocks noChangeShapeType="1"/>
                                  </p:cNvSpPr>
                                  <p:nvPr/>
                                </p:nvSpPr>
                                <p:spPr bwMode="auto">
                                  <a:xfrm>
                                    <a:off x="4251" y="298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15" name="Line 474"/>
                                  <p:cNvSpPr>
                                    <a:spLocks noChangeShapeType="1"/>
                                  </p:cNvSpPr>
                                  <p:nvPr/>
                                </p:nvSpPr>
                                <p:spPr bwMode="auto">
                                  <a:xfrm>
                                    <a:off x="4251" y="298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16" name="Line 475"/>
                                  <p:cNvSpPr>
                                    <a:spLocks noChangeShapeType="1"/>
                                  </p:cNvSpPr>
                                  <p:nvPr/>
                                </p:nvSpPr>
                                <p:spPr bwMode="auto">
                                  <a:xfrm flipV="1">
                                    <a:off x="4251" y="2982"/>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17" name="Line 476"/>
                                  <p:cNvSpPr>
                                    <a:spLocks noChangeShapeType="1"/>
                                  </p:cNvSpPr>
                                  <p:nvPr/>
                                </p:nvSpPr>
                                <p:spPr bwMode="auto">
                                  <a:xfrm>
                                    <a:off x="4241" y="2991"/>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18" name="Line 477"/>
                                  <p:cNvSpPr>
                                    <a:spLocks noChangeShapeType="1"/>
                                  </p:cNvSpPr>
                                  <p:nvPr/>
                                </p:nvSpPr>
                                <p:spPr bwMode="auto">
                                  <a:xfrm flipV="1">
                                    <a:off x="4241" y="2991"/>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19" name="Line 478"/>
                                  <p:cNvSpPr>
                                    <a:spLocks noChangeShapeType="1"/>
                                  </p:cNvSpPr>
                                  <p:nvPr/>
                                </p:nvSpPr>
                                <p:spPr bwMode="auto">
                                  <a:xfrm>
                                    <a:off x="4241" y="300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20" name="Line 479"/>
                                  <p:cNvSpPr>
                                    <a:spLocks noChangeShapeType="1"/>
                                  </p:cNvSpPr>
                                  <p:nvPr/>
                                </p:nvSpPr>
                                <p:spPr bwMode="auto">
                                  <a:xfrm>
                                    <a:off x="4241" y="300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21" name="Line 480"/>
                                  <p:cNvSpPr>
                                    <a:spLocks noChangeShapeType="1"/>
                                  </p:cNvSpPr>
                                  <p:nvPr/>
                                </p:nvSpPr>
                                <p:spPr bwMode="auto">
                                  <a:xfrm>
                                    <a:off x="4241" y="300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22" name="Line 481"/>
                                  <p:cNvSpPr>
                                    <a:spLocks noChangeShapeType="1"/>
                                  </p:cNvSpPr>
                                  <p:nvPr/>
                                </p:nvSpPr>
                                <p:spPr bwMode="auto">
                                  <a:xfrm>
                                    <a:off x="4231" y="3030"/>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23" name="Line 482"/>
                                  <p:cNvSpPr>
                                    <a:spLocks noChangeShapeType="1"/>
                                  </p:cNvSpPr>
                                  <p:nvPr/>
                                </p:nvSpPr>
                                <p:spPr bwMode="auto">
                                  <a:xfrm>
                                    <a:off x="4231" y="3030"/>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24" name="Line 483"/>
                                  <p:cNvSpPr>
                                    <a:spLocks noChangeShapeType="1"/>
                                  </p:cNvSpPr>
                                  <p:nvPr/>
                                </p:nvSpPr>
                                <p:spPr bwMode="auto">
                                  <a:xfrm>
                                    <a:off x="4231" y="3030"/>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25" name="Line 484"/>
                                  <p:cNvSpPr>
                                    <a:spLocks noChangeShapeType="1"/>
                                  </p:cNvSpPr>
                                  <p:nvPr/>
                                </p:nvSpPr>
                                <p:spPr bwMode="auto">
                                  <a:xfrm flipV="1">
                                    <a:off x="4231" y="3030"/>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26" name="Line 485"/>
                                  <p:cNvSpPr>
                                    <a:spLocks noChangeShapeType="1"/>
                                  </p:cNvSpPr>
                                  <p:nvPr/>
                                </p:nvSpPr>
                                <p:spPr bwMode="auto">
                                  <a:xfrm>
                                    <a:off x="4222" y="3039"/>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27" name="Line 486"/>
                                  <p:cNvSpPr>
                                    <a:spLocks noChangeShapeType="1"/>
                                  </p:cNvSpPr>
                                  <p:nvPr/>
                                </p:nvSpPr>
                                <p:spPr bwMode="auto">
                                  <a:xfrm flipV="1">
                                    <a:off x="4222" y="3039"/>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28" name="Line 487"/>
                                  <p:cNvSpPr>
                                    <a:spLocks noChangeShapeType="1"/>
                                  </p:cNvSpPr>
                                  <p:nvPr/>
                                </p:nvSpPr>
                                <p:spPr bwMode="auto">
                                  <a:xfrm>
                                    <a:off x="4222" y="3049"/>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29" name="Line 488"/>
                                  <p:cNvSpPr>
                                    <a:spLocks noChangeShapeType="1"/>
                                  </p:cNvSpPr>
                                  <p:nvPr/>
                                </p:nvSpPr>
                                <p:spPr bwMode="auto">
                                  <a:xfrm>
                                    <a:off x="4222" y="3049"/>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30" name="Line 489"/>
                                  <p:cNvSpPr>
                                    <a:spLocks noChangeShapeType="1"/>
                                  </p:cNvSpPr>
                                  <p:nvPr/>
                                </p:nvSpPr>
                                <p:spPr bwMode="auto">
                                  <a:xfrm>
                                    <a:off x="4222" y="3049"/>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31" name="Line 490"/>
                                  <p:cNvSpPr>
                                    <a:spLocks noChangeShapeType="1"/>
                                  </p:cNvSpPr>
                                  <p:nvPr/>
                                </p:nvSpPr>
                                <p:spPr bwMode="auto">
                                  <a:xfrm flipV="1">
                                    <a:off x="4222" y="3049"/>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32" name="Line 491"/>
                                  <p:cNvSpPr>
                                    <a:spLocks noChangeShapeType="1"/>
                                  </p:cNvSpPr>
                                  <p:nvPr/>
                                </p:nvSpPr>
                                <p:spPr bwMode="auto">
                                  <a:xfrm>
                                    <a:off x="4222" y="305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33" name="Line 492"/>
                                  <p:cNvSpPr>
                                    <a:spLocks noChangeShapeType="1"/>
                                  </p:cNvSpPr>
                                  <p:nvPr/>
                                </p:nvSpPr>
                                <p:spPr bwMode="auto">
                                  <a:xfrm flipV="1">
                                    <a:off x="4222" y="3058"/>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34" name="Line 493"/>
                                  <p:cNvSpPr>
                                    <a:spLocks noChangeShapeType="1"/>
                                  </p:cNvSpPr>
                                  <p:nvPr/>
                                </p:nvSpPr>
                                <p:spPr bwMode="auto">
                                  <a:xfrm>
                                    <a:off x="4222" y="3068"/>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35" name="Line 494"/>
                                  <p:cNvSpPr>
                                    <a:spLocks noChangeShapeType="1"/>
                                  </p:cNvSpPr>
                                  <p:nvPr/>
                                </p:nvSpPr>
                                <p:spPr bwMode="auto">
                                  <a:xfrm>
                                    <a:off x="4222" y="3068"/>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36" name="Line 495"/>
                                  <p:cNvSpPr>
                                    <a:spLocks noChangeShapeType="1"/>
                                  </p:cNvSpPr>
                                  <p:nvPr/>
                                </p:nvSpPr>
                                <p:spPr bwMode="auto">
                                  <a:xfrm>
                                    <a:off x="4212" y="3068"/>
                                    <a:ext cx="1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37" name="Line 496"/>
                                  <p:cNvSpPr>
                                    <a:spLocks noChangeShapeType="1"/>
                                  </p:cNvSpPr>
                                  <p:nvPr/>
                                </p:nvSpPr>
                                <p:spPr bwMode="auto">
                                  <a:xfrm flipV="1">
                                    <a:off x="4212" y="3068"/>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838" name="Line 497"/>
                                  <p:cNvSpPr>
                                    <a:spLocks noChangeShapeType="1"/>
                                  </p:cNvSpPr>
                                  <p:nvPr/>
                                </p:nvSpPr>
                                <p:spPr bwMode="auto">
                                  <a:xfrm>
                                    <a:off x="4203" y="3077"/>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sp>
                              <p:nvSpPr>
                                <p:cNvPr id="23662" name="Line 498"/>
                                <p:cNvSpPr>
                                  <a:spLocks noChangeShapeType="1"/>
                                </p:cNvSpPr>
                                <p:nvPr/>
                              </p:nvSpPr>
                              <p:spPr bwMode="auto">
                                <a:xfrm flipV="1">
                                  <a:off x="4203" y="3077"/>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63" name="Line 499"/>
                                <p:cNvSpPr>
                                  <a:spLocks noChangeShapeType="1"/>
                                </p:cNvSpPr>
                                <p:nvPr/>
                              </p:nvSpPr>
                              <p:spPr bwMode="auto">
                                <a:xfrm>
                                  <a:off x="4203" y="3087"/>
                                  <a:ext cx="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64" name="Line 500"/>
                                <p:cNvSpPr>
                                  <a:spLocks noChangeShapeType="1"/>
                                </p:cNvSpPr>
                                <p:nvPr/>
                              </p:nvSpPr>
                              <p:spPr bwMode="auto">
                                <a:xfrm flipV="1">
                                  <a:off x="4203" y="3087"/>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65" name="Line 501"/>
                                <p:cNvSpPr>
                                  <a:spLocks noChangeShapeType="1"/>
                                </p:cNvSpPr>
                                <p:nvPr/>
                              </p:nvSpPr>
                              <p:spPr bwMode="auto">
                                <a:xfrm>
                                  <a:off x="4203" y="3097"/>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66" name="Line 502"/>
                                <p:cNvSpPr>
                                  <a:spLocks noChangeShapeType="1"/>
                                </p:cNvSpPr>
                                <p:nvPr/>
                              </p:nvSpPr>
                              <p:spPr bwMode="auto">
                                <a:xfrm>
                                  <a:off x="4203" y="3097"/>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67" name="Line 503"/>
                                <p:cNvSpPr>
                                  <a:spLocks noChangeShapeType="1"/>
                                </p:cNvSpPr>
                                <p:nvPr/>
                              </p:nvSpPr>
                              <p:spPr bwMode="auto">
                                <a:xfrm>
                                  <a:off x="4203" y="3097"/>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68" name="Line 504"/>
                                <p:cNvSpPr>
                                  <a:spLocks noChangeShapeType="1"/>
                                </p:cNvSpPr>
                                <p:nvPr/>
                              </p:nvSpPr>
                              <p:spPr bwMode="auto">
                                <a:xfrm flipV="1">
                                  <a:off x="4203" y="3097"/>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69" name="Line 505"/>
                                <p:cNvSpPr>
                                  <a:spLocks noChangeShapeType="1"/>
                                </p:cNvSpPr>
                                <p:nvPr/>
                              </p:nvSpPr>
                              <p:spPr bwMode="auto">
                                <a:xfrm>
                                  <a:off x="4193" y="3107"/>
                                  <a:ext cx="1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70" name="Line 506"/>
                                <p:cNvSpPr>
                                  <a:spLocks noChangeShapeType="1"/>
                                </p:cNvSpPr>
                                <p:nvPr/>
                              </p:nvSpPr>
                              <p:spPr bwMode="auto">
                                <a:xfrm>
                                  <a:off x="4193" y="3107"/>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71" name="Line 507"/>
                                <p:cNvSpPr>
                                  <a:spLocks noChangeShapeType="1"/>
                                </p:cNvSpPr>
                                <p:nvPr/>
                              </p:nvSpPr>
                              <p:spPr bwMode="auto">
                                <a:xfrm>
                                  <a:off x="4183" y="3107"/>
                                  <a:ext cx="1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72" name="Line 508"/>
                                <p:cNvSpPr>
                                  <a:spLocks noChangeShapeType="1"/>
                                </p:cNvSpPr>
                                <p:nvPr/>
                              </p:nvSpPr>
                              <p:spPr bwMode="auto">
                                <a:xfrm flipV="1">
                                  <a:off x="4183" y="3107"/>
                                  <a:ext cx="2"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73" name="Line 509"/>
                                <p:cNvSpPr>
                                  <a:spLocks noChangeShapeType="1"/>
                                </p:cNvSpPr>
                                <p:nvPr/>
                              </p:nvSpPr>
                              <p:spPr bwMode="auto">
                                <a:xfrm>
                                  <a:off x="4173" y="3116"/>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74" name="Line 510"/>
                                <p:cNvSpPr>
                                  <a:spLocks noChangeShapeType="1"/>
                                </p:cNvSpPr>
                                <p:nvPr/>
                              </p:nvSpPr>
                              <p:spPr bwMode="auto">
                                <a:xfrm>
                                  <a:off x="4173" y="311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75" name="Line 511"/>
                                <p:cNvSpPr>
                                  <a:spLocks noChangeShapeType="1"/>
                                </p:cNvSpPr>
                                <p:nvPr/>
                              </p:nvSpPr>
                              <p:spPr bwMode="auto">
                                <a:xfrm>
                                  <a:off x="4173" y="311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76" name="Line 512"/>
                                <p:cNvSpPr>
                                  <a:spLocks noChangeShapeType="1"/>
                                </p:cNvSpPr>
                                <p:nvPr/>
                              </p:nvSpPr>
                              <p:spPr bwMode="auto">
                                <a:xfrm flipV="1">
                                  <a:off x="4173" y="3116"/>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sp>
                            <p:nvSpPr>
                              <p:cNvPr id="23583" name="Line 513"/>
                              <p:cNvSpPr>
                                <a:spLocks noChangeShapeType="1"/>
                              </p:cNvSpPr>
                              <p:nvPr/>
                            </p:nvSpPr>
                            <p:spPr bwMode="auto">
                              <a:xfrm>
                                <a:off x="4163" y="3126"/>
                                <a:ext cx="1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84" name="Line 514"/>
                              <p:cNvSpPr>
                                <a:spLocks noChangeShapeType="1"/>
                              </p:cNvSpPr>
                              <p:nvPr/>
                            </p:nvSpPr>
                            <p:spPr bwMode="auto">
                              <a:xfrm>
                                <a:off x="4163" y="3126"/>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85" name="Line 515"/>
                              <p:cNvSpPr>
                                <a:spLocks noChangeShapeType="1"/>
                              </p:cNvSpPr>
                              <p:nvPr/>
                            </p:nvSpPr>
                            <p:spPr bwMode="auto">
                              <a:xfrm>
                                <a:off x="4163" y="3126"/>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86" name="Line 516"/>
                              <p:cNvSpPr>
                                <a:spLocks noChangeShapeType="1"/>
                              </p:cNvSpPr>
                              <p:nvPr/>
                            </p:nvSpPr>
                            <p:spPr bwMode="auto">
                              <a:xfrm flipV="1">
                                <a:off x="4163" y="3126"/>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87" name="Line 517"/>
                              <p:cNvSpPr>
                                <a:spLocks noChangeShapeType="1"/>
                              </p:cNvSpPr>
                              <p:nvPr/>
                            </p:nvSpPr>
                            <p:spPr bwMode="auto">
                              <a:xfrm>
                                <a:off x="4163" y="313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88" name="Line 518"/>
                              <p:cNvSpPr>
                                <a:spLocks noChangeShapeType="1"/>
                              </p:cNvSpPr>
                              <p:nvPr/>
                            </p:nvSpPr>
                            <p:spPr bwMode="auto">
                              <a:xfrm flipV="1">
                                <a:off x="4163" y="3135"/>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89" name="Line 519"/>
                              <p:cNvSpPr>
                                <a:spLocks noChangeShapeType="1"/>
                              </p:cNvSpPr>
                              <p:nvPr/>
                            </p:nvSpPr>
                            <p:spPr bwMode="auto">
                              <a:xfrm>
                                <a:off x="4153" y="3145"/>
                                <a:ext cx="1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90" name="Line 520"/>
                              <p:cNvSpPr>
                                <a:spLocks noChangeShapeType="1"/>
                              </p:cNvSpPr>
                              <p:nvPr/>
                            </p:nvSpPr>
                            <p:spPr bwMode="auto">
                              <a:xfrm>
                                <a:off x="4153" y="3145"/>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91" name="Line 521"/>
                              <p:cNvSpPr>
                                <a:spLocks noChangeShapeType="1"/>
                              </p:cNvSpPr>
                              <p:nvPr/>
                            </p:nvSpPr>
                            <p:spPr bwMode="auto">
                              <a:xfrm>
                                <a:off x="4153" y="3145"/>
                                <a:ext cx="1"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92" name="Line 522"/>
                              <p:cNvSpPr>
                                <a:spLocks noChangeShapeType="1"/>
                              </p:cNvSpPr>
                              <p:nvPr/>
                            </p:nvSpPr>
                            <p:spPr bwMode="auto">
                              <a:xfrm flipV="1">
                                <a:off x="4153" y="3145"/>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93" name="Line 523"/>
                              <p:cNvSpPr>
                                <a:spLocks noChangeShapeType="1"/>
                              </p:cNvSpPr>
                              <p:nvPr/>
                            </p:nvSpPr>
                            <p:spPr bwMode="auto">
                              <a:xfrm>
                                <a:off x="4144" y="3154"/>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94" name="Line 524"/>
                              <p:cNvSpPr>
                                <a:spLocks noChangeShapeType="1"/>
                              </p:cNvSpPr>
                              <p:nvPr/>
                            </p:nvSpPr>
                            <p:spPr bwMode="auto">
                              <a:xfrm flipV="1">
                                <a:off x="4144" y="3154"/>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95" name="Line 525"/>
                              <p:cNvSpPr>
                                <a:spLocks noChangeShapeType="1"/>
                              </p:cNvSpPr>
                              <p:nvPr/>
                            </p:nvSpPr>
                            <p:spPr bwMode="auto">
                              <a:xfrm>
                                <a:off x="4144" y="3164"/>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96" name="Line 526"/>
                              <p:cNvSpPr>
                                <a:spLocks noChangeShapeType="1"/>
                              </p:cNvSpPr>
                              <p:nvPr/>
                            </p:nvSpPr>
                            <p:spPr bwMode="auto">
                              <a:xfrm flipV="1">
                                <a:off x="4144" y="3164"/>
                                <a:ext cx="0"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97" name="Line 527"/>
                              <p:cNvSpPr>
                                <a:spLocks noChangeShapeType="1"/>
                              </p:cNvSpPr>
                              <p:nvPr/>
                            </p:nvSpPr>
                            <p:spPr bwMode="auto">
                              <a:xfrm>
                                <a:off x="4144" y="3173"/>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98" name="Line 528"/>
                              <p:cNvSpPr>
                                <a:spLocks noChangeShapeType="1"/>
                              </p:cNvSpPr>
                              <p:nvPr/>
                            </p:nvSpPr>
                            <p:spPr bwMode="auto">
                              <a:xfrm flipV="1">
                                <a:off x="4144" y="3173"/>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99" name="Line 529"/>
                              <p:cNvSpPr>
                                <a:spLocks noChangeShapeType="1"/>
                              </p:cNvSpPr>
                              <p:nvPr/>
                            </p:nvSpPr>
                            <p:spPr bwMode="auto">
                              <a:xfrm>
                                <a:off x="4144" y="3183"/>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00" name="Line 530"/>
                              <p:cNvSpPr>
                                <a:spLocks noChangeShapeType="1"/>
                              </p:cNvSpPr>
                              <p:nvPr/>
                            </p:nvSpPr>
                            <p:spPr bwMode="auto">
                              <a:xfrm>
                                <a:off x="4144" y="3183"/>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01" name="Line 531"/>
                              <p:cNvSpPr>
                                <a:spLocks noChangeShapeType="1"/>
                              </p:cNvSpPr>
                              <p:nvPr/>
                            </p:nvSpPr>
                            <p:spPr bwMode="auto">
                              <a:xfrm>
                                <a:off x="4144" y="3183"/>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02" name="Line 532"/>
                              <p:cNvSpPr>
                                <a:spLocks noChangeShapeType="1"/>
                              </p:cNvSpPr>
                              <p:nvPr/>
                            </p:nvSpPr>
                            <p:spPr bwMode="auto">
                              <a:xfrm flipV="1">
                                <a:off x="4144" y="3183"/>
                                <a:ext cx="0"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03" name="Line 533"/>
                              <p:cNvSpPr>
                                <a:spLocks noChangeShapeType="1"/>
                              </p:cNvSpPr>
                              <p:nvPr/>
                            </p:nvSpPr>
                            <p:spPr bwMode="auto">
                              <a:xfrm>
                                <a:off x="4135" y="3192"/>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04" name="Line 534"/>
                              <p:cNvSpPr>
                                <a:spLocks noChangeShapeType="1"/>
                              </p:cNvSpPr>
                              <p:nvPr/>
                            </p:nvSpPr>
                            <p:spPr bwMode="auto">
                              <a:xfrm>
                                <a:off x="4135" y="3192"/>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05" name="Line 535"/>
                              <p:cNvSpPr>
                                <a:spLocks noChangeShapeType="1"/>
                              </p:cNvSpPr>
                              <p:nvPr/>
                            </p:nvSpPr>
                            <p:spPr bwMode="auto">
                              <a:xfrm>
                                <a:off x="4135" y="3192"/>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06" name="Line 536"/>
                              <p:cNvSpPr>
                                <a:spLocks noChangeShapeType="1"/>
                              </p:cNvSpPr>
                              <p:nvPr/>
                            </p:nvSpPr>
                            <p:spPr bwMode="auto">
                              <a:xfrm flipV="1">
                                <a:off x="4135" y="3192"/>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07" name="Line 537"/>
                              <p:cNvSpPr>
                                <a:spLocks noChangeShapeType="1"/>
                              </p:cNvSpPr>
                              <p:nvPr/>
                            </p:nvSpPr>
                            <p:spPr bwMode="auto">
                              <a:xfrm>
                                <a:off x="4135" y="3202"/>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08" name="Line 538"/>
                              <p:cNvSpPr>
                                <a:spLocks noChangeShapeType="1"/>
                              </p:cNvSpPr>
                              <p:nvPr/>
                            </p:nvSpPr>
                            <p:spPr bwMode="auto">
                              <a:xfrm>
                                <a:off x="4135" y="3202"/>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09" name="Line 539"/>
                              <p:cNvSpPr>
                                <a:spLocks noChangeShapeType="1"/>
                              </p:cNvSpPr>
                              <p:nvPr/>
                            </p:nvSpPr>
                            <p:spPr bwMode="auto">
                              <a:xfrm>
                                <a:off x="4135" y="3202"/>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10" name="Line 540"/>
                              <p:cNvSpPr>
                                <a:spLocks noChangeShapeType="1"/>
                              </p:cNvSpPr>
                              <p:nvPr/>
                            </p:nvSpPr>
                            <p:spPr bwMode="auto">
                              <a:xfrm flipV="1">
                                <a:off x="4135" y="3202"/>
                                <a:ext cx="0"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11" name="Line 541"/>
                              <p:cNvSpPr>
                                <a:spLocks noChangeShapeType="1"/>
                              </p:cNvSpPr>
                              <p:nvPr/>
                            </p:nvSpPr>
                            <p:spPr bwMode="auto">
                              <a:xfrm>
                                <a:off x="4115" y="324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12" name="Line 542"/>
                              <p:cNvSpPr>
                                <a:spLocks noChangeShapeType="1"/>
                              </p:cNvSpPr>
                              <p:nvPr/>
                            </p:nvSpPr>
                            <p:spPr bwMode="auto">
                              <a:xfrm>
                                <a:off x="4115" y="324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13" name="Line 543"/>
                              <p:cNvSpPr>
                                <a:spLocks noChangeShapeType="1"/>
                              </p:cNvSpPr>
                              <p:nvPr/>
                            </p:nvSpPr>
                            <p:spPr bwMode="auto">
                              <a:xfrm>
                                <a:off x="4105" y="3240"/>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14" name="Line 544"/>
                              <p:cNvSpPr>
                                <a:spLocks noChangeShapeType="1"/>
                              </p:cNvSpPr>
                              <p:nvPr/>
                            </p:nvSpPr>
                            <p:spPr bwMode="auto">
                              <a:xfrm flipV="1">
                                <a:off x="4105" y="3240"/>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15" name="Line 545"/>
                              <p:cNvSpPr>
                                <a:spLocks noChangeShapeType="1"/>
                              </p:cNvSpPr>
                              <p:nvPr/>
                            </p:nvSpPr>
                            <p:spPr bwMode="auto">
                              <a:xfrm>
                                <a:off x="4096" y="327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16" name="Line 546"/>
                              <p:cNvSpPr>
                                <a:spLocks noChangeShapeType="1"/>
                              </p:cNvSpPr>
                              <p:nvPr/>
                            </p:nvSpPr>
                            <p:spPr bwMode="auto">
                              <a:xfrm>
                                <a:off x="4096" y="327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17" name="Line 547"/>
                              <p:cNvSpPr>
                                <a:spLocks noChangeShapeType="1"/>
                              </p:cNvSpPr>
                              <p:nvPr/>
                            </p:nvSpPr>
                            <p:spPr bwMode="auto">
                              <a:xfrm>
                                <a:off x="4096" y="327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18" name="Line 548"/>
                              <p:cNvSpPr>
                                <a:spLocks noChangeShapeType="1"/>
                              </p:cNvSpPr>
                              <p:nvPr/>
                            </p:nvSpPr>
                            <p:spPr bwMode="auto">
                              <a:xfrm flipV="1">
                                <a:off x="4096" y="3279"/>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19" name="Line 549"/>
                              <p:cNvSpPr>
                                <a:spLocks noChangeShapeType="1"/>
                              </p:cNvSpPr>
                              <p:nvPr/>
                            </p:nvSpPr>
                            <p:spPr bwMode="auto">
                              <a:xfrm>
                                <a:off x="4086" y="3288"/>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20" name="Line 550"/>
                              <p:cNvSpPr>
                                <a:spLocks noChangeShapeType="1"/>
                              </p:cNvSpPr>
                              <p:nvPr/>
                            </p:nvSpPr>
                            <p:spPr bwMode="auto">
                              <a:xfrm>
                                <a:off x="4086" y="328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21" name="Line 551"/>
                              <p:cNvSpPr>
                                <a:spLocks noChangeShapeType="1"/>
                              </p:cNvSpPr>
                              <p:nvPr/>
                            </p:nvSpPr>
                            <p:spPr bwMode="auto">
                              <a:xfrm>
                                <a:off x="4076" y="3288"/>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22" name="Line 552"/>
                              <p:cNvSpPr>
                                <a:spLocks noChangeShapeType="1"/>
                              </p:cNvSpPr>
                              <p:nvPr/>
                            </p:nvSpPr>
                            <p:spPr bwMode="auto">
                              <a:xfrm flipV="1">
                                <a:off x="4076" y="3288"/>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23" name="Line 553"/>
                              <p:cNvSpPr>
                                <a:spLocks noChangeShapeType="1"/>
                              </p:cNvSpPr>
                              <p:nvPr/>
                            </p:nvSpPr>
                            <p:spPr bwMode="auto">
                              <a:xfrm>
                                <a:off x="4076" y="329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24" name="Line 554"/>
                              <p:cNvSpPr>
                                <a:spLocks noChangeShapeType="1"/>
                              </p:cNvSpPr>
                              <p:nvPr/>
                            </p:nvSpPr>
                            <p:spPr bwMode="auto">
                              <a:xfrm flipV="1">
                                <a:off x="4076" y="3298"/>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25" name="Line 555"/>
                              <p:cNvSpPr>
                                <a:spLocks noChangeShapeType="1"/>
                              </p:cNvSpPr>
                              <p:nvPr/>
                            </p:nvSpPr>
                            <p:spPr bwMode="auto">
                              <a:xfrm>
                                <a:off x="4058" y="331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26" name="Line 556"/>
                              <p:cNvSpPr>
                                <a:spLocks noChangeShapeType="1"/>
                              </p:cNvSpPr>
                              <p:nvPr/>
                            </p:nvSpPr>
                            <p:spPr bwMode="auto">
                              <a:xfrm>
                                <a:off x="4058" y="3317"/>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27" name="Line 557"/>
                              <p:cNvSpPr>
                                <a:spLocks noChangeShapeType="1"/>
                              </p:cNvSpPr>
                              <p:nvPr/>
                            </p:nvSpPr>
                            <p:spPr bwMode="auto">
                              <a:xfrm>
                                <a:off x="4048" y="3317"/>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28" name="Line 558"/>
                              <p:cNvSpPr>
                                <a:spLocks noChangeShapeType="1"/>
                              </p:cNvSpPr>
                              <p:nvPr/>
                            </p:nvSpPr>
                            <p:spPr bwMode="auto">
                              <a:xfrm flipV="1">
                                <a:off x="4048" y="3317"/>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29" name="Line 559"/>
                              <p:cNvSpPr>
                                <a:spLocks noChangeShapeType="1"/>
                              </p:cNvSpPr>
                              <p:nvPr/>
                            </p:nvSpPr>
                            <p:spPr bwMode="auto">
                              <a:xfrm>
                                <a:off x="4048" y="332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30" name="Line 560"/>
                              <p:cNvSpPr>
                                <a:spLocks noChangeShapeType="1"/>
                              </p:cNvSpPr>
                              <p:nvPr/>
                            </p:nvSpPr>
                            <p:spPr bwMode="auto">
                              <a:xfrm>
                                <a:off x="4048" y="332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31" name="Line 561"/>
                              <p:cNvSpPr>
                                <a:spLocks noChangeShapeType="1"/>
                              </p:cNvSpPr>
                              <p:nvPr/>
                            </p:nvSpPr>
                            <p:spPr bwMode="auto">
                              <a:xfrm>
                                <a:off x="4048" y="332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32" name="Line 562"/>
                              <p:cNvSpPr>
                                <a:spLocks noChangeShapeType="1"/>
                              </p:cNvSpPr>
                              <p:nvPr/>
                            </p:nvSpPr>
                            <p:spPr bwMode="auto">
                              <a:xfrm flipV="1">
                                <a:off x="4048" y="3326"/>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33" name="Line 563"/>
                              <p:cNvSpPr>
                                <a:spLocks noChangeShapeType="1"/>
                              </p:cNvSpPr>
                              <p:nvPr/>
                            </p:nvSpPr>
                            <p:spPr bwMode="auto">
                              <a:xfrm>
                                <a:off x="4048" y="333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34" name="Line 564"/>
                              <p:cNvSpPr>
                                <a:spLocks noChangeShapeType="1"/>
                              </p:cNvSpPr>
                              <p:nvPr/>
                            </p:nvSpPr>
                            <p:spPr bwMode="auto">
                              <a:xfrm>
                                <a:off x="4048" y="333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35" name="Line 565"/>
                              <p:cNvSpPr>
                                <a:spLocks noChangeShapeType="1"/>
                              </p:cNvSpPr>
                              <p:nvPr/>
                            </p:nvSpPr>
                            <p:spPr bwMode="auto">
                              <a:xfrm>
                                <a:off x="4048" y="3336"/>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36" name="Line 566"/>
                              <p:cNvSpPr>
                                <a:spLocks noChangeShapeType="1"/>
                              </p:cNvSpPr>
                              <p:nvPr/>
                            </p:nvSpPr>
                            <p:spPr bwMode="auto">
                              <a:xfrm flipV="1">
                                <a:off x="4048" y="3336"/>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37" name="Line 567"/>
                              <p:cNvSpPr>
                                <a:spLocks noChangeShapeType="1"/>
                              </p:cNvSpPr>
                              <p:nvPr/>
                            </p:nvSpPr>
                            <p:spPr bwMode="auto">
                              <a:xfrm>
                                <a:off x="4038" y="3345"/>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38" name="Line 568"/>
                              <p:cNvSpPr>
                                <a:spLocks noChangeShapeType="1"/>
                              </p:cNvSpPr>
                              <p:nvPr/>
                            </p:nvSpPr>
                            <p:spPr bwMode="auto">
                              <a:xfrm>
                                <a:off x="4038" y="334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639" name="Line 569"/>
                              <p:cNvSpPr>
                                <a:spLocks noChangeShapeType="1"/>
                              </p:cNvSpPr>
                              <p:nvPr/>
                            </p:nvSpPr>
                            <p:spPr bwMode="auto">
                              <a:xfrm>
                                <a:off x="4038" y="334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grpSp>
                      <p:sp>
                        <p:nvSpPr>
                          <p:cNvPr id="23546" name="Line 570"/>
                          <p:cNvSpPr>
                            <a:spLocks noChangeShapeType="1"/>
                          </p:cNvSpPr>
                          <p:nvPr/>
                        </p:nvSpPr>
                        <p:spPr bwMode="auto">
                          <a:xfrm>
                            <a:off x="4011" y="3383"/>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47" name="Line 571"/>
                          <p:cNvSpPr>
                            <a:spLocks noChangeShapeType="1"/>
                          </p:cNvSpPr>
                          <p:nvPr/>
                        </p:nvSpPr>
                        <p:spPr bwMode="auto">
                          <a:xfrm flipV="1">
                            <a:off x="3981" y="3393"/>
                            <a:ext cx="2"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48" name="Line 572"/>
                          <p:cNvSpPr>
                            <a:spLocks noChangeShapeType="1"/>
                          </p:cNvSpPr>
                          <p:nvPr/>
                        </p:nvSpPr>
                        <p:spPr bwMode="auto">
                          <a:xfrm flipV="1">
                            <a:off x="3952" y="3412"/>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49" name="Line 573"/>
                          <p:cNvSpPr>
                            <a:spLocks noChangeShapeType="1"/>
                          </p:cNvSpPr>
                          <p:nvPr/>
                        </p:nvSpPr>
                        <p:spPr bwMode="auto">
                          <a:xfrm flipV="1">
                            <a:off x="3934" y="3441"/>
                            <a:ext cx="0"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50" name="Line 574"/>
                          <p:cNvSpPr>
                            <a:spLocks noChangeShapeType="1"/>
                          </p:cNvSpPr>
                          <p:nvPr/>
                        </p:nvSpPr>
                        <p:spPr bwMode="auto">
                          <a:xfrm>
                            <a:off x="3904" y="3470"/>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51" name="Line 575"/>
                          <p:cNvSpPr>
                            <a:spLocks noChangeShapeType="1"/>
                          </p:cNvSpPr>
                          <p:nvPr/>
                        </p:nvSpPr>
                        <p:spPr bwMode="auto">
                          <a:xfrm flipV="1">
                            <a:off x="3885" y="3479"/>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52" name="Line 576"/>
                          <p:cNvSpPr>
                            <a:spLocks noChangeShapeType="1"/>
                          </p:cNvSpPr>
                          <p:nvPr/>
                        </p:nvSpPr>
                        <p:spPr bwMode="auto">
                          <a:xfrm>
                            <a:off x="3847" y="3498"/>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53" name="Line 577"/>
                          <p:cNvSpPr>
                            <a:spLocks noChangeShapeType="1"/>
                          </p:cNvSpPr>
                          <p:nvPr/>
                        </p:nvSpPr>
                        <p:spPr bwMode="auto">
                          <a:xfrm>
                            <a:off x="3827" y="3508"/>
                            <a:ext cx="2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54" name="Line 578"/>
                          <p:cNvSpPr>
                            <a:spLocks noChangeShapeType="1"/>
                          </p:cNvSpPr>
                          <p:nvPr/>
                        </p:nvSpPr>
                        <p:spPr bwMode="auto">
                          <a:xfrm flipV="1">
                            <a:off x="3799" y="3508"/>
                            <a:ext cx="0"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55" name="Line 579"/>
                          <p:cNvSpPr>
                            <a:spLocks noChangeShapeType="1"/>
                          </p:cNvSpPr>
                          <p:nvPr/>
                        </p:nvSpPr>
                        <p:spPr bwMode="auto">
                          <a:xfrm>
                            <a:off x="3719" y="3574"/>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56" name="Line 580"/>
                          <p:cNvSpPr>
                            <a:spLocks noChangeShapeType="1"/>
                          </p:cNvSpPr>
                          <p:nvPr/>
                        </p:nvSpPr>
                        <p:spPr bwMode="auto">
                          <a:xfrm>
                            <a:off x="3721" y="3574"/>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57" name="Line 581"/>
                          <p:cNvSpPr>
                            <a:spLocks noChangeShapeType="1"/>
                          </p:cNvSpPr>
                          <p:nvPr/>
                        </p:nvSpPr>
                        <p:spPr bwMode="auto">
                          <a:xfrm>
                            <a:off x="3711" y="3574"/>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58" name="Line 582"/>
                          <p:cNvSpPr>
                            <a:spLocks noChangeShapeType="1"/>
                          </p:cNvSpPr>
                          <p:nvPr/>
                        </p:nvSpPr>
                        <p:spPr bwMode="auto">
                          <a:xfrm flipV="1">
                            <a:off x="3711" y="3574"/>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59" name="Line 583"/>
                          <p:cNvSpPr>
                            <a:spLocks noChangeShapeType="1"/>
                          </p:cNvSpPr>
                          <p:nvPr/>
                        </p:nvSpPr>
                        <p:spPr bwMode="auto">
                          <a:xfrm>
                            <a:off x="3711" y="358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60" name="Line 584"/>
                          <p:cNvSpPr>
                            <a:spLocks noChangeShapeType="1"/>
                          </p:cNvSpPr>
                          <p:nvPr/>
                        </p:nvSpPr>
                        <p:spPr bwMode="auto">
                          <a:xfrm>
                            <a:off x="3711" y="358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61" name="Line 585"/>
                          <p:cNvSpPr>
                            <a:spLocks noChangeShapeType="1"/>
                          </p:cNvSpPr>
                          <p:nvPr/>
                        </p:nvSpPr>
                        <p:spPr bwMode="auto">
                          <a:xfrm>
                            <a:off x="3701" y="3583"/>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562" name="Line 586"/>
                          <p:cNvSpPr>
                            <a:spLocks noChangeShapeType="1"/>
                          </p:cNvSpPr>
                          <p:nvPr/>
                        </p:nvSpPr>
                        <p:spPr bwMode="auto">
                          <a:xfrm flipV="1">
                            <a:off x="3701" y="3583"/>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grpSp>
                  </p:grpSp>
                </p:grpSp>
              </p:grpSp>
              <p:sp>
                <p:nvSpPr>
                  <p:cNvPr id="23471" name="Line 587"/>
                  <p:cNvSpPr>
                    <a:spLocks noChangeShapeType="1"/>
                  </p:cNvSpPr>
                  <p:nvPr/>
                </p:nvSpPr>
                <p:spPr bwMode="auto">
                  <a:xfrm>
                    <a:off x="3690" y="3593"/>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72" name="Line 588"/>
                  <p:cNvSpPr>
                    <a:spLocks noChangeShapeType="1"/>
                  </p:cNvSpPr>
                  <p:nvPr/>
                </p:nvSpPr>
                <p:spPr bwMode="auto">
                  <a:xfrm>
                    <a:off x="3690" y="359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73" name="Line 589"/>
                  <p:cNvSpPr>
                    <a:spLocks noChangeShapeType="1"/>
                  </p:cNvSpPr>
                  <p:nvPr/>
                </p:nvSpPr>
                <p:spPr bwMode="auto">
                  <a:xfrm>
                    <a:off x="3690" y="3593"/>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74" name="Line 590"/>
                  <p:cNvSpPr>
                    <a:spLocks noChangeShapeType="1"/>
                  </p:cNvSpPr>
                  <p:nvPr/>
                </p:nvSpPr>
                <p:spPr bwMode="auto">
                  <a:xfrm flipV="1">
                    <a:off x="3690" y="3593"/>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75" name="Line 591"/>
                  <p:cNvSpPr>
                    <a:spLocks noChangeShapeType="1"/>
                  </p:cNvSpPr>
                  <p:nvPr/>
                </p:nvSpPr>
                <p:spPr bwMode="auto">
                  <a:xfrm>
                    <a:off x="3642" y="3602"/>
                    <a:ext cx="38"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76" name="Line 592"/>
                  <p:cNvSpPr>
                    <a:spLocks noChangeShapeType="1"/>
                  </p:cNvSpPr>
                  <p:nvPr/>
                </p:nvSpPr>
                <p:spPr bwMode="auto">
                  <a:xfrm flipV="1">
                    <a:off x="3622" y="3602"/>
                    <a:ext cx="1" cy="1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77" name="Line 593"/>
                  <p:cNvSpPr>
                    <a:spLocks noChangeShapeType="1"/>
                  </p:cNvSpPr>
                  <p:nvPr/>
                </p:nvSpPr>
                <p:spPr bwMode="auto">
                  <a:xfrm flipV="1">
                    <a:off x="3613" y="3613"/>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78" name="Line 594"/>
                  <p:cNvSpPr>
                    <a:spLocks noChangeShapeType="1"/>
                  </p:cNvSpPr>
                  <p:nvPr/>
                </p:nvSpPr>
                <p:spPr bwMode="auto">
                  <a:xfrm>
                    <a:off x="3564" y="3622"/>
                    <a:ext cx="2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79" name="Line 595"/>
                  <p:cNvSpPr>
                    <a:spLocks noChangeShapeType="1"/>
                  </p:cNvSpPr>
                  <p:nvPr/>
                </p:nvSpPr>
                <p:spPr bwMode="auto">
                  <a:xfrm flipV="1">
                    <a:off x="3564" y="3622"/>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80" name="Line 596"/>
                  <p:cNvSpPr>
                    <a:spLocks noChangeShapeType="1"/>
                  </p:cNvSpPr>
                  <p:nvPr/>
                </p:nvSpPr>
                <p:spPr bwMode="auto">
                  <a:xfrm>
                    <a:off x="3439" y="3641"/>
                    <a:ext cx="48"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81" name="Line 597"/>
                  <p:cNvSpPr>
                    <a:spLocks noChangeShapeType="1"/>
                  </p:cNvSpPr>
                  <p:nvPr/>
                </p:nvSpPr>
                <p:spPr bwMode="auto">
                  <a:xfrm>
                    <a:off x="3690" y="358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82" name="Line 598"/>
                  <p:cNvSpPr>
                    <a:spLocks noChangeShapeType="1"/>
                  </p:cNvSpPr>
                  <p:nvPr/>
                </p:nvSpPr>
                <p:spPr bwMode="auto">
                  <a:xfrm>
                    <a:off x="3690" y="358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grpSp>
          </p:grpSp>
        </p:grpSp>
      </p:grpSp>
      <p:sp>
        <p:nvSpPr>
          <p:cNvPr id="21508" name="Line 599"/>
          <p:cNvSpPr>
            <a:spLocks noChangeShapeType="1"/>
          </p:cNvSpPr>
          <p:nvPr/>
        </p:nvSpPr>
        <p:spPr bwMode="auto">
          <a:xfrm>
            <a:off x="6705600" y="2057400"/>
            <a:ext cx="628650" cy="352425"/>
          </a:xfrm>
          <a:prstGeom prst="line">
            <a:avLst/>
          </a:prstGeom>
          <a:noFill/>
          <a:ln w="28575">
            <a:solidFill>
              <a:srgbClr val="66FF33"/>
            </a:solidFill>
            <a:round/>
            <a:headEnd/>
            <a:tailEnd type="triangle" w="lg" len="lg"/>
          </a:ln>
          <a:extLst>
            <a:ext uri="{909E8E84-426E-40DD-AFC4-6F175D3DCCD1}">
              <a14:hiddenFill xmlns:a14="http://schemas.microsoft.com/office/drawing/2010/main">
                <a:noFill/>
              </a14:hiddenFill>
            </a:ext>
          </a:extLst>
        </p:spPr>
        <p:txBody>
          <a:bodyPr/>
          <a:lstStyle/>
          <a:p>
            <a:endParaRPr lang="en-NZ"/>
          </a:p>
        </p:txBody>
      </p:sp>
      <p:sp>
        <p:nvSpPr>
          <p:cNvPr id="21509" name="Line 600"/>
          <p:cNvSpPr>
            <a:spLocks noChangeShapeType="1"/>
          </p:cNvSpPr>
          <p:nvPr/>
        </p:nvSpPr>
        <p:spPr bwMode="auto">
          <a:xfrm>
            <a:off x="609600" y="4802188"/>
            <a:ext cx="3810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1510" name="Group 601"/>
          <p:cNvGrpSpPr>
            <a:grpSpLocks/>
          </p:cNvGrpSpPr>
          <p:nvPr/>
        </p:nvGrpSpPr>
        <p:grpSpPr bwMode="auto">
          <a:xfrm>
            <a:off x="4170363" y="1501775"/>
            <a:ext cx="4592637" cy="4838700"/>
            <a:chOff x="2627" y="946"/>
            <a:chExt cx="2893" cy="3048"/>
          </a:xfrm>
        </p:grpSpPr>
        <p:sp>
          <p:nvSpPr>
            <p:cNvPr id="22641" name="Rectangle 602"/>
            <p:cNvSpPr>
              <a:spLocks noChangeArrowheads="1"/>
            </p:cNvSpPr>
            <p:nvPr/>
          </p:nvSpPr>
          <p:spPr bwMode="auto">
            <a:xfrm>
              <a:off x="2752" y="3662"/>
              <a:ext cx="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9</a:t>
              </a:r>
            </a:p>
          </p:txBody>
        </p:sp>
        <p:sp>
          <p:nvSpPr>
            <p:cNvPr id="22642" name="Rectangle 603"/>
            <p:cNvSpPr>
              <a:spLocks noChangeArrowheads="1"/>
            </p:cNvSpPr>
            <p:nvPr/>
          </p:nvSpPr>
          <p:spPr bwMode="auto">
            <a:xfrm>
              <a:off x="2672" y="3550"/>
              <a:ext cx="8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0</a:t>
              </a:r>
            </a:p>
          </p:txBody>
        </p:sp>
        <p:sp>
          <p:nvSpPr>
            <p:cNvPr id="22643" name="Line 604"/>
            <p:cNvSpPr>
              <a:spLocks noChangeShapeType="1"/>
            </p:cNvSpPr>
            <p:nvPr/>
          </p:nvSpPr>
          <p:spPr bwMode="auto">
            <a:xfrm>
              <a:off x="2790" y="3670"/>
              <a:ext cx="1" cy="19"/>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44" name="Line 605"/>
            <p:cNvSpPr>
              <a:spLocks noChangeShapeType="1"/>
            </p:cNvSpPr>
            <p:nvPr/>
          </p:nvSpPr>
          <p:spPr bwMode="auto">
            <a:xfrm>
              <a:off x="2761" y="3660"/>
              <a:ext cx="29"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45" name="Rectangle 606"/>
            <p:cNvSpPr>
              <a:spLocks noChangeArrowheads="1"/>
            </p:cNvSpPr>
            <p:nvPr/>
          </p:nvSpPr>
          <p:spPr bwMode="auto">
            <a:xfrm>
              <a:off x="2790" y="946"/>
              <a:ext cx="2679" cy="271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6" name="Line 607"/>
            <p:cNvSpPr>
              <a:spLocks noChangeShapeType="1"/>
            </p:cNvSpPr>
            <p:nvPr/>
          </p:nvSpPr>
          <p:spPr bwMode="auto">
            <a:xfrm flipV="1">
              <a:off x="2790" y="946"/>
              <a:ext cx="1" cy="271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47" name="Rectangle 608"/>
            <p:cNvSpPr>
              <a:spLocks noChangeArrowheads="1"/>
            </p:cNvSpPr>
            <p:nvPr/>
          </p:nvSpPr>
          <p:spPr bwMode="auto">
            <a:xfrm>
              <a:off x="2627" y="3008"/>
              <a:ext cx="15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20</a:t>
              </a:r>
            </a:p>
          </p:txBody>
        </p:sp>
        <p:sp>
          <p:nvSpPr>
            <p:cNvPr id="22648" name="Line 609"/>
            <p:cNvSpPr>
              <a:spLocks noChangeShapeType="1"/>
            </p:cNvSpPr>
            <p:nvPr/>
          </p:nvSpPr>
          <p:spPr bwMode="auto">
            <a:xfrm>
              <a:off x="2773" y="3101"/>
              <a:ext cx="29"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2649" name="Group 610"/>
            <p:cNvGrpSpPr>
              <a:grpSpLocks/>
            </p:cNvGrpSpPr>
            <p:nvPr/>
          </p:nvGrpSpPr>
          <p:grpSpPr bwMode="auto">
            <a:xfrm>
              <a:off x="2868" y="946"/>
              <a:ext cx="2652" cy="3048"/>
              <a:chOff x="2868" y="946"/>
              <a:chExt cx="2652" cy="3048"/>
            </a:xfrm>
          </p:grpSpPr>
          <p:sp>
            <p:nvSpPr>
              <p:cNvPr id="22653" name="Rectangle 611"/>
              <p:cNvSpPr>
                <a:spLocks noChangeArrowheads="1"/>
              </p:cNvSpPr>
              <p:nvPr/>
            </p:nvSpPr>
            <p:spPr bwMode="auto">
              <a:xfrm>
                <a:off x="3821" y="3840"/>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sz="1600" b="1"/>
                  <a:t>AGE (YEARS)</a:t>
                </a:r>
              </a:p>
            </p:txBody>
          </p:sp>
          <p:sp>
            <p:nvSpPr>
              <p:cNvPr id="22654" name="Rectangle 612"/>
              <p:cNvSpPr>
                <a:spLocks noChangeArrowheads="1"/>
              </p:cNvSpPr>
              <p:nvPr/>
            </p:nvSpPr>
            <p:spPr bwMode="auto">
              <a:xfrm>
                <a:off x="5412" y="3662"/>
                <a:ext cx="1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15</a:t>
                </a:r>
              </a:p>
            </p:txBody>
          </p:sp>
          <p:sp>
            <p:nvSpPr>
              <p:cNvPr id="22655" name="Rectangle 613"/>
              <p:cNvSpPr>
                <a:spLocks noChangeArrowheads="1"/>
              </p:cNvSpPr>
              <p:nvPr/>
            </p:nvSpPr>
            <p:spPr bwMode="auto">
              <a:xfrm>
                <a:off x="4957" y="3662"/>
                <a:ext cx="1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14</a:t>
                </a:r>
              </a:p>
            </p:txBody>
          </p:sp>
          <p:sp>
            <p:nvSpPr>
              <p:cNvPr id="22656" name="Rectangle 614"/>
              <p:cNvSpPr>
                <a:spLocks noChangeArrowheads="1"/>
              </p:cNvSpPr>
              <p:nvPr/>
            </p:nvSpPr>
            <p:spPr bwMode="auto">
              <a:xfrm>
                <a:off x="4511" y="3662"/>
                <a:ext cx="1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13</a:t>
                </a:r>
              </a:p>
            </p:txBody>
          </p:sp>
          <p:sp>
            <p:nvSpPr>
              <p:cNvPr id="22657" name="Rectangle 615"/>
              <p:cNvSpPr>
                <a:spLocks noChangeArrowheads="1"/>
              </p:cNvSpPr>
              <p:nvPr/>
            </p:nvSpPr>
            <p:spPr bwMode="auto">
              <a:xfrm>
                <a:off x="4067" y="3662"/>
                <a:ext cx="11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12</a:t>
                </a:r>
              </a:p>
            </p:txBody>
          </p:sp>
          <p:sp>
            <p:nvSpPr>
              <p:cNvPr id="22658" name="Rectangle 616"/>
              <p:cNvSpPr>
                <a:spLocks noChangeArrowheads="1"/>
              </p:cNvSpPr>
              <p:nvPr/>
            </p:nvSpPr>
            <p:spPr bwMode="auto">
              <a:xfrm>
                <a:off x="3622" y="3662"/>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11</a:t>
                </a:r>
              </a:p>
            </p:txBody>
          </p:sp>
          <p:sp>
            <p:nvSpPr>
              <p:cNvPr id="22659" name="Rectangle 617"/>
              <p:cNvSpPr>
                <a:spLocks noChangeArrowheads="1"/>
              </p:cNvSpPr>
              <p:nvPr/>
            </p:nvSpPr>
            <p:spPr bwMode="auto">
              <a:xfrm>
                <a:off x="3177" y="3662"/>
                <a:ext cx="1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10</a:t>
                </a:r>
              </a:p>
            </p:txBody>
          </p:sp>
          <p:sp>
            <p:nvSpPr>
              <p:cNvPr id="22660" name="Line 618"/>
              <p:cNvSpPr>
                <a:spLocks noChangeShapeType="1"/>
              </p:cNvSpPr>
              <p:nvPr/>
            </p:nvSpPr>
            <p:spPr bwMode="auto">
              <a:xfrm>
                <a:off x="5469" y="3670"/>
                <a:ext cx="1" cy="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61" name="Line 619"/>
              <p:cNvSpPr>
                <a:spLocks noChangeShapeType="1"/>
              </p:cNvSpPr>
              <p:nvPr/>
            </p:nvSpPr>
            <p:spPr bwMode="auto">
              <a:xfrm>
                <a:off x="5025" y="3670"/>
                <a:ext cx="0" cy="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62" name="Line 620"/>
              <p:cNvSpPr>
                <a:spLocks noChangeShapeType="1"/>
              </p:cNvSpPr>
              <p:nvPr/>
            </p:nvSpPr>
            <p:spPr bwMode="auto">
              <a:xfrm>
                <a:off x="4580" y="3670"/>
                <a:ext cx="1" cy="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63" name="Line 621"/>
              <p:cNvSpPr>
                <a:spLocks noChangeShapeType="1"/>
              </p:cNvSpPr>
              <p:nvPr/>
            </p:nvSpPr>
            <p:spPr bwMode="auto">
              <a:xfrm>
                <a:off x="4125" y="3670"/>
                <a:ext cx="1" cy="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64" name="Line 622"/>
              <p:cNvSpPr>
                <a:spLocks noChangeShapeType="1"/>
              </p:cNvSpPr>
              <p:nvPr/>
            </p:nvSpPr>
            <p:spPr bwMode="auto">
              <a:xfrm>
                <a:off x="3680" y="3670"/>
                <a:ext cx="1" cy="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65" name="Line 623"/>
              <p:cNvSpPr>
                <a:spLocks noChangeShapeType="1"/>
              </p:cNvSpPr>
              <p:nvPr/>
            </p:nvSpPr>
            <p:spPr bwMode="auto">
              <a:xfrm>
                <a:off x="3236" y="3670"/>
                <a:ext cx="1" cy="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66" name="Line 624"/>
              <p:cNvSpPr>
                <a:spLocks noChangeShapeType="1"/>
              </p:cNvSpPr>
              <p:nvPr/>
            </p:nvSpPr>
            <p:spPr bwMode="auto">
              <a:xfrm flipV="1">
                <a:off x="5285" y="946"/>
                <a:ext cx="1" cy="2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67" name="Line 625"/>
              <p:cNvSpPr>
                <a:spLocks noChangeShapeType="1"/>
              </p:cNvSpPr>
              <p:nvPr/>
            </p:nvSpPr>
            <p:spPr bwMode="auto">
              <a:xfrm>
                <a:off x="5285" y="97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68" name="Line 626"/>
              <p:cNvSpPr>
                <a:spLocks noChangeShapeType="1"/>
              </p:cNvSpPr>
              <p:nvPr/>
            </p:nvSpPr>
            <p:spPr bwMode="auto">
              <a:xfrm flipV="1">
                <a:off x="5285" y="975"/>
                <a:ext cx="1" cy="3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69" name="Line 627"/>
              <p:cNvSpPr>
                <a:spLocks noChangeShapeType="1"/>
              </p:cNvSpPr>
              <p:nvPr/>
            </p:nvSpPr>
            <p:spPr bwMode="auto">
              <a:xfrm>
                <a:off x="5276" y="1014"/>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70" name="Line 628"/>
              <p:cNvSpPr>
                <a:spLocks noChangeShapeType="1"/>
              </p:cNvSpPr>
              <p:nvPr/>
            </p:nvSpPr>
            <p:spPr bwMode="auto">
              <a:xfrm flipV="1">
                <a:off x="5276" y="1014"/>
                <a:ext cx="1" cy="38"/>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71" name="Line 629"/>
              <p:cNvSpPr>
                <a:spLocks noChangeShapeType="1"/>
              </p:cNvSpPr>
              <p:nvPr/>
            </p:nvSpPr>
            <p:spPr bwMode="auto">
              <a:xfrm>
                <a:off x="5189" y="1052"/>
                <a:ext cx="87"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72" name="Line 630"/>
              <p:cNvSpPr>
                <a:spLocks noChangeShapeType="1"/>
              </p:cNvSpPr>
              <p:nvPr/>
            </p:nvSpPr>
            <p:spPr bwMode="auto">
              <a:xfrm flipV="1">
                <a:off x="5189" y="1052"/>
                <a:ext cx="1" cy="58"/>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73" name="Line 631"/>
              <p:cNvSpPr>
                <a:spLocks noChangeShapeType="1"/>
              </p:cNvSpPr>
              <p:nvPr/>
            </p:nvSpPr>
            <p:spPr bwMode="auto">
              <a:xfrm>
                <a:off x="5169" y="1110"/>
                <a:ext cx="20"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74" name="Line 632"/>
              <p:cNvSpPr>
                <a:spLocks noChangeShapeType="1"/>
              </p:cNvSpPr>
              <p:nvPr/>
            </p:nvSpPr>
            <p:spPr bwMode="auto">
              <a:xfrm flipV="1">
                <a:off x="5169" y="1110"/>
                <a:ext cx="1" cy="58"/>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75" name="Line 633"/>
              <p:cNvSpPr>
                <a:spLocks noChangeShapeType="1"/>
              </p:cNvSpPr>
              <p:nvPr/>
            </p:nvSpPr>
            <p:spPr bwMode="auto">
              <a:xfrm>
                <a:off x="5130" y="1168"/>
                <a:ext cx="39"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76" name="Line 634"/>
              <p:cNvSpPr>
                <a:spLocks noChangeShapeType="1"/>
              </p:cNvSpPr>
              <p:nvPr/>
            </p:nvSpPr>
            <p:spPr bwMode="auto">
              <a:xfrm flipV="1">
                <a:off x="5130" y="1168"/>
                <a:ext cx="1" cy="47"/>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77" name="Line 635"/>
              <p:cNvSpPr>
                <a:spLocks noChangeShapeType="1"/>
              </p:cNvSpPr>
              <p:nvPr/>
            </p:nvSpPr>
            <p:spPr bwMode="auto">
              <a:xfrm>
                <a:off x="5101" y="1215"/>
                <a:ext cx="2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78" name="Line 636"/>
              <p:cNvSpPr>
                <a:spLocks noChangeShapeType="1"/>
              </p:cNvSpPr>
              <p:nvPr/>
            </p:nvSpPr>
            <p:spPr bwMode="auto">
              <a:xfrm flipV="1">
                <a:off x="5101" y="1215"/>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79" name="Line 637"/>
              <p:cNvSpPr>
                <a:spLocks noChangeShapeType="1"/>
              </p:cNvSpPr>
              <p:nvPr/>
            </p:nvSpPr>
            <p:spPr bwMode="auto">
              <a:xfrm>
                <a:off x="5092" y="1234"/>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80" name="Line 638"/>
              <p:cNvSpPr>
                <a:spLocks noChangeShapeType="1"/>
              </p:cNvSpPr>
              <p:nvPr/>
            </p:nvSpPr>
            <p:spPr bwMode="auto">
              <a:xfrm flipV="1">
                <a:off x="5092" y="1234"/>
                <a:ext cx="0"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81" name="Line 639"/>
              <p:cNvSpPr>
                <a:spLocks noChangeShapeType="1"/>
              </p:cNvSpPr>
              <p:nvPr/>
            </p:nvSpPr>
            <p:spPr bwMode="auto">
              <a:xfrm>
                <a:off x="5082" y="1253"/>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82" name="Line 640"/>
              <p:cNvSpPr>
                <a:spLocks noChangeShapeType="1"/>
              </p:cNvSpPr>
              <p:nvPr/>
            </p:nvSpPr>
            <p:spPr bwMode="auto">
              <a:xfrm flipV="1">
                <a:off x="5082" y="1253"/>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83" name="Line 641"/>
              <p:cNvSpPr>
                <a:spLocks noChangeShapeType="1"/>
              </p:cNvSpPr>
              <p:nvPr/>
            </p:nvSpPr>
            <p:spPr bwMode="auto">
              <a:xfrm>
                <a:off x="5082" y="127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84" name="Line 642"/>
              <p:cNvSpPr>
                <a:spLocks noChangeShapeType="1"/>
              </p:cNvSpPr>
              <p:nvPr/>
            </p:nvSpPr>
            <p:spPr bwMode="auto">
              <a:xfrm flipV="1">
                <a:off x="5082" y="1272"/>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85" name="Line 643"/>
              <p:cNvSpPr>
                <a:spLocks noChangeShapeType="1"/>
              </p:cNvSpPr>
              <p:nvPr/>
            </p:nvSpPr>
            <p:spPr bwMode="auto">
              <a:xfrm>
                <a:off x="5073" y="1291"/>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86" name="Line 644"/>
              <p:cNvSpPr>
                <a:spLocks noChangeShapeType="1"/>
              </p:cNvSpPr>
              <p:nvPr/>
            </p:nvSpPr>
            <p:spPr bwMode="auto">
              <a:xfrm flipV="1">
                <a:off x="5073" y="1291"/>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87" name="Line 645"/>
              <p:cNvSpPr>
                <a:spLocks noChangeShapeType="1"/>
              </p:cNvSpPr>
              <p:nvPr/>
            </p:nvSpPr>
            <p:spPr bwMode="auto">
              <a:xfrm>
                <a:off x="5063" y="1310"/>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88" name="Line 646"/>
              <p:cNvSpPr>
                <a:spLocks noChangeShapeType="1"/>
              </p:cNvSpPr>
              <p:nvPr/>
            </p:nvSpPr>
            <p:spPr bwMode="auto">
              <a:xfrm flipV="1">
                <a:off x="5063" y="1310"/>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89" name="Line 647"/>
              <p:cNvSpPr>
                <a:spLocks noChangeShapeType="1"/>
              </p:cNvSpPr>
              <p:nvPr/>
            </p:nvSpPr>
            <p:spPr bwMode="auto">
              <a:xfrm>
                <a:off x="5053" y="1319"/>
                <a:ext cx="10"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90" name="Line 648"/>
              <p:cNvSpPr>
                <a:spLocks noChangeShapeType="1"/>
              </p:cNvSpPr>
              <p:nvPr/>
            </p:nvSpPr>
            <p:spPr bwMode="auto">
              <a:xfrm flipV="1">
                <a:off x="5053" y="1319"/>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91" name="Line 649"/>
              <p:cNvSpPr>
                <a:spLocks noChangeShapeType="1"/>
              </p:cNvSpPr>
              <p:nvPr/>
            </p:nvSpPr>
            <p:spPr bwMode="auto">
              <a:xfrm>
                <a:off x="5043" y="1329"/>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92" name="Line 650"/>
              <p:cNvSpPr>
                <a:spLocks noChangeShapeType="1"/>
              </p:cNvSpPr>
              <p:nvPr/>
            </p:nvSpPr>
            <p:spPr bwMode="auto">
              <a:xfrm flipV="1">
                <a:off x="5043" y="1329"/>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93" name="Line 651"/>
              <p:cNvSpPr>
                <a:spLocks noChangeShapeType="1"/>
              </p:cNvSpPr>
              <p:nvPr/>
            </p:nvSpPr>
            <p:spPr bwMode="auto">
              <a:xfrm>
                <a:off x="5015" y="1338"/>
                <a:ext cx="28"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94" name="Line 652"/>
              <p:cNvSpPr>
                <a:spLocks noChangeShapeType="1"/>
              </p:cNvSpPr>
              <p:nvPr/>
            </p:nvSpPr>
            <p:spPr bwMode="auto">
              <a:xfrm>
                <a:off x="5015" y="133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95" name="Line 653"/>
              <p:cNvSpPr>
                <a:spLocks noChangeShapeType="1"/>
              </p:cNvSpPr>
              <p:nvPr/>
            </p:nvSpPr>
            <p:spPr bwMode="auto">
              <a:xfrm>
                <a:off x="5015" y="133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96" name="Line 654"/>
              <p:cNvSpPr>
                <a:spLocks noChangeShapeType="1"/>
              </p:cNvSpPr>
              <p:nvPr/>
            </p:nvSpPr>
            <p:spPr bwMode="auto">
              <a:xfrm flipV="1">
                <a:off x="5015" y="1338"/>
                <a:ext cx="1" cy="1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97" name="Line 655"/>
              <p:cNvSpPr>
                <a:spLocks noChangeShapeType="1"/>
              </p:cNvSpPr>
              <p:nvPr/>
            </p:nvSpPr>
            <p:spPr bwMode="auto">
              <a:xfrm>
                <a:off x="5015" y="134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98" name="Line 656"/>
              <p:cNvSpPr>
                <a:spLocks noChangeShapeType="1"/>
              </p:cNvSpPr>
              <p:nvPr/>
            </p:nvSpPr>
            <p:spPr bwMode="auto">
              <a:xfrm flipV="1">
                <a:off x="5015" y="1349"/>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99" name="Line 657"/>
              <p:cNvSpPr>
                <a:spLocks noChangeShapeType="1"/>
              </p:cNvSpPr>
              <p:nvPr/>
            </p:nvSpPr>
            <p:spPr bwMode="auto">
              <a:xfrm>
                <a:off x="5005" y="1358"/>
                <a:ext cx="10"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00" name="Line 658"/>
              <p:cNvSpPr>
                <a:spLocks noChangeShapeType="1"/>
              </p:cNvSpPr>
              <p:nvPr/>
            </p:nvSpPr>
            <p:spPr bwMode="auto">
              <a:xfrm>
                <a:off x="5005" y="1358"/>
                <a:ext cx="1"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01" name="Line 659"/>
              <p:cNvSpPr>
                <a:spLocks noChangeShapeType="1"/>
              </p:cNvSpPr>
              <p:nvPr/>
            </p:nvSpPr>
            <p:spPr bwMode="auto">
              <a:xfrm>
                <a:off x="4995" y="1358"/>
                <a:ext cx="10"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02" name="Line 660"/>
              <p:cNvSpPr>
                <a:spLocks noChangeShapeType="1"/>
              </p:cNvSpPr>
              <p:nvPr/>
            </p:nvSpPr>
            <p:spPr bwMode="auto">
              <a:xfrm flipV="1">
                <a:off x="4995" y="1358"/>
                <a:ext cx="2"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03" name="Line 661"/>
              <p:cNvSpPr>
                <a:spLocks noChangeShapeType="1"/>
              </p:cNvSpPr>
              <p:nvPr/>
            </p:nvSpPr>
            <p:spPr bwMode="auto">
              <a:xfrm>
                <a:off x="4986" y="1368"/>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04" name="Line 662"/>
              <p:cNvSpPr>
                <a:spLocks noChangeShapeType="1"/>
              </p:cNvSpPr>
              <p:nvPr/>
            </p:nvSpPr>
            <p:spPr bwMode="auto">
              <a:xfrm flipV="1">
                <a:off x="4986" y="1368"/>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05" name="Line 663"/>
              <p:cNvSpPr>
                <a:spLocks noChangeShapeType="1"/>
              </p:cNvSpPr>
              <p:nvPr/>
            </p:nvSpPr>
            <p:spPr bwMode="auto">
              <a:xfrm>
                <a:off x="4976" y="1377"/>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06" name="Line 664"/>
              <p:cNvSpPr>
                <a:spLocks noChangeShapeType="1"/>
              </p:cNvSpPr>
              <p:nvPr/>
            </p:nvSpPr>
            <p:spPr bwMode="auto">
              <a:xfrm flipV="1">
                <a:off x="4976" y="1377"/>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07" name="Line 665"/>
              <p:cNvSpPr>
                <a:spLocks noChangeShapeType="1"/>
              </p:cNvSpPr>
              <p:nvPr/>
            </p:nvSpPr>
            <p:spPr bwMode="auto">
              <a:xfrm>
                <a:off x="4976" y="138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08" name="Line 666"/>
              <p:cNvSpPr>
                <a:spLocks noChangeShapeType="1"/>
              </p:cNvSpPr>
              <p:nvPr/>
            </p:nvSpPr>
            <p:spPr bwMode="auto">
              <a:xfrm>
                <a:off x="4976" y="138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09" name="Line 667"/>
              <p:cNvSpPr>
                <a:spLocks noChangeShapeType="1"/>
              </p:cNvSpPr>
              <p:nvPr/>
            </p:nvSpPr>
            <p:spPr bwMode="auto">
              <a:xfrm>
                <a:off x="4966" y="1387"/>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10" name="Line 668"/>
              <p:cNvSpPr>
                <a:spLocks noChangeShapeType="1"/>
              </p:cNvSpPr>
              <p:nvPr/>
            </p:nvSpPr>
            <p:spPr bwMode="auto">
              <a:xfrm flipV="1">
                <a:off x="4966" y="1387"/>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11" name="Line 669"/>
              <p:cNvSpPr>
                <a:spLocks noChangeShapeType="1"/>
              </p:cNvSpPr>
              <p:nvPr/>
            </p:nvSpPr>
            <p:spPr bwMode="auto">
              <a:xfrm>
                <a:off x="4966" y="139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12" name="Line 670"/>
              <p:cNvSpPr>
                <a:spLocks noChangeShapeType="1"/>
              </p:cNvSpPr>
              <p:nvPr/>
            </p:nvSpPr>
            <p:spPr bwMode="auto">
              <a:xfrm flipV="1">
                <a:off x="4966" y="1396"/>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13" name="Line 671"/>
              <p:cNvSpPr>
                <a:spLocks noChangeShapeType="1"/>
              </p:cNvSpPr>
              <p:nvPr/>
            </p:nvSpPr>
            <p:spPr bwMode="auto">
              <a:xfrm>
                <a:off x="4957" y="1406"/>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14" name="Line 672"/>
              <p:cNvSpPr>
                <a:spLocks noChangeShapeType="1"/>
              </p:cNvSpPr>
              <p:nvPr/>
            </p:nvSpPr>
            <p:spPr bwMode="auto">
              <a:xfrm>
                <a:off x="4957" y="140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15" name="Line 673"/>
              <p:cNvSpPr>
                <a:spLocks noChangeShapeType="1"/>
              </p:cNvSpPr>
              <p:nvPr/>
            </p:nvSpPr>
            <p:spPr bwMode="auto">
              <a:xfrm>
                <a:off x="4957" y="140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16" name="Line 674"/>
              <p:cNvSpPr>
                <a:spLocks noChangeShapeType="1"/>
              </p:cNvSpPr>
              <p:nvPr/>
            </p:nvSpPr>
            <p:spPr bwMode="auto">
              <a:xfrm flipV="1">
                <a:off x="4957" y="1406"/>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17" name="Line 675"/>
              <p:cNvSpPr>
                <a:spLocks noChangeShapeType="1"/>
              </p:cNvSpPr>
              <p:nvPr/>
            </p:nvSpPr>
            <p:spPr bwMode="auto">
              <a:xfrm>
                <a:off x="4957" y="141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18" name="Line 676"/>
              <p:cNvSpPr>
                <a:spLocks noChangeShapeType="1"/>
              </p:cNvSpPr>
              <p:nvPr/>
            </p:nvSpPr>
            <p:spPr bwMode="auto">
              <a:xfrm flipV="1">
                <a:off x="4957" y="1415"/>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19" name="Line 677"/>
              <p:cNvSpPr>
                <a:spLocks noChangeShapeType="1"/>
              </p:cNvSpPr>
              <p:nvPr/>
            </p:nvSpPr>
            <p:spPr bwMode="auto">
              <a:xfrm>
                <a:off x="4947" y="1425"/>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20" name="Line 678"/>
              <p:cNvSpPr>
                <a:spLocks noChangeShapeType="1"/>
              </p:cNvSpPr>
              <p:nvPr/>
            </p:nvSpPr>
            <p:spPr bwMode="auto">
              <a:xfrm>
                <a:off x="4947" y="142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21" name="Line 679"/>
              <p:cNvSpPr>
                <a:spLocks noChangeShapeType="1"/>
              </p:cNvSpPr>
              <p:nvPr/>
            </p:nvSpPr>
            <p:spPr bwMode="auto">
              <a:xfrm>
                <a:off x="4947" y="142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22" name="Line 680"/>
              <p:cNvSpPr>
                <a:spLocks noChangeShapeType="1"/>
              </p:cNvSpPr>
              <p:nvPr/>
            </p:nvSpPr>
            <p:spPr bwMode="auto">
              <a:xfrm flipV="1">
                <a:off x="4947" y="1425"/>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23" name="Line 681"/>
              <p:cNvSpPr>
                <a:spLocks noChangeShapeType="1"/>
              </p:cNvSpPr>
              <p:nvPr/>
            </p:nvSpPr>
            <p:spPr bwMode="auto">
              <a:xfrm>
                <a:off x="4937" y="1434"/>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24" name="Line 682"/>
              <p:cNvSpPr>
                <a:spLocks noChangeShapeType="1"/>
              </p:cNvSpPr>
              <p:nvPr/>
            </p:nvSpPr>
            <p:spPr bwMode="auto">
              <a:xfrm flipV="1">
                <a:off x="4937" y="1434"/>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25" name="Line 683"/>
              <p:cNvSpPr>
                <a:spLocks noChangeShapeType="1"/>
              </p:cNvSpPr>
              <p:nvPr/>
            </p:nvSpPr>
            <p:spPr bwMode="auto">
              <a:xfrm>
                <a:off x="4927" y="1444"/>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26" name="Line 684"/>
              <p:cNvSpPr>
                <a:spLocks noChangeShapeType="1"/>
              </p:cNvSpPr>
              <p:nvPr/>
            </p:nvSpPr>
            <p:spPr bwMode="auto">
              <a:xfrm>
                <a:off x="4927" y="144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27" name="Line 685"/>
              <p:cNvSpPr>
                <a:spLocks noChangeShapeType="1"/>
              </p:cNvSpPr>
              <p:nvPr/>
            </p:nvSpPr>
            <p:spPr bwMode="auto">
              <a:xfrm>
                <a:off x="4917" y="1444"/>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28" name="Line 686"/>
              <p:cNvSpPr>
                <a:spLocks noChangeShapeType="1"/>
              </p:cNvSpPr>
              <p:nvPr/>
            </p:nvSpPr>
            <p:spPr bwMode="auto">
              <a:xfrm flipV="1">
                <a:off x="4917" y="1444"/>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29" name="Line 687"/>
              <p:cNvSpPr>
                <a:spLocks noChangeShapeType="1"/>
              </p:cNvSpPr>
              <p:nvPr/>
            </p:nvSpPr>
            <p:spPr bwMode="auto">
              <a:xfrm>
                <a:off x="4917" y="145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30" name="Line 688"/>
              <p:cNvSpPr>
                <a:spLocks noChangeShapeType="1"/>
              </p:cNvSpPr>
              <p:nvPr/>
            </p:nvSpPr>
            <p:spPr bwMode="auto">
              <a:xfrm flipV="1">
                <a:off x="4917" y="1453"/>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31" name="Line 689"/>
              <p:cNvSpPr>
                <a:spLocks noChangeShapeType="1"/>
              </p:cNvSpPr>
              <p:nvPr/>
            </p:nvSpPr>
            <p:spPr bwMode="auto">
              <a:xfrm>
                <a:off x="4889" y="1463"/>
                <a:ext cx="28"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32" name="Line 690"/>
              <p:cNvSpPr>
                <a:spLocks noChangeShapeType="1"/>
              </p:cNvSpPr>
              <p:nvPr/>
            </p:nvSpPr>
            <p:spPr bwMode="auto">
              <a:xfrm flipV="1">
                <a:off x="4889" y="1463"/>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33" name="Line 691"/>
              <p:cNvSpPr>
                <a:spLocks noChangeShapeType="1"/>
              </p:cNvSpPr>
              <p:nvPr/>
            </p:nvSpPr>
            <p:spPr bwMode="auto">
              <a:xfrm>
                <a:off x="4889" y="1472"/>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34" name="Line 692"/>
              <p:cNvSpPr>
                <a:spLocks noChangeShapeType="1"/>
              </p:cNvSpPr>
              <p:nvPr/>
            </p:nvSpPr>
            <p:spPr bwMode="auto">
              <a:xfrm>
                <a:off x="4889" y="1472"/>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35" name="Line 693"/>
              <p:cNvSpPr>
                <a:spLocks noChangeShapeType="1"/>
              </p:cNvSpPr>
              <p:nvPr/>
            </p:nvSpPr>
            <p:spPr bwMode="auto">
              <a:xfrm>
                <a:off x="4879" y="1472"/>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36" name="Line 694"/>
              <p:cNvSpPr>
                <a:spLocks noChangeShapeType="1"/>
              </p:cNvSpPr>
              <p:nvPr/>
            </p:nvSpPr>
            <p:spPr bwMode="auto">
              <a:xfrm flipV="1">
                <a:off x="4879" y="1472"/>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37" name="Line 695"/>
              <p:cNvSpPr>
                <a:spLocks noChangeShapeType="1"/>
              </p:cNvSpPr>
              <p:nvPr/>
            </p:nvSpPr>
            <p:spPr bwMode="auto">
              <a:xfrm>
                <a:off x="4879" y="148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38" name="Line 696"/>
              <p:cNvSpPr>
                <a:spLocks noChangeShapeType="1"/>
              </p:cNvSpPr>
              <p:nvPr/>
            </p:nvSpPr>
            <p:spPr bwMode="auto">
              <a:xfrm>
                <a:off x="4879" y="148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39" name="Line 697"/>
              <p:cNvSpPr>
                <a:spLocks noChangeShapeType="1"/>
              </p:cNvSpPr>
              <p:nvPr/>
            </p:nvSpPr>
            <p:spPr bwMode="auto">
              <a:xfrm>
                <a:off x="4870" y="1482"/>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40" name="Line 698"/>
              <p:cNvSpPr>
                <a:spLocks noChangeShapeType="1"/>
              </p:cNvSpPr>
              <p:nvPr/>
            </p:nvSpPr>
            <p:spPr bwMode="auto">
              <a:xfrm flipV="1">
                <a:off x="4870" y="1482"/>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41" name="Line 699"/>
              <p:cNvSpPr>
                <a:spLocks noChangeShapeType="1"/>
              </p:cNvSpPr>
              <p:nvPr/>
            </p:nvSpPr>
            <p:spPr bwMode="auto">
              <a:xfrm>
                <a:off x="4860" y="1491"/>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42" name="Line 700"/>
              <p:cNvSpPr>
                <a:spLocks noChangeShapeType="1"/>
              </p:cNvSpPr>
              <p:nvPr/>
            </p:nvSpPr>
            <p:spPr bwMode="auto">
              <a:xfrm flipV="1">
                <a:off x="4860" y="1491"/>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43" name="Line 701"/>
              <p:cNvSpPr>
                <a:spLocks noChangeShapeType="1"/>
              </p:cNvSpPr>
              <p:nvPr/>
            </p:nvSpPr>
            <p:spPr bwMode="auto">
              <a:xfrm>
                <a:off x="4860" y="150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44" name="Line 702"/>
              <p:cNvSpPr>
                <a:spLocks noChangeShapeType="1"/>
              </p:cNvSpPr>
              <p:nvPr/>
            </p:nvSpPr>
            <p:spPr bwMode="auto">
              <a:xfrm>
                <a:off x="4860" y="150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45" name="Line 703"/>
              <p:cNvSpPr>
                <a:spLocks noChangeShapeType="1"/>
              </p:cNvSpPr>
              <p:nvPr/>
            </p:nvSpPr>
            <p:spPr bwMode="auto">
              <a:xfrm>
                <a:off x="4850" y="1501"/>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46" name="Line 704"/>
              <p:cNvSpPr>
                <a:spLocks noChangeShapeType="1"/>
              </p:cNvSpPr>
              <p:nvPr/>
            </p:nvSpPr>
            <p:spPr bwMode="auto">
              <a:xfrm flipV="1">
                <a:off x="4850" y="1501"/>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47" name="Line 705"/>
              <p:cNvSpPr>
                <a:spLocks noChangeShapeType="1"/>
              </p:cNvSpPr>
              <p:nvPr/>
            </p:nvSpPr>
            <p:spPr bwMode="auto">
              <a:xfrm>
                <a:off x="4850" y="151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48" name="Line 706"/>
              <p:cNvSpPr>
                <a:spLocks noChangeShapeType="1"/>
              </p:cNvSpPr>
              <p:nvPr/>
            </p:nvSpPr>
            <p:spPr bwMode="auto">
              <a:xfrm flipV="1">
                <a:off x="4850" y="1510"/>
                <a:ext cx="1" cy="1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49" name="Line 707"/>
              <p:cNvSpPr>
                <a:spLocks noChangeShapeType="1"/>
              </p:cNvSpPr>
              <p:nvPr/>
            </p:nvSpPr>
            <p:spPr bwMode="auto">
              <a:xfrm>
                <a:off x="4840" y="1521"/>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50" name="Line 708"/>
              <p:cNvSpPr>
                <a:spLocks noChangeShapeType="1"/>
              </p:cNvSpPr>
              <p:nvPr/>
            </p:nvSpPr>
            <p:spPr bwMode="auto">
              <a:xfrm>
                <a:off x="4840" y="152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51" name="Line 709"/>
              <p:cNvSpPr>
                <a:spLocks noChangeShapeType="1"/>
              </p:cNvSpPr>
              <p:nvPr/>
            </p:nvSpPr>
            <p:spPr bwMode="auto">
              <a:xfrm>
                <a:off x="4840" y="152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52" name="Line 710"/>
              <p:cNvSpPr>
                <a:spLocks noChangeShapeType="1"/>
              </p:cNvSpPr>
              <p:nvPr/>
            </p:nvSpPr>
            <p:spPr bwMode="auto">
              <a:xfrm flipV="1">
                <a:off x="4840" y="1521"/>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53" name="Line 711"/>
              <p:cNvSpPr>
                <a:spLocks noChangeShapeType="1"/>
              </p:cNvSpPr>
              <p:nvPr/>
            </p:nvSpPr>
            <p:spPr bwMode="auto">
              <a:xfrm>
                <a:off x="4831" y="1530"/>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54" name="Line 712"/>
              <p:cNvSpPr>
                <a:spLocks noChangeShapeType="1"/>
              </p:cNvSpPr>
              <p:nvPr/>
            </p:nvSpPr>
            <p:spPr bwMode="auto">
              <a:xfrm flipV="1">
                <a:off x="4831" y="1530"/>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55" name="Line 713"/>
              <p:cNvSpPr>
                <a:spLocks noChangeShapeType="1"/>
              </p:cNvSpPr>
              <p:nvPr/>
            </p:nvSpPr>
            <p:spPr bwMode="auto">
              <a:xfrm>
                <a:off x="4831" y="154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56" name="Line 714"/>
              <p:cNvSpPr>
                <a:spLocks noChangeShapeType="1"/>
              </p:cNvSpPr>
              <p:nvPr/>
            </p:nvSpPr>
            <p:spPr bwMode="auto">
              <a:xfrm>
                <a:off x="4831" y="154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57" name="Line 715"/>
              <p:cNvSpPr>
                <a:spLocks noChangeShapeType="1"/>
              </p:cNvSpPr>
              <p:nvPr/>
            </p:nvSpPr>
            <p:spPr bwMode="auto">
              <a:xfrm>
                <a:off x="4821" y="1540"/>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58" name="Line 716"/>
              <p:cNvSpPr>
                <a:spLocks noChangeShapeType="1"/>
              </p:cNvSpPr>
              <p:nvPr/>
            </p:nvSpPr>
            <p:spPr bwMode="auto">
              <a:xfrm flipV="1">
                <a:off x="4821" y="1540"/>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59" name="Line 717"/>
              <p:cNvSpPr>
                <a:spLocks noChangeShapeType="1"/>
              </p:cNvSpPr>
              <p:nvPr/>
            </p:nvSpPr>
            <p:spPr bwMode="auto">
              <a:xfrm>
                <a:off x="4821" y="154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60" name="Line 718"/>
              <p:cNvSpPr>
                <a:spLocks noChangeShapeType="1"/>
              </p:cNvSpPr>
              <p:nvPr/>
            </p:nvSpPr>
            <p:spPr bwMode="auto">
              <a:xfrm>
                <a:off x="4821" y="154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61" name="Line 719"/>
              <p:cNvSpPr>
                <a:spLocks noChangeShapeType="1"/>
              </p:cNvSpPr>
              <p:nvPr/>
            </p:nvSpPr>
            <p:spPr bwMode="auto">
              <a:xfrm>
                <a:off x="4821" y="154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62" name="Line 720"/>
              <p:cNvSpPr>
                <a:spLocks noChangeShapeType="1"/>
              </p:cNvSpPr>
              <p:nvPr/>
            </p:nvSpPr>
            <p:spPr bwMode="auto">
              <a:xfrm flipV="1">
                <a:off x="4821" y="1549"/>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63" name="Line 721"/>
              <p:cNvSpPr>
                <a:spLocks noChangeShapeType="1"/>
              </p:cNvSpPr>
              <p:nvPr/>
            </p:nvSpPr>
            <p:spPr bwMode="auto">
              <a:xfrm>
                <a:off x="4821" y="155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64" name="Line 722"/>
              <p:cNvSpPr>
                <a:spLocks noChangeShapeType="1"/>
              </p:cNvSpPr>
              <p:nvPr/>
            </p:nvSpPr>
            <p:spPr bwMode="auto">
              <a:xfrm flipV="1">
                <a:off x="4821" y="1559"/>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65" name="Line 723"/>
              <p:cNvSpPr>
                <a:spLocks noChangeShapeType="1"/>
              </p:cNvSpPr>
              <p:nvPr/>
            </p:nvSpPr>
            <p:spPr bwMode="auto">
              <a:xfrm>
                <a:off x="4821" y="156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66" name="Line 724"/>
              <p:cNvSpPr>
                <a:spLocks noChangeShapeType="1"/>
              </p:cNvSpPr>
              <p:nvPr/>
            </p:nvSpPr>
            <p:spPr bwMode="auto">
              <a:xfrm>
                <a:off x="4821" y="156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67" name="Line 725"/>
              <p:cNvSpPr>
                <a:spLocks noChangeShapeType="1"/>
              </p:cNvSpPr>
              <p:nvPr/>
            </p:nvSpPr>
            <p:spPr bwMode="auto">
              <a:xfrm>
                <a:off x="4812" y="1568"/>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68" name="Line 726"/>
              <p:cNvSpPr>
                <a:spLocks noChangeShapeType="1"/>
              </p:cNvSpPr>
              <p:nvPr/>
            </p:nvSpPr>
            <p:spPr bwMode="auto">
              <a:xfrm flipV="1">
                <a:off x="4812" y="1568"/>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69" name="Line 727"/>
              <p:cNvSpPr>
                <a:spLocks noChangeShapeType="1"/>
              </p:cNvSpPr>
              <p:nvPr/>
            </p:nvSpPr>
            <p:spPr bwMode="auto">
              <a:xfrm>
                <a:off x="4812" y="157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70" name="Line 728"/>
              <p:cNvSpPr>
                <a:spLocks noChangeShapeType="1"/>
              </p:cNvSpPr>
              <p:nvPr/>
            </p:nvSpPr>
            <p:spPr bwMode="auto">
              <a:xfrm flipV="1">
                <a:off x="4812" y="1578"/>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71" name="Line 729"/>
              <p:cNvSpPr>
                <a:spLocks noChangeShapeType="1"/>
              </p:cNvSpPr>
              <p:nvPr/>
            </p:nvSpPr>
            <p:spPr bwMode="auto">
              <a:xfrm>
                <a:off x="4812" y="158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72" name="Line 730"/>
              <p:cNvSpPr>
                <a:spLocks noChangeShapeType="1"/>
              </p:cNvSpPr>
              <p:nvPr/>
            </p:nvSpPr>
            <p:spPr bwMode="auto">
              <a:xfrm>
                <a:off x="4812" y="158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73" name="Line 731"/>
              <p:cNvSpPr>
                <a:spLocks noChangeShapeType="1"/>
              </p:cNvSpPr>
              <p:nvPr/>
            </p:nvSpPr>
            <p:spPr bwMode="auto">
              <a:xfrm>
                <a:off x="4792" y="1587"/>
                <a:ext cx="2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74" name="Line 732"/>
              <p:cNvSpPr>
                <a:spLocks noChangeShapeType="1"/>
              </p:cNvSpPr>
              <p:nvPr/>
            </p:nvSpPr>
            <p:spPr bwMode="auto">
              <a:xfrm flipV="1">
                <a:off x="4792" y="1587"/>
                <a:ext cx="2"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75" name="Line 733"/>
              <p:cNvSpPr>
                <a:spLocks noChangeShapeType="1"/>
              </p:cNvSpPr>
              <p:nvPr/>
            </p:nvSpPr>
            <p:spPr bwMode="auto">
              <a:xfrm>
                <a:off x="4792" y="1597"/>
                <a:ext cx="2"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76" name="Line 734"/>
              <p:cNvSpPr>
                <a:spLocks noChangeShapeType="1"/>
              </p:cNvSpPr>
              <p:nvPr/>
            </p:nvSpPr>
            <p:spPr bwMode="auto">
              <a:xfrm flipV="1">
                <a:off x="4792" y="1597"/>
                <a:ext cx="2"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77" name="Line 735"/>
              <p:cNvSpPr>
                <a:spLocks noChangeShapeType="1"/>
              </p:cNvSpPr>
              <p:nvPr/>
            </p:nvSpPr>
            <p:spPr bwMode="auto">
              <a:xfrm>
                <a:off x="4783" y="1606"/>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78" name="Line 736"/>
              <p:cNvSpPr>
                <a:spLocks noChangeShapeType="1"/>
              </p:cNvSpPr>
              <p:nvPr/>
            </p:nvSpPr>
            <p:spPr bwMode="auto">
              <a:xfrm>
                <a:off x="4783" y="160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79" name="Line 737"/>
              <p:cNvSpPr>
                <a:spLocks noChangeShapeType="1"/>
              </p:cNvSpPr>
              <p:nvPr/>
            </p:nvSpPr>
            <p:spPr bwMode="auto">
              <a:xfrm>
                <a:off x="4773" y="1606"/>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80" name="Line 738"/>
              <p:cNvSpPr>
                <a:spLocks noChangeShapeType="1"/>
              </p:cNvSpPr>
              <p:nvPr/>
            </p:nvSpPr>
            <p:spPr bwMode="auto">
              <a:xfrm flipV="1">
                <a:off x="4773" y="1606"/>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81" name="Line 739"/>
              <p:cNvSpPr>
                <a:spLocks noChangeShapeType="1"/>
              </p:cNvSpPr>
              <p:nvPr/>
            </p:nvSpPr>
            <p:spPr bwMode="auto">
              <a:xfrm>
                <a:off x="4773" y="161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82" name="Line 740"/>
              <p:cNvSpPr>
                <a:spLocks noChangeShapeType="1"/>
              </p:cNvSpPr>
              <p:nvPr/>
            </p:nvSpPr>
            <p:spPr bwMode="auto">
              <a:xfrm flipV="1">
                <a:off x="4773" y="1616"/>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83" name="Line 741"/>
              <p:cNvSpPr>
                <a:spLocks noChangeShapeType="1"/>
              </p:cNvSpPr>
              <p:nvPr/>
            </p:nvSpPr>
            <p:spPr bwMode="auto">
              <a:xfrm>
                <a:off x="4773" y="162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84" name="Line 742"/>
              <p:cNvSpPr>
                <a:spLocks noChangeShapeType="1"/>
              </p:cNvSpPr>
              <p:nvPr/>
            </p:nvSpPr>
            <p:spPr bwMode="auto">
              <a:xfrm>
                <a:off x="4773" y="162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85" name="Line 743"/>
              <p:cNvSpPr>
                <a:spLocks noChangeShapeType="1"/>
              </p:cNvSpPr>
              <p:nvPr/>
            </p:nvSpPr>
            <p:spPr bwMode="auto">
              <a:xfrm>
                <a:off x="4763" y="1625"/>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86" name="Line 744"/>
              <p:cNvSpPr>
                <a:spLocks noChangeShapeType="1"/>
              </p:cNvSpPr>
              <p:nvPr/>
            </p:nvSpPr>
            <p:spPr bwMode="auto">
              <a:xfrm flipV="1">
                <a:off x="4763" y="1625"/>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87" name="Line 745"/>
              <p:cNvSpPr>
                <a:spLocks noChangeShapeType="1"/>
              </p:cNvSpPr>
              <p:nvPr/>
            </p:nvSpPr>
            <p:spPr bwMode="auto">
              <a:xfrm>
                <a:off x="4763" y="163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88" name="Line 746"/>
              <p:cNvSpPr>
                <a:spLocks noChangeShapeType="1"/>
              </p:cNvSpPr>
              <p:nvPr/>
            </p:nvSpPr>
            <p:spPr bwMode="auto">
              <a:xfrm flipV="1">
                <a:off x="4763" y="1635"/>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89" name="Line 747"/>
              <p:cNvSpPr>
                <a:spLocks noChangeShapeType="1"/>
              </p:cNvSpPr>
              <p:nvPr/>
            </p:nvSpPr>
            <p:spPr bwMode="auto">
              <a:xfrm>
                <a:off x="4753" y="1644"/>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90" name="Line 748"/>
              <p:cNvSpPr>
                <a:spLocks noChangeShapeType="1"/>
              </p:cNvSpPr>
              <p:nvPr/>
            </p:nvSpPr>
            <p:spPr bwMode="auto">
              <a:xfrm>
                <a:off x="4753" y="164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91" name="Line 749"/>
              <p:cNvSpPr>
                <a:spLocks noChangeShapeType="1"/>
              </p:cNvSpPr>
              <p:nvPr/>
            </p:nvSpPr>
            <p:spPr bwMode="auto">
              <a:xfrm>
                <a:off x="4744" y="1644"/>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92" name="Line 750"/>
              <p:cNvSpPr>
                <a:spLocks noChangeShapeType="1"/>
              </p:cNvSpPr>
              <p:nvPr/>
            </p:nvSpPr>
            <p:spPr bwMode="auto">
              <a:xfrm flipV="1">
                <a:off x="4744" y="1644"/>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93" name="Line 751"/>
              <p:cNvSpPr>
                <a:spLocks noChangeShapeType="1"/>
              </p:cNvSpPr>
              <p:nvPr/>
            </p:nvSpPr>
            <p:spPr bwMode="auto">
              <a:xfrm>
                <a:off x="4744" y="165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94" name="Line 752"/>
              <p:cNvSpPr>
                <a:spLocks noChangeShapeType="1"/>
              </p:cNvSpPr>
              <p:nvPr/>
            </p:nvSpPr>
            <p:spPr bwMode="auto">
              <a:xfrm flipV="1">
                <a:off x="4744" y="1654"/>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95" name="Line 753"/>
              <p:cNvSpPr>
                <a:spLocks noChangeShapeType="1"/>
              </p:cNvSpPr>
              <p:nvPr/>
            </p:nvSpPr>
            <p:spPr bwMode="auto">
              <a:xfrm>
                <a:off x="4734" y="1663"/>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96" name="Line 754"/>
              <p:cNvSpPr>
                <a:spLocks noChangeShapeType="1"/>
              </p:cNvSpPr>
              <p:nvPr/>
            </p:nvSpPr>
            <p:spPr bwMode="auto">
              <a:xfrm>
                <a:off x="4734" y="166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97" name="Line 755"/>
              <p:cNvSpPr>
                <a:spLocks noChangeShapeType="1"/>
              </p:cNvSpPr>
              <p:nvPr/>
            </p:nvSpPr>
            <p:spPr bwMode="auto">
              <a:xfrm>
                <a:off x="4724" y="1663"/>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98" name="Line 756"/>
              <p:cNvSpPr>
                <a:spLocks noChangeShapeType="1"/>
              </p:cNvSpPr>
              <p:nvPr/>
            </p:nvSpPr>
            <p:spPr bwMode="auto">
              <a:xfrm flipV="1">
                <a:off x="4724" y="1663"/>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799" name="Line 757"/>
              <p:cNvSpPr>
                <a:spLocks noChangeShapeType="1"/>
              </p:cNvSpPr>
              <p:nvPr/>
            </p:nvSpPr>
            <p:spPr bwMode="auto">
              <a:xfrm>
                <a:off x="4714" y="1673"/>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00" name="Line 758"/>
              <p:cNvSpPr>
                <a:spLocks noChangeShapeType="1"/>
              </p:cNvSpPr>
              <p:nvPr/>
            </p:nvSpPr>
            <p:spPr bwMode="auto">
              <a:xfrm flipV="1">
                <a:off x="4714" y="1673"/>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01" name="Line 759"/>
              <p:cNvSpPr>
                <a:spLocks noChangeShapeType="1"/>
              </p:cNvSpPr>
              <p:nvPr/>
            </p:nvSpPr>
            <p:spPr bwMode="auto">
              <a:xfrm>
                <a:off x="4714" y="168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02" name="Line 760"/>
              <p:cNvSpPr>
                <a:spLocks noChangeShapeType="1"/>
              </p:cNvSpPr>
              <p:nvPr/>
            </p:nvSpPr>
            <p:spPr bwMode="auto">
              <a:xfrm>
                <a:off x="4714" y="168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03" name="Line 761"/>
              <p:cNvSpPr>
                <a:spLocks noChangeShapeType="1"/>
              </p:cNvSpPr>
              <p:nvPr/>
            </p:nvSpPr>
            <p:spPr bwMode="auto">
              <a:xfrm>
                <a:off x="4705" y="1682"/>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04" name="Line 762"/>
              <p:cNvSpPr>
                <a:spLocks noChangeShapeType="1"/>
              </p:cNvSpPr>
              <p:nvPr/>
            </p:nvSpPr>
            <p:spPr bwMode="auto">
              <a:xfrm flipV="1">
                <a:off x="4705" y="1682"/>
                <a:ext cx="1" cy="1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05" name="Line 763"/>
              <p:cNvSpPr>
                <a:spLocks noChangeShapeType="1"/>
              </p:cNvSpPr>
              <p:nvPr/>
            </p:nvSpPr>
            <p:spPr bwMode="auto">
              <a:xfrm>
                <a:off x="4705" y="169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06" name="Line 764"/>
              <p:cNvSpPr>
                <a:spLocks noChangeShapeType="1"/>
              </p:cNvSpPr>
              <p:nvPr/>
            </p:nvSpPr>
            <p:spPr bwMode="auto">
              <a:xfrm flipV="1">
                <a:off x="4705" y="1693"/>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07" name="Line 765"/>
              <p:cNvSpPr>
                <a:spLocks noChangeShapeType="1"/>
              </p:cNvSpPr>
              <p:nvPr/>
            </p:nvSpPr>
            <p:spPr bwMode="auto">
              <a:xfrm>
                <a:off x="4705" y="170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08" name="Line 766"/>
              <p:cNvSpPr>
                <a:spLocks noChangeShapeType="1"/>
              </p:cNvSpPr>
              <p:nvPr/>
            </p:nvSpPr>
            <p:spPr bwMode="auto">
              <a:xfrm flipV="1">
                <a:off x="4705" y="1702"/>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09" name="Line 767"/>
              <p:cNvSpPr>
                <a:spLocks noChangeShapeType="1"/>
              </p:cNvSpPr>
              <p:nvPr/>
            </p:nvSpPr>
            <p:spPr bwMode="auto">
              <a:xfrm>
                <a:off x="4695" y="1712"/>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10" name="Line 768"/>
              <p:cNvSpPr>
                <a:spLocks noChangeShapeType="1"/>
              </p:cNvSpPr>
              <p:nvPr/>
            </p:nvSpPr>
            <p:spPr bwMode="auto">
              <a:xfrm flipV="1">
                <a:off x="4695" y="1712"/>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11" name="Line 769"/>
              <p:cNvSpPr>
                <a:spLocks noChangeShapeType="1"/>
              </p:cNvSpPr>
              <p:nvPr/>
            </p:nvSpPr>
            <p:spPr bwMode="auto">
              <a:xfrm>
                <a:off x="4695" y="172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12" name="Line 770"/>
              <p:cNvSpPr>
                <a:spLocks noChangeShapeType="1"/>
              </p:cNvSpPr>
              <p:nvPr/>
            </p:nvSpPr>
            <p:spPr bwMode="auto">
              <a:xfrm>
                <a:off x="4695" y="172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13" name="Line 771"/>
              <p:cNvSpPr>
                <a:spLocks noChangeShapeType="1"/>
              </p:cNvSpPr>
              <p:nvPr/>
            </p:nvSpPr>
            <p:spPr bwMode="auto">
              <a:xfrm>
                <a:off x="4695" y="172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14" name="Line 772"/>
              <p:cNvSpPr>
                <a:spLocks noChangeShapeType="1"/>
              </p:cNvSpPr>
              <p:nvPr/>
            </p:nvSpPr>
            <p:spPr bwMode="auto">
              <a:xfrm flipV="1">
                <a:off x="4695" y="1721"/>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15" name="Line 773"/>
              <p:cNvSpPr>
                <a:spLocks noChangeShapeType="1"/>
              </p:cNvSpPr>
              <p:nvPr/>
            </p:nvSpPr>
            <p:spPr bwMode="auto">
              <a:xfrm>
                <a:off x="4686" y="1731"/>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16" name="Line 774"/>
              <p:cNvSpPr>
                <a:spLocks noChangeShapeType="1"/>
              </p:cNvSpPr>
              <p:nvPr/>
            </p:nvSpPr>
            <p:spPr bwMode="auto">
              <a:xfrm flipV="1">
                <a:off x="4686" y="1731"/>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17" name="Line 775"/>
              <p:cNvSpPr>
                <a:spLocks noChangeShapeType="1"/>
              </p:cNvSpPr>
              <p:nvPr/>
            </p:nvSpPr>
            <p:spPr bwMode="auto">
              <a:xfrm>
                <a:off x="4686" y="1740"/>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18" name="Line 776"/>
              <p:cNvSpPr>
                <a:spLocks noChangeShapeType="1"/>
              </p:cNvSpPr>
              <p:nvPr/>
            </p:nvSpPr>
            <p:spPr bwMode="auto">
              <a:xfrm>
                <a:off x="4686" y="1740"/>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19" name="Line 777"/>
              <p:cNvSpPr>
                <a:spLocks noChangeShapeType="1"/>
              </p:cNvSpPr>
              <p:nvPr/>
            </p:nvSpPr>
            <p:spPr bwMode="auto">
              <a:xfrm>
                <a:off x="4686" y="1740"/>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20" name="Line 778"/>
              <p:cNvSpPr>
                <a:spLocks noChangeShapeType="1"/>
              </p:cNvSpPr>
              <p:nvPr/>
            </p:nvSpPr>
            <p:spPr bwMode="auto">
              <a:xfrm flipV="1">
                <a:off x="4686" y="1740"/>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21" name="Line 779"/>
              <p:cNvSpPr>
                <a:spLocks noChangeShapeType="1"/>
              </p:cNvSpPr>
              <p:nvPr/>
            </p:nvSpPr>
            <p:spPr bwMode="auto">
              <a:xfrm>
                <a:off x="4676" y="1750"/>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22" name="Line 780"/>
              <p:cNvSpPr>
                <a:spLocks noChangeShapeType="1"/>
              </p:cNvSpPr>
              <p:nvPr/>
            </p:nvSpPr>
            <p:spPr bwMode="auto">
              <a:xfrm flipV="1">
                <a:off x="4676" y="1750"/>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23" name="Line 781"/>
              <p:cNvSpPr>
                <a:spLocks noChangeShapeType="1"/>
              </p:cNvSpPr>
              <p:nvPr/>
            </p:nvSpPr>
            <p:spPr bwMode="auto">
              <a:xfrm>
                <a:off x="4676" y="175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24" name="Line 782"/>
              <p:cNvSpPr>
                <a:spLocks noChangeShapeType="1"/>
              </p:cNvSpPr>
              <p:nvPr/>
            </p:nvSpPr>
            <p:spPr bwMode="auto">
              <a:xfrm>
                <a:off x="4676" y="175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25" name="Line 783"/>
              <p:cNvSpPr>
                <a:spLocks noChangeShapeType="1"/>
              </p:cNvSpPr>
              <p:nvPr/>
            </p:nvSpPr>
            <p:spPr bwMode="auto">
              <a:xfrm>
                <a:off x="4676" y="175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26" name="Line 784"/>
              <p:cNvSpPr>
                <a:spLocks noChangeShapeType="1"/>
              </p:cNvSpPr>
              <p:nvPr/>
            </p:nvSpPr>
            <p:spPr bwMode="auto">
              <a:xfrm flipV="1">
                <a:off x="4676" y="1759"/>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27" name="Line 785"/>
              <p:cNvSpPr>
                <a:spLocks noChangeShapeType="1"/>
              </p:cNvSpPr>
              <p:nvPr/>
            </p:nvSpPr>
            <p:spPr bwMode="auto">
              <a:xfrm>
                <a:off x="4667" y="1768"/>
                <a:ext cx="9"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28" name="Line 786"/>
              <p:cNvSpPr>
                <a:spLocks noChangeShapeType="1"/>
              </p:cNvSpPr>
              <p:nvPr/>
            </p:nvSpPr>
            <p:spPr bwMode="auto">
              <a:xfrm flipV="1">
                <a:off x="4667" y="1768"/>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29" name="Line 787"/>
              <p:cNvSpPr>
                <a:spLocks noChangeShapeType="1"/>
              </p:cNvSpPr>
              <p:nvPr/>
            </p:nvSpPr>
            <p:spPr bwMode="auto">
              <a:xfrm>
                <a:off x="4647" y="1778"/>
                <a:ext cx="2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30" name="Line 788"/>
              <p:cNvSpPr>
                <a:spLocks noChangeShapeType="1"/>
              </p:cNvSpPr>
              <p:nvPr/>
            </p:nvSpPr>
            <p:spPr bwMode="auto">
              <a:xfrm flipV="1">
                <a:off x="4647" y="1778"/>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31" name="Line 789"/>
              <p:cNvSpPr>
                <a:spLocks noChangeShapeType="1"/>
              </p:cNvSpPr>
              <p:nvPr/>
            </p:nvSpPr>
            <p:spPr bwMode="auto">
              <a:xfrm>
                <a:off x="4647" y="1787"/>
                <a:ext cx="1"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32" name="Line 790"/>
              <p:cNvSpPr>
                <a:spLocks noChangeShapeType="1"/>
              </p:cNvSpPr>
              <p:nvPr/>
            </p:nvSpPr>
            <p:spPr bwMode="auto">
              <a:xfrm flipV="1">
                <a:off x="4647" y="1787"/>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33" name="Line 791"/>
              <p:cNvSpPr>
                <a:spLocks noChangeShapeType="1"/>
              </p:cNvSpPr>
              <p:nvPr/>
            </p:nvSpPr>
            <p:spPr bwMode="auto">
              <a:xfrm>
                <a:off x="4637" y="1797"/>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34" name="Line 792"/>
              <p:cNvSpPr>
                <a:spLocks noChangeShapeType="1"/>
              </p:cNvSpPr>
              <p:nvPr/>
            </p:nvSpPr>
            <p:spPr bwMode="auto">
              <a:xfrm flipV="1">
                <a:off x="4637" y="1797"/>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35" name="Line 793"/>
              <p:cNvSpPr>
                <a:spLocks noChangeShapeType="1"/>
              </p:cNvSpPr>
              <p:nvPr/>
            </p:nvSpPr>
            <p:spPr bwMode="auto">
              <a:xfrm>
                <a:off x="4628" y="1806"/>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36" name="Line 794"/>
              <p:cNvSpPr>
                <a:spLocks noChangeShapeType="1"/>
              </p:cNvSpPr>
              <p:nvPr/>
            </p:nvSpPr>
            <p:spPr bwMode="auto">
              <a:xfrm flipV="1">
                <a:off x="4628" y="1806"/>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37" name="Line 795"/>
              <p:cNvSpPr>
                <a:spLocks noChangeShapeType="1"/>
              </p:cNvSpPr>
              <p:nvPr/>
            </p:nvSpPr>
            <p:spPr bwMode="auto">
              <a:xfrm>
                <a:off x="4618" y="1816"/>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38" name="Line 796"/>
              <p:cNvSpPr>
                <a:spLocks noChangeShapeType="1"/>
              </p:cNvSpPr>
              <p:nvPr/>
            </p:nvSpPr>
            <p:spPr bwMode="auto">
              <a:xfrm flipV="1">
                <a:off x="4618" y="1816"/>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39" name="Line 797"/>
              <p:cNvSpPr>
                <a:spLocks noChangeShapeType="1"/>
              </p:cNvSpPr>
              <p:nvPr/>
            </p:nvSpPr>
            <p:spPr bwMode="auto">
              <a:xfrm>
                <a:off x="4618" y="182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40" name="Line 798"/>
              <p:cNvSpPr>
                <a:spLocks noChangeShapeType="1"/>
              </p:cNvSpPr>
              <p:nvPr/>
            </p:nvSpPr>
            <p:spPr bwMode="auto">
              <a:xfrm flipV="1">
                <a:off x="4618" y="1825"/>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41" name="Line 799"/>
              <p:cNvSpPr>
                <a:spLocks noChangeShapeType="1"/>
              </p:cNvSpPr>
              <p:nvPr/>
            </p:nvSpPr>
            <p:spPr bwMode="auto">
              <a:xfrm>
                <a:off x="4618" y="184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42" name="Line 800"/>
              <p:cNvSpPr>
                <a:spLocks noChangeShapeType="1"/>
              </p:cNvSpPr>
              <p:nvPr/>
            </p:nvSpPr>
            <p:spPr bwMode="auto">
              <a:xfrm flipV="1">
                <a:off x="4618" y="1844"/>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43" name="Line 801"/>
              <p:cNvSpPr>
                <a:spLocks noChangeShapeType="1"/>
              </p:cNvSpPr>
              <p:nvPr/>
            </p:nvSpPr>
            <p:spPr bwMode="auto">
              <a:xfrm>
                <a:off x="4609" y="1854"/>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44" name="Line 802"/>
              <p:cNvSpPr>
                <a:spLocks noChangeShapeType="1"/>
              </p:cNvSpPr>
              <p:nvPr/>
            </p:nvSpPr>
            <p:spPr bwMode="auto">
              <a:xfrm>
                <a:off x="4609" y="185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45" name="Line 803"/>
              <p:cNvSpPr>
                <a:spLocks noChangeShapeType="1"/>
              </p:cNvSpPr>
              <p:nvPr/>
            </p:nvSpPr>
            <p:spPr bwMode="auto">
              <a:xfrm>
                <a:off x="4609" y="185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46" name="Line 804"/>
              <p:cNvSpPr>
                <a:spLocks noChangeShapeType="1"/>
              </p:cNvSpPr>
              <p:nvPr/>
            </p:nvSpPr>
            <p:spPr bwMode="auto">
              <a:xfrm flipV="1">
                <a:off x="4609" y="1854"/>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47" name="Line 805"/>
              <p:cNvSpPr>
                <a:spLocks noChangeShapeType="1"/>
              </p:cNvSpPr>
              <p:nvPr/>
            </p:nvSpPr>
            <p:spPr bwMode="auto">
              <a:xfrm>
                <a:off x="4609" y="186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48" name="Line 806"/>
              <p:cNvSpPr>
                <a:spLocks noChangeShapeType="1"/>
              </p:cNvSpPr>
              <p:nvPr/>
            </p:nvSpPr>
            <p:spPr bwMode="auto">
              <a:xfrm flipV="1">
                <a:off x="4609" y="1863"/>
                <a:ext cx="1" cy="1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49" name="Line 807"/>
              <p:cNvSpPr>
                <a:spLocks noChangeShapeType="1"/>
              </p:cNvSpPr>
              <p:nvPr/>
            </p:nvSpPr>
            <p:spPr bwMode="auto">
              <a:xfrm>
                <a:off x="4599" y="1874"/>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50" name="Line 808"/>
              <p:cNvSpPr>
                <a:spLocks noChangeShapeType="1"/>
              </p:cNvSpPr>
              <p:nvPr/>
            </p:nvSpPr>
            <p:spPr bwMode="auto">
              <a:xfrm>
                <a:off x="4599" y="187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51" name="Line 809"/>
              <p:cNvSpPr>
                <a:spLocks noChangeShapeType="1"/>
              </p:cNvSpPr>
              <p:nvPr/>
            </p:nvSpPr>
            <p:spPr bwMode="auto">
              <a:xfrm>
                <a:off x="4599" y="187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52" name="Line 810"/>
              <p:cNvSpPr>
                <a:spLocks noChangeShapeType="1"/>
              </p:cNvSpPr>
              <p:nvPr/>
            </p:nvSpPr>
            <p:spPr bwMode="auto">
              <a:xfrm flipV="1">
                <a:off x="4599" y="1874"/>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53" name="Line 811"/>
              <p:cNvSpPr>
                <a:spLocks noChangeShapeType="1"/>
              </p:cNvSpPr>
              <p:nvPr/>
            </p:nvSpPr>
            <p:spPr bwMode="auto">
              <a:xfrm>
                <a:off x="4589" y="1883"/>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54" name="Line 812"/>
              <p:cNvSpPr>
                <a:spLocks noChangeShapeType="1"/>
              </p:cNvSpPr>
              <p:nvPr/>
            </p:nvSpPr>
            <p:spPr bwMode="auto">
              <a:xfrm flipV="1">
                <a:off x="4589" y="1883"/>
                <a:ext cx="2"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55" name="Line 813"/>
              <p:cNvSpPr>
                <a:spLocks noChangeShapeType="1"/>
              </p:cNvSpPr>
              <p:nvPr/>
            </p:nvSpPr>
            <p:spPr bwMode="auto">
              <a:xfrm>
                <a:off x="4589" y="1893"/>
                <a:ext cx="2"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56" name="Line 814"/>
              <p:cNvSpPr>
                <a:spLocks noChangeShapeType="1"/>
              </p:cNvSpPr>
              <p:nvPr/>
            </p:nvSpPr>
            <p:spPr bwMode="auto">
              <a:xfrm flipV="1">
                <a:off x="4589" y="1893"/>
                <a:ext cx="2"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57" name="Line 815"/>
              <p:cNvSpPr>
                <a:spLocks noChangeShapeType="1"/>
              </p:cNvSpPr>
              <p:nvPr/>
            </p:nvSpPr>
            <p:spPr bwMode="auto">
              <a:xfrm>
                <a:off x="4580" y="1902"/>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58" name="Line 816"/>
              <p:cNvSpPr>
                <a:spLocks noChangeShapeType="1"/>
              </p:cNvSpPr>
              <p:nvPr/>
            </p:nvSpPr>
            <p:spPr bwMode="auto">
              <a:xfrm flipV="1">
                <a:off x="4580" y="1902"/>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59" name="Line 817"/>
              <p:cNvSpPr>
                <a:spLocks noChangeShapeType="1"/>
              </p:cNvSpPr>
              <p:nvPr/>
            </p:nvSpPr>
            <p:spPr bwMode="auto">
              <a:xfrm>
                <a:off x="4580" y="192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60" name="Line 818"/>
              <p:cNvSpPr>
                <a:spLocks noChangeShapeType="1"/>
              </p:cNvSpPr>
              <p:nvPr/>
            </p:nvSpPr>
            <p:spPr bwMode="auto">
              <a:xfrm>
                <a:off x="4580" y="192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61" name="Line 819"/>
              <p:cNvSpPr>
                <a:spLocks noChangeShapeType="1"/>
              </p:cNvSpPr>
              <p:nvPr/>
            </p:nvSpPr>
            <p:spPr bwMode="auto">
              <a:xfrm>
                <a:off x="4580" y="192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62" name="Line 820"/>
              <p:cNvSpPr>
                <a:spLocks noChangeShapeType="1"/>
              </p:cNvSpPr>
              <p:nvPr/>
            </p:nvSpPr>
            <p:spPr bwMode="auto">
              <a:xfrm flipV="1">
                <a:off x="4580" y="1921"/>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63" name="Line 821"/>
              <p:cNvSpPr>
                <a:spLocks noChangeShapeType="1"/>
              </p:cNvSpPr>
              <p:nvPr/>
            </p:nvSpPr>
            <p:spPr bwMode="auto">
              <a:xfrm>
                <a:off x="4570" y="1931"/>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64" name="Line 822"/>
              <p:cNvSpPr>
                <a:spLocks noChangeShapeType="1"/>
              </p:cNvSpPr>
              <p:nvPr/>
            </p:nvSpPr>
            <p:spPr bwMode="auto">
              <a:xfrm flipV="1">
                <a:off x="4570" y="1931"/>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65" name="Line 823"/>
              <p:cNvSpPr>
                <a:spLocks noChangeShapeType="1"/>
              </p:cNvSpPr>
              <p:nvPr/>
            </p:nvSpPr>
            <p:spPr bwMode="auto">
              <a:xfrm>
                <a:off x="4570" y="194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66" name="Line 824"/>
              <p:cNvSpPr>
                <a:spLocks noChangeShapeType="1"/>
              </p:cNvSpPr>
              <p:nvPr/>
            </p:nvSpPr>
            <p:spPr bwMode="auto">
              <a:xfrm flipV="1">
                <a:off x="4570" y="1940"/>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67" name="Line 825"/>
              <p:cNvSpPr>
                <a:spLocks noChangeShapeType="1"/>
              </p:cNvSpPr>
              <p:nvPr/>
            </p:nvSpPr>
            <p:spPr bwMode="auto">
              <a:xfrm>
                <a:off x="4570" y="195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68" name="Line 826"/>
              <p:cNvSpPr>
                <a:spLocks noChangeShapeType="1"/>
              </p:cNvSpPr>
              <p:nvPr/>
            </p:nvSpPr>
            <p:spPr bwMode="auto">
              <a:xfrm flipV="1">
                <a:off x="4570" y="1950"/>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69" name="Line 827"/>
              <p:cNvSpPr>
                <a:spLocks noChangeShapeType="1"/>
              </p:cNvSpPr>
              <p:nvPr/>
            </p:nvSpPr>
            <p:spPr bwMode="auto">
              <a:xfrm>
                <a:off x="4559" y="1959"/>
                <a:ext cx="1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70" name="Line 828"/>
              <p:cNvSpPr>
                <a:spLocks noChangeShapeType="1"/>
              </p:cNvSpPr>
              <p:nvPr/>
            </p:nvSpPr>
            <p:spPr bwMode="auto">
              <a:xfrm flipV="1">
                <a:off x="4559" y="1959"/>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71" name="Line 829"/>
              <p:cNvSpPr>
                <a:spLocks noChangeShapeType="1"/>
              </p:cNvSpPr>
              <p:nvPr/>
            </p:nvSpPr>
            <p:spPr bwMode="auto">
              <a:xfrm>
                <a:off x="4559" y="197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72" name="Line 830"/>
              <p:cNvSpPr>
                <a:spLocks noChangeShapeType="1"/>
              </p:cNvSpPr>
              <p:nvPr/>
            </p:nvSpPr>
            <p:spPr bwMode="auto">
              <a:xfrm>
                <a:off x="4559" y="197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73" name="Line 831"/>
              <p:cNvSpPr>
                <a:spLocks noChangeShapeType="1"/>
              </p:cNvSpPr>
              <p:nvPr/>
            </p:nvSpPr>
            <p:spPr bwMode="auto">
              <a:xfrm>
                <a:off x="4550" y="1978"/>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74" name="Line 832"/>
              <p:cNvSpPr>
                <a:spLocks noChangeShapeType="1"/>
              </p:cNvSpPr>
              <p:nvPr/>
            </p:nvSpPr>
            <p:spPr bwMode="auto">
              <a:xfrm flipV="1">
                <a:off x="4550" y="1978"/>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75" name="Line 833"/>
              <p:cNvSpPr>
                <a:spLocks noChangeShapeType="1"/>
              </p:cNvSpPr>
              <p:nvPr/>
            </p:nvSpPr>
            <p:spPr bwMode="auto">
              <a:xfrm>
                <a:off x="4550" y="1988"/>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76" name="Line 834"/>
              <p:cNvSpPr>
                <a:spLocks noChangeShapeType="1"/>
              </p:cNvSpPr>
              <p:nvPr/>
            </p:nvSpPr>
            <p:spPr bwMode="auto">
              <a:xfrm flipV="1">
                <a:off x="4550" y="1988"/>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77" name="Line 835"/>
              <p:cNvSpPr>
                <a:spLocks noChangeShapeType="1"/>
              </p:cNvSpPr>
              <p:nvPr/>
            </p:nvSpPr>
            <p:spPr bwMode="auto">
              <a:xfrm>
                <a:off x="4550" y="1997"/>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78" name="Line 836"/>
              <p:cNvSpPr>
                <a:spLocks noChangeShapeType="1"/>
              </p:cNvSpPr>
              <p:nvPr/>
            </p:nvSpPr>
            <p:spPr bwMode="auto">
              <a:xfrm>
                <a:off x="4550" y="1997"/>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79" name="Line 837"/>
              <p:cNvSpPr>
                <a:spLocks noChangeShapeType="1"/>
              </p:cNvSpPr>
              <p:nvPr/>
            </p:nvSpPr>
            <p:spPr bwMode="auto">
              <a:xfrm>
                <a:off x="4541" y="1997"/>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80" name="Line 838"/>
              <p:cNvSpPr>
                <a:spLocks noChangeShapeType="1"/>
              </p:cNvSpPr>
              <p:nvPr/>
            </p:nvSpPr>
            <p:spPr bwMode="auto">
              <a:xfrm flipV="1">
                <a:off x="4541" y="1997"/>
                <a:ext cx="1" cy="2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81" name="Line 839"/>
              <p:cNvSpPr>
                <a:spLocks noChangeShapeType="1"/>
              </p:cNvSpPr>
              <p:nvPr/>
            </p:nvSpPr>
            <p:spPr bwMode="auto">
              <a:xfrm>
                <a:off x="4541" y="202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82" name="Line 840"/>
              <p:cNvSpPr>
                <a:spLocks noChangeShapeType="1"/>
              </p:cNvSpPr>
              <p:nvPr/>
            </p:nvSpPr>
            <p:spPr bwMode="auto">
              <a:xfrm>
                <a:off x="4541" y="202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83" name="Line 841"/>
              <p:cNvSpPr>
                <a:spLocks noChangeShapeType="1"/>
              </p:cNvSpPr>
              <p:nvPr/>
            </p:nvSpPr>
            <p:spPr bwMode="auto">
              <a:xfrm>
                <a:off x="4531" y="2026"/>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84" name="Line 842"/>
              <p:cNvSpPr>
                <a:spLocks noChangeShapeType="1"/>
              </p:cNvSpPr>
              <p:nvPr/>
            </p:nvSpPr>
            <p:spPr bwMode="auto">
              <a:xfrm flipV="1">
                <a:off x="4531" y="2026"/>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85" name="Line 843"/>
              <p:cNvSpPr>
                <a:spLocks noChangeShapeType="1"/>
              </p:cNvSpPr>
              <p:nvPr/>
            </p:nvSpPr>
            <p:spPr bwMode="auto">
              <a:xfrm>
                <a:off x="4531" y="2036"/>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86" name="Line 844"/>
              <p:cNvSpPr>
                <a:spLocks noChangeShapeType="1"/>
              </p:cNvSpPr>
              <p:nvPr/>
            </p:nvSpPr>
            <p:spPr bwMode="auto">
              <a:xfrm flipV="1">
                <a:off x="4531" y="2036"/>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87" name="Line 845"/>
              <p:cNvSpPr>
                <a:spLocks noChangeShapeType="1"/>
              </p:cNvSpPr>
              <p:nvPr/>
            </p:nvSpPr>
            <p:spPr bwMode="auto">
              <a:xfrm>
                <a:off x="4531" y="204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88" name="Line 846"/>
              <p:cNvSpPr>
                <a:spLocks noChangeShapeType="1"/>
              </p:cNvSpPr>
              <p:nvPr/>
            </p:nvSpPr>
            <p:spPr bwMode="auto">
              <a:xfrm flipV="1">
                <a:off x="4531" y="2046"/>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89" name="Line 847"/>
              <p:cNvSpPr>
                <a:spLocks noChangeShapeType="1"/>
              </p:cNvSpPr>
              <p:nvPr/>
            </p:nvSpPr>
            <p:spPr bwMode="auto">
              <a:xfrm>
                <a:off x="4531" y="205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90" name="Line 848"/>
              <p:cNvSpPr>
                <a:spLocks noChangeShapeType="1"/>
              </p:cNvSpPr>
              <p:nvPr/>
            </p:nvSpPr>
            <p:spPr bwMode="auto">
              <a:xfrm flipV="1">
                <a:off x="4531" y="2055"/>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91" name="Line 849"/>
              <p:cNvSpPr>
                <a:spLocks noChangeShapeType="1"/>
              </p:cNvSpPr>
              <p:nvPr/>
            </p:nvSpPr>
            <p:spPr bwMode="auto">
              <a:xfrm>
                <a:off x="4521" y="2065"/>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92" name="Line 850"/>
              <p:cNvSpPr>
                <a:spLocks noChangeShapeType="1"/>
              </p:cNvSpPr>
              <p:nvPr/>
            </p:nvSpPr>
            <p:spPr bwMode="auto">
              <a:xfrm flipV="1">
                <a:off x="4521" y="2065"/>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93" name="Line 851"/>
              <p:cNvSpPr>
                <a:spLocks noChangeShapeType="1"/>
              </p:cNvSpPr>
              <p:nvPr/>
            </p:nvSpPr>
            <p:spPr bwMode="auto">
              <a:xfrm>
                <a:off x="4521" y="2075"/>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94" name="Line 852"/>
              <p:cNvSpPr>
                <a:spLocks noChangeShapeType="1"/>
              </p:cNvSpPr>
              <p:nvPr/>
            </p:nvSpPr>
            <p:spPr bwMode="auto">
              <a:xfrm flipV="1">
                <a:off x="4521" y="2075"/>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95" name="Line 853"/>
              <p:cNvSpPr>
                <a:spLocks noChangeShapeType="1"/>
              </p:cNvSpPr>
              <p:nvPr/>
            </p:nvSpPr>
            <p:spPr bwMode="auto">
              <a:xfrm>
                <a:off x="4511" y="2084"/>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96" name="Line 854"/>
              <p:cNvSpPr>
                <a:spLocks noChangeShapeType="1"/>
              </p:cNvSpPr>
              <p:nvPr/>
            </p:nvSpPr>
            <p:spPr bwMode="auto">
              <a:xfrm>
                <a:off x="4511" y="208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97" name="Line 855"/>
              <p:cNvSpPr>
                <a:spLocks noChangeShapeType="1"/>
              </p:cNvSpPr>
              <p:nvPr/>
            </p:nvSpPr>
            <p:spPr bwMode="auto">
              <a:xfrm>
                <a:off x="4511" y="208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98" name="Line 856"/>
              <p:cNvSpPr>
                <a:spLocks noChangeShapeType="1"/>
              </p:cNvSpPr>
              <p:nvPr/>
            </p:nvSpPr>
            <p:spPr bwMode="auto">
              <a:xfrm flipV="1">
                <a:off x="4511" y="2084"/>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899" name="Line 857"/>
              <p:cNvSpPr>
                <a:spLocks noChangeShapeType="1"/>
              </p:cNvSpPr>
              <p:nvPr/>
            </p:nvSpPr>
            <p:spPr bwMode="auto">
              <a:xfrm>
                <a:off x="4502" y="2094"/>
                <a:ext cx="9"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00" name="Line 858"/>
              <p:cNvSpPr>
                <a:spLocks noChangeShapeType="1"/>
              </p:cNvSpPr>
              <p:nvPr/>
            </p:nvSpPr>
            <p:spPr bwMode="auto">
              <a:xfrm flipV="1">
                <a:off x="4502" y="2094"/>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01" name="Line 859"/>
              <p:cNvSpPr>
                <a:spLocks noChangeShapeType="1"/>
              </p:cNvSpPr>
              <p:nvPr/>
            </p:nvSpPr>
            <p:spPr bwMode="auto">
              <a:xfrm>
                <a:off x="4502" y="2104"/>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02" name="Line 860"/>
              <p:cNvSpPr>
                <a:spLocks noChangeShapeType="1"/>
              </p:cNvSpPr>
              <p:nvPr/>
            </p:nvSpPr>
            <p:spPr bwMode="auto">
              <a:xfrm flipV="1">
                <a:off x="4502" y="2104"/>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03" name="Line 861"/>
              <p:cNvSpPr>
                <a:spLocks noChangeShapeType="1"/>
              </p:cNvSpPr>
              <p:nvPr/>
            </p:nvSpPr>
            <p:spPr bwMode="auto">
              <a:xfrm>
                <a:off x="4502" y="2123"/>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04" name="Line 862"/>
              <p:cNvSpPr>
                <a:spLocks noChangeShapeType="1"/>
              </p:cNvSpPr>
              <p:nvPr/>
            </p:nvSpPr>
            <p:spPr bwMode="auto">
              <a:xfrm flipV="1">
                <a:off x="4502" y="2123"/>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05" name="Line 863"/>
              <p:cNvSpPr>
                <a:spLocks noChangeShapeType="1"/>
              </p:cNvSpPr>
              <p:nvPr/>
            </p:nvSpPr>
            <p:spPr bwMode="auto">
              <a:xfrm>
                <a:off x="4502" y="2132"/>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06" name="Line 864"/>
              <p:cNvSpPr>
                <a:spLocks noChangeShapeType="1"/>
              </p:cNvSpPr>
              <p:nvPr/>
            </p:nvSpPr>
            <p:spPr bwMode="auto">
              <a:xfrm flipV="1">
                <a:off x="4502" y="2132"/>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07" name="Line 865"/>
              <p:cNvSpPr>
                <a:spLocks noChangeShapeType="1"/>
              </p:cNvSpPr>
              <p:nvPr/>
            </p:nvSpPr>
            <p:spPr bwMode="auto">
              <a:xfrm>
                <a:off x="4492" y="2142"/>
                <a:ext cx="10"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08" name="Line 866"/>
              <p:cNvSpPr>
                <a:spLocks noChangeShapeType="1"/>
              </p:cNvSpPr>
              <p:nvPr/>
            </p:nvSpPr>
            <p:spPr bwMode="auto">
              <a:xfrm flipV="1">
                <a:off x="4492" y="2142"/>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09" name="Line 867"/>
              <p:cNvSpPr>
                <a:spLocks noChangeShapeType="1"/>
              </p:cNvSpPr>
              <p:nvPr/>
            </p:nvSpPr>
            <p:spPr bwMode="auto">
              <a:xfrm>
                <a:off x="4492" y="2161"/>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10" name="Line 868"/>
              <p:cNvSpPr>
                <a:spLocks noChangeShapeType="1"/>
              </p:cNvSpPr>
              <p:nvPr/>
            </p:nvSpPr>
            <p:spPr bwMode="auto">
              <a:xfrm flipV="1">
                <a:off x="4492" y="2161"/>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11" name="Line 869"/>
              <p:cNvSpPr>
                <a:spLocks noChangeShapeType="1"/>
              </p:cNvSpPr>
              <p:nvPr/>
            </p:nvSpPr>
            <p:spPr bwMode="auto">
              <a:xfrm>
                <a:off x="4483" y="2170"/>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12" name="Line 870"/>
              <p:cNvSpPr>
                <a:spLocks noChangeShapeType="1"/>
              </p:cNvSpPr>
              <p:nvPr/>
            </p:nvSpPr>
            <p:spPr bwMode="auto">
              <a:xfrm>
                <a:off x="4483" y="2170"/>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13" name="Line 871"/>
              <p:cNvSpPr>
                <a:spLocks noChangeShapeType="1"/>
              </p:cNvSpPr>
              <p:nvPr/>
            </p:nvSpPr>
            <p:spPr bwMode="auto">
              <a:xfrm>
                <a:off x="4483" y="2170"/>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14" name="Line 872"/>
              <p:cNvSpPr>
                <a:spLocks noChangeShapeType="1"/>
              </p:cNvSpPr>
              <p:nvPr/>
            </p:nvSpPr>
            <p:spPr bwMode="auto">
              <a:xfrm flipV="1">
                <a:off x="4483" y="2170"/>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15" name="Line 873"/>
              <p:cNvSpPr>
                <a:spLocks noChangeShapeType="1"/>
              </p:cNvSpPr>
              <p:nvPr/>
            </p:nvSpPr>
            <p:spPr bwMode="auto">
              <a:xfrm>
                <a:off x="4483" y="2180"/>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16" name="Line 874"/>
              <p:cNvSpPr>
                <a:spLocks noChangeShapeType="1"/>
              </p:cNvSpPr>
              <p:nvPr/>
            </p:nvSpPr>
            <p:spPr bwMode="auto">
              <a:xfrm flipV="1">
                <a:off x="4483" y="2180"/>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17" name="Line 875"/>
              <p:cNvSpPr>
                <a:spLocks noChangeShapeType="1"/>
              </p:cNvSpPr>
              <p:nvPr/>
            </p:nvSpPr>
            <p:spPr bwMode="auto">
              <a:xfrm>
                <a:off x="4483" y="2189"/>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18" name="Line 876"/>
              <p:cNvSpPr>
                <a:spLocks noChangeShapeType="1"/>
              </p:cNvSpPr>
              <p:nvPr/>
            </p:nvSpPr>
            <p:spPr bwMode="auto">
              <a:xfrm flipV="1">
                <a:off x="4483" y="2189"/>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19" name="Line 877"/>
              <p:cNvSpPr>
                <a:spLocks noChangeShapeType="1"/>
              </p:cNvSpPr>
              <p:nvPr/>
            </p:nvSpPr>
            <p:spPr bwMode="auto">
              <a:xfrm>
                <a:off x="4473" y="2198"/>
                <a:ext cx="10"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20" name="Line 878"/>
              <p:cNvSpPr>
                <a:spLocks noChangeShapeType="1"/>
              </p:cNvSpPr>
              <p:nvPr/>
            </p:nvSpPr>
            <p:spPr bwMode="auto">
              <a:xfrm>
                <a:off x="4473" y="2198"/>
                <a:ext cx="1"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21" name="Line 879"/>
              <p:cNvSpPr>
                <a:spLocks noChangeShapeType="1"/>
              </p:cNvSpPr>
              <p:nvPr/>
            </p:nvSpPr>
            <p:spPr bwMode="auto">
              <a:xfrm>
                <a:off x="4473" y="2198"/>
                <a:ext cx="1"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22" name="Line 880"/>
              <p:cNvSpPr>
                <a:spLocks noChangeShapeType="1"/>
              </p:cNvSpPr>
              <p:nvPr/>
            </p:nvSpPr>
            <p:spPr bwMode="auto">
              <a:xfrm flipV="1">
                <a:off x="4473" y="2198"/>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23" name="Line 881"/>
              <p:cNvSpPr>
                <a:spLocks noChangeShapeType="1"/>
              </p:cNvSpPr>
              <p:nvPr/>
            </p:nvSpPr>
            <p:spPr bwMode="auto">
              <a:xfrm>
                <a:off x="4473" y="220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24" name="Line 882"/>
              <p:cNvSpPr>
                <a:spLocks noChangeShapeType="1"/>
              </p:cNvSpPr>
              <p:nvPr/>
            </p:nvSpPr>
            <p:spPr bwMode="auto">
              <a:xfrm flipV="1">
                <a:off x="4473" y="2208"/>
                <a:ext cx="1" cy="1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25" name="Line 883"/>
              <p:cNvSpPr>
                <a:spLocks noChangeShapeType="1"/>
              </p:cNvSpPr>
              <p:nvPr/>
            </p:nvSpPr>
            <p:spPr bwMode="auto">
              <a:xfrm>
                <a:off x="4473" y="2219"/>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26" name="Line 884"/>
              <p:cNvSpPr>
                <a:spLocks noChangeShapeType="1"/>
              </p:cNvSpPr>
              <p:nvPr/>
            </p:nvSpPr>
            <p:spPr bwMode="auto">
              <a:xfrm flipV="1">
                <a:off x="4473" y="2219"/>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27" name="Line 885"/>
              <p:cNvSpPr>
                <a:spLocks noChangeShapeType="1"/>
              </p:cNvSpPr>
              <p:nvPr/>
            </p:nvSpPr>
            <p:spPr bwMode="auto">
              <a:xfrm>
                <a:off x="4464" y="2228"/>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28" name="Line 886"/>
              <p:cNvSpPr>
                <a:spLocks noChangeShapeType="1"/>
              </p:cNvSpPr>
              <p:nvPr/>
            </p:nvSpPr>
            <p:spPr bwMode="auto">
              <a:xfrm flipV="1">
                <a:off x="4464" y="2228"/>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29" name="Line 887"/>
              <p:cNvSpPr>
                <a:spLocks noChangeShapeType="1"/>
              </p:cNvSpPr>
              <p:nvPr/>
            </p:nvSpPr>
            <p:spPr bwMode="auto">
              <a:xfrm>
                <a:off x="4464" y="2237"/>
                <a:ext cx="1"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30" name="Line 888"/>
              <p:cNvSpPr>
                <a:spLocks noChangeShapeType="1"/>
              </p:cNvSpPr>
              <p:nvPr/>
            </p:nvSpPr>
            <p:spPr bwMode="auto">
              <a:xfrm flipV="1">
                <a:off x="4464" y="2237"/>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31" name="Line 889"/>
              <p:cNvSpPr>
                <a:spLocks noChangeShapeType="1"/>
              </p:cNvSpPr>
              <p:nvPr/>
            </p:nvSpPr>
            <p:spPr bwMode="auto">
              <a:xfrm>
                <a:off x="4454" y="2247"/>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32" name="Line 890"/>
              <p:cNvSpPr>
                <a:spLocks noChangeShapeType="1"/>
              </p:cNvSpPr>
              <p:nvPr/>
            </p:nvSpPr>
            <p:spPr bwMode="auto">
              <a:xfrm flipV="1">
                <a:off x="4454" y="2247"/>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33" name="Line 891"/>
              <p:cNvSpPr>
                <a:spLocks noChangeShapeType="1"/>
              </p:cNvSpPr>
              <p:nvPr/>
            </p:nvSpPr>
            <p:spPr bwMode="auto">
              <a:xfrm>
                <a:off x="4454" y="225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34" name="Line 892"/>
              <p:cNvSpPr>
                <a:spLocks noChangeShapeType="1"/>
              </p:cNvSpPr>
              <p:nvPr/>
            </p:nvSpPr>
            <p:spPr bwMode="auto">
              <a:xfrm>
                <a:off x="4454" y="225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35" name="Line 893"/>
              <p:cNvSpPr>
                <a:spLocks noChangeShapeType="1"/>
              </p:cNvSpPr>
              <p:nvPr/>
            </p:nvSpPr>
            <p:spPr bwMode="auto">
              <a:xfrm>
                <a:off x="4444" y="2256"/>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36" name="Line 894"/>
              <p:cNvSpPr>
                <a:spLocks noChangeShapeType="1"/>
              </p:cNvSpPr>
              <p:nvPr/>
            </p:nvSpPr>
            <p:spPr bwMode="auto">
              <a:xfrm flipV="1">
                <a:off x="4444" y="2256"/>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37" name="Line 895"/>
              <p:cNvSpPr>
                <a:spLocks noChangeShapeType="1"/>
              </p:cNvSpPr>
              <p:nvPr/>
            </p:nvSpPr>
            <p:spPr bwMode="auto">
              <a:xfrm>
                <a:off x="4444" y="227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38" name="Line 896"/>
              <p:cNvSpPr>
                <a:spLocks noChangeShapeType="1"/>
              </p:cNvSpPr>
              <p:nvPr/>
            </p:nvSpPr>
            <p:spPr bwMode="auto">
              <a:xfrm flipV="1">
                <a:off x="4444" y="2275"/>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39" name="Line 897"/>
              <p:cNvSpPr>
                <a:spLocks noChangeShapeType="1"/>
              </p:cNvSpPr>
              <p:nvPr/>
            </p:nvSpPr>
            <p:spPr bwMode="auto">
              <a:xfrm>
                <a:off x="4434" y="2285"/>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40" name="Line 898"/>
              <p:cNvSpPr>
                <a:spLocks noChangeShapeType="1"/>
              </p:cNvSpPr>
              <p:nvPr/>
            </p:nvSpPr>
            <p:spPr bwMode="auto">
              <a:xfrm flipV="1">
                <a:off x="4434" y="2285"/>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41" name="Line 899"/>
              <p:cNvSpPr>
                <a:spLocks noChangeShapeType="1"/>
              </p:cNvSpPr>
              <p:nvPr/>
            </p:nvSpPr>
            <p:spPr bwMode="auto">
              <a:xfrm>
                <a:off x="4425" y="2294"/>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42" name="Line 900"/>
              <p:cNvSpPr>
                <a:spLocks noChangeShapeType="1"/>
              </p:cNvSpPr>
              <p:nvPr/>
            </p:nvSpPr>
            <p:spPr bwMode="auto">
              <a:xfrm flipV="1">
                <a:off x="4425" y="2294"/>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43" name="Line 901"/>
              <p:cNvSpPr>
                <a:spLocks noChangeShapeType="1"/>
              </p:cNvSpPr>
              <p:nvPr/>
            </p:nvSpPr>
            <p:spPr bwMode="auto">
              <a:xfrm>
                <a:off x="4425" y="230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44" name="Line 902"/>
              <p:cNvSpPr>
                <a:spLocks noChangeShapeType="1"/>
              </p:cNvSpPr>
              <p:nvPr/>
            </p:nvSpPr>
            <p:spPr bwMode="auto">
              <a:xfrm flipV="1">
                <a:off x="4425" y="2304"/>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45" name="Line 903"/>
              <p:cNvSpPr>
                <a:spLocks noChangeShapeType="1"/>
              </p:cNvSpPr>
              <p:nvPr/>
            </p:nvSpPr>
            <p:spPr bwMode="auto">
              <a:xfrm>
                <a:off x="4425" y="231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46" name="Line 904"/>
              <p:cNvSpPr>
                <a:spLocks noChangeShapeType="1"/>
              </p:cNvSpPr>
              <p:nvPr/>
            </p:nvSpPr>
            <p:spPr bwMode="auto">
              <a:xfrm>
                <a:off x="4425" y="231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47" name="Line 905"/>
              <p:cNvSpPr>
                <a:spLocks noChangeShapeType="1"/>
              </p:cNvSpPr>
              <p:nvPr/>
            </p:nvSpPr>
            <p:spPr bwMode="auto">
              <a:xfrm>
                <a:off x="4425" y="231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48" name="Line 906"/>
              <p:cNvSpPr>
                <a:spLocks noChangeShapeType="1"/>
              </p:cNvSpPr>
              <p:nvPr/>
            </p:nvSpPr>
            <p:spPr bwMode="auto">
              <a:xfrm flipV="1">
                <a:off x="4425" y="2313"/>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49" name="Line 907"/>
              <p:cNvSpPr>
                <a:spLocks noChangeShapeType="1"/>
              </p:cNvSpPr>
              <p:nvPr/>
            </p:nvSpPr>
            <p:spPr bwMode="auto">
              <a:xfrm>
                <a:off x="4425" y="232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50" name="Line 908"/>
              <p:cNvSpPr>
                <a:spLocks noChangeShapeType="1"/>
              </p:cNvSpPr>
              <p:nvPr/>
            </p:nvSpPr>
            <p:spPr bwMode="auto">
              <a:xfrm flipV="1">
                <a:off x="4425" y="2323"/>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51" name="Line 909"/>
              <p:cNvSpPr>
                <a:spLocks noChangeShapeType="1"/>
              </p:cNvSpPr>
              <p:nvPr/>
            </p:nvSpPr>
            <p:spPr bwMode="auto">
              <a:xfrm>
                <a:off x="4415" y="2332"/>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52" name="Line 910"/>
              <p:cNvSpPr>
                <a:spLocks noChangeShapeType="1"/>
              </p:cNvSpPr>
              <p:nvPr/>
            </p:nvSpPr>
            <p:spPr bwMode="auto">
              <a:xfrm flipV="1">
                <a:off x="4415" y="2332"/>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53" name="Line 911"/>
              <p:cNvSpPr>
                <a:spLocks noChangeShapeType="1"/>
              </p:cNvSpPr>
              <p:nvPr/>
            </p:nvSpPr>
            <p:spPr bwMode="auto">
              <a:xfrm>
                <a:off x="4415" y="234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54" name="Line 912"/>
              <p:cNvSpPr>
                <a:spLocks noChangeShapeType="1"/>
              </p:cNvSpPr>
              <p:nvPr/>
            </p:nvSpPr>
            <p:spPr bwMode="auto">
              <a:xfrm>
                <a:off x="4415" y="234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55" name="Line 913"/>
              <p:cNvSpPr>
                <a:spLocks noChangeShapeType="1"/>
              </p:cNvSpPr>
              <p:nvPr/>
            </p:nvSpPr>
            <p:spPr bwMode="auto">
              <a:xfrm>
                <a:off x="4415" y="234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56" name="Line 914"/>
              <p:cNvSpPr>
                <a:spLocks noChangeShapeType="1"/>
              </p:cNvSpPr>
              <p:nvPr/>
            </p:nvSpPr>
            <p:spPr bwMode="auto">
              <a:xfrm flipV="1">
                <a:off x="4415" y="2342"/>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57" name="Line 915"/>
              <p:cNvSpPr>
                <a:spLocks noChangeShapeType="1"/>
              </p:cNvSpPr>
              <p:nvPr/>
            </p:nvSpPr>
            <p:spPr bwMode="auto">
              <a:xfrm>
                <a:off x="4406" y="2351"/>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58" name="Line 916"/>
              <p:cNvSpPr>
                <a:spLocks noChangeShapeType="1"/>
              </p:cNvSpPr>
              <p:nvPr/>
            </p:nvSpPr>
            <p:spPr bwMode="auto">
              <a:xfrm flipV="1">
                <a:off x="4406" y="2351"/>
                <a:ext cx="0"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59" name="Line 917"/>
              <p:cNvSpPr>
                <a:spLocks noChangeShapeType="1"/>
              </p:cNvSpPr>
              <p:nvPr/>
            </p:nvSpPr>
            <p:spPr bwMode="auto">
              <a:xfrm>
                <a:off x="4406" y="2370"/>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60" name="Line 918"/>
              <p:cNvSpPr>
                <a:spLocks noChangeShapeType="1"/>
              </p:cNvSpPr>
              <p:nvPr/>
            </p:nvSpPr>
            <p:spPr bwMode="auto">
              <a:xfrm>
                <a:off x="4406" y="2370"/>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61" name="Line 919"/>
              <p:cNvSpPr>
                <a:spLocks noChangeShapeType="1"/>
              </p:cNvSpPr>
              <p:nvPr/>
            </p:nvSpPr>
            <p:spPr bwMode="auto">
              <a:xfrm>
                <a:off x="4406" y="2370"/>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62" name="Line 920"/>
              <p:cNvSpPr>
                <a:spLocks noChangeShapeType="1"/>
              </p:cNvSpPr>
              <p:nvPr/>
            </p:nvSpPr>
            <p:spPr bwMode="auto">
              <a:xfrm flipV="1">
                <a:off x="4406" y="2370"/>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63" name="Line 921"/>
              <p:cNvSpPr>
                <a:spLocks noChangeShapeType="1"/>
              </p:cNvSpPr>
              <p:nvPr/>
            </p:nvSpPr>
            <p:spPr bwMode="auto">
              <a:xfrm>
                <a:off x="4396" y="2380"/>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64" name="Line 922"/>
              <p:cNvSpPr>
                <a:spLocks noChangeShapeType="1"/>
              </p:cNvSpPr>
              <p:nvPr/>
            </p:nvSpPr>
            <p:spPr bwMode="auto">
              <a:xfrm flipV="1">
                <a:off x="4396" y="2380"/>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65" name="Line 923"/>
              <p:cNvSpPr>
                <a:spLocks noChangeShapeType="1"/>
              </p:cNvSpPr>
              <p:nvPr/>
            </p:nvSpPr>
            <p:spPr bwMode="auto">
              <a:xfrm>
                <a:off x="4396" y="239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66" name="Line 924"/>
              <p:cNvSpPr>
                <a:spLocks noChangeShapeType="1"/>
              </p:cNvSpPr>
              <p:nvPr/>
            </p:nvSpPr>
            <p:spPr bwMode="auto">
              <a:xfrm flipV="1">
                <a:off x="4396" y="2390"/>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67" name="Line 925"/>
              <p:cNvSpPr>
                <a:spLocks noChangeShapeType="1"/>
              </p:cNvSpPr>
              <p:nvPr/>
            </p:nvSpPr>
            <p:spPr bwMode="auto">
              <a:xfrm>
                <a:off x="4396" y="240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68" name="Line 926"/>
              <p:cNvSpPr>
                <a:spLocks noChangeShapeType="1"/>
              </p:cNvSpPr>
              <p:nvPr/>
            </p:nvSpPr>
            <p:spPr bwMode="auto">
              <a:xfrm>
                <a:off x="4396" y="240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69" name="Line 927"/>
              <p:cNvSpPr>
                <a:spLocks noChangeShapeType="1"/>
              </p:cNvSpPr>
              <p:nvPr/>
            </p:nvSpPr>
            <p:spPr bwMode="auto">
              <a:xfrm>
                <a:off x="4396" y="240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70" name="Line 928"/>
              <p:cNvSpPr>
                <a:spLocks noChangeShapeType="1"/>
              </p:cNvSpPr>
              <p:nvPr/>
            </p:nvSpPr>
            <p:spPr bwMode="auto">
              <a:xfrm flipV="1">
                <a:off x="4396" y="2400"/>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71" name="Line 929"/>
              <p:cNvSpPr>
                <a:spLocks noChangeShapeType="1"/>
              </p:cNvSpPr>
              <p:nvPr/>
            </p:nvSpPr>
            <p:spPr bwMode="auto">
              <a:xfrm>
                <a:off x="4386" y="2409"/>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72" name="Line 930"/>
              <p:cNvSpPr>
                <a:spLocks noChangeShapeType="1"/>
              </p:cNvSpPr>
              <p:nvPr/>
            </p:nvSpPr>
            <p:spPr bwMode="auto">
              <a:xfrm flipV="1">
                <a:off x="4386" y="2409"/>
                <a:ext cx="2"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73" name="Line 931"/>
              <p:cNvSpPr>
                <a:spLocks noChangeShapeType="1"/>
              </p:cNvSpPr>
              <p:nvPr/>
            </p:nvSpPr>
            <p:spPr bwMode="auto">
              <a:xfrm>
                <a:off x="4386" y="2428"/>
                <a:ext cx="2"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74" name="Line 932"/>
              <p:cNvSpPr>
                <a:spLocks noChangeShapeType="1"/>
              </p:cNvSpPr>
              <p:nvPr/>
            </p:nvSpPr>
            <p:spPr bwMode="auto">
              <a:xfrm flipV="1">
                <a:off x="4386" y="2428"/>
                <a:ext cx="2"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75" name="Line 933"/>
              <p:cNvSpPr>
                <a:spLocks noChangeShapeType="1"/>
              </p:cNvSpPr>
              <p:nvPr/>
            </p:nvSpPr>
            <p:spPr bwMode="auto">
              <a:xfrm>
                <a:off x="4386" y="2438"/>
                <a:ext cx="2"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76" name="Line 934"/>
              <p:cNvSpPr>
                <a:spLocks noChangeShapeType="1"/>
              </p:cNvSpPr>
              <p:nvPr/>
            </p:nvSpPr>
            <p:spPr bwMode="auto">
              <a:xfrm>
                <a:off x="4386" y="2438"/>
                <a:ext cx="2"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77" name="Line 935"/>
              <p:cNvSpPr>
                <a:spLocks noChangeShapeType="1"/>
              </p:cNvSpPr>
              <p:nvPr/>
            </p:nvSpPr>
            <p:spPr bwMode="auto">
              <a:xfrm>
                <a:off x="4377" y="2438"/>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78" name="Line 936"/>
              <p:cNvSpPr>
                <a:spLocks noChangeShapeType="1"/>
              </p:cNvSpPr>
              <p:nvPr/>
            </p:nvSpPr>
            <p:spPr bwMode="auto">
              <a:xfrm flipV="1">
                <a:off x="4377" y="2438"/>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79" name="Line 937"/>
              <p:cNvSpPr>
                <a:spLocks noChangeShapeType="1"/>
              </p:cNvSpPr>
              <p:nvPr/>
            </p:nvSpPr>
            <p:spPr bwMode="auto">
              <a:xfrm>
                <a:off x="4377" y="244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80" name="Line 938"/>
              <p:cNvSpPr>
                <a:spLocks noChangeShapeType="1"/>
              </p:cNvSpPr>
              <p:nvPr/>
            </p:nvSpPr>
            <p:spPr bwMode="auto">
              <a:xfrm flipV="1">
                <a:off x="4377" y="2447"/>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81" name="Line 939"/>
              <p:cNvSpPr>
                <a:spLocks noChangeShapeType="1"/>
              </p:cNvSpPr>
              <p:nvPr/>
            </p:nvSpPr>
            <p:spPr bwMode="auto">
              <a:xfrm>
                <a:off x="4377" y="245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82" name="Line 940"/>
              <p:cNvSpPr>
                <a:spLocks noChangeShapeType="1"/>
              </p:cNvSpPr>
              <p:nvPr/>
            </p:nvSpPr>
            <p:spPr bwMode="auto">
              <a:xfrm flipV="1">
                <a:off x="4377" y="2457"/>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83" name="Line 941"/>
              <p:cNvSpPr>
                <a:spLocks noChangeShapeType="1"/>
              </p:cNvSpPr>
              <p:nvPr/>
            </p:nvSpPr>
            <p:spPr bwMode="auto">
              <a:xfrm>
                <a:off x="4366" y="2466"/>
                <a:ext cx="1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84" name="Line 942"/>
              <p:cNvSpPr>
                <a:spLocks noChangeShapeType="1"/>
              </p:cNvSpPr>
              <p:nvPr/>
            </p:nvSpPr>
            <p:spPr bwMode="auto">
              <a:xfrm>
                <a:off x="4366" y="246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85" name="Line 943"/>
              <p:cNvSpPr>
                <a:spLocks noChangeShapeType="1"/>
              </p:cNvSpPr>
              <p:nvPr/>
            </p:nvSpPr>
            <p:spPr bwMode="auto">
              <a:xfrm>
                <a:off x="4366" y="246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86" name="Line 944"/>
              <p:cNvSpPr>
                <a:spLocks noChangeShapeType="1"/>
              </p:cNvSpPr>
              <p:nvPr/>
            </p:nvSpPr>
            <p:spPr bwMode="auto">
              <a:xfrm flipV="1">
                <a:off x="4366" y="2466"/>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87" name="Line 945"/>
              <p:cNvSpPr>
                <a:spLocks noChangeShapeType="1"/>
              </p:cNvSpPr>
              <p:nvPr/>
            </p:nvSpPr>
            <p:spPr bwMode="auto">
              <a:xfrm>
                <a:off x="4356" y="2476"/>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88" name="Line 946"/>
              <p:cNvSpPr>
                <a:spLocks noChangeShapeType="1"/>
              </p:cNvSpPr>
              <p:nvPr/>
            </p:nvSpPr>
            <p:spPr bwMode="auto">
              <a:xfrm flipV="1">
                <a:off x="4356" y="2476"/>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89" name="Line 947"/>
              <p:cNvSpPr>
                <a:spLocks noChangeShapeType="1"/>
              </p:cNvSpPr>
              <p:nvPr/>
            </p:nvSpPr>
            <p:spPr bwMode="auto">
              <a:xfrm>
                <a:off x="4356" y="248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90" name="Line 948"/>
              <p:cNvSpPr>
                <a:spLocks noChangeShapeType="1"/>
              </p:cNvSpPr>
              <p:nvPr/>
            </p:nvSpPr>
            <p:spPr bwMode="auto">
              <a:xfrm flipV="1">
                <a:off x="4356" y="2485"/>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91" name="Line 949"/>
              <p:cNvSpPr>
                <a:spLocks noChangeShapeType="1"/>
              </p:cNvSpPr>
              <p:nvPr/>
            </p:nvSpPr>
            <p:spPr bwMode="auto">
              <a:xfrm>
                <a:off x="4347" y="2495"/>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92" name="Line 950"/>
              <p:cNvSpPr>
                <a:spLocks noChangeShapeType="1"/>
              </p:cNvSpPr>
              <p:nvPr/>
            </p:nvSpPr>
            <p:spPr bwMode="auto">
              <a:xfrm>
                <a:off x="4347" y="2495"/>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93" name="Line 951"/>
              <p:cNvSpPr>
                <a:spLocks noChangeShapeType="1"/>
              </p:cNvSpPr>
              <p:nvPr/>
            </p:nvSpPr>
            <p:spPr bwMode="auto">
              <a:xfrm>
                <a:off x="4338" y="2495"/>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94" name="Line 952"/>
              <p:cNvSpPr>
                <a:spLocks noChangeShapeType="1"/>
              </p:cNvSpPr>
              <p:nvPr/>
            </p:nvSpPr>
            <p:spPr bwMode="auto">
              <a:xfrm flipV="1">
                <a:off x="4338" y="2495"/>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95" name="Line 953"/>
              <p:cNvSpPr>
                <a:spLocks noChangeShapeType="1"/>
              </p:cNvSpPr>
              <p:nvPr/>
            </p:nvSpPr>
            <p:spPr bwMode="auto">
              <a:xfrm>
                <a:off x="4338" y="250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96" name="Line 954"/>
              <p:cNvSpPr>
                <a:spLocks noChangeShapeType="1"/>
              </p:cNvSpPr>
              <p:nvPr/>
            </p:nvSpPr>
            <p:spPr bwMode="auto">
              <a:xfrm flipV="1">
                <a:off x="4338" y="2504"/>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97" name="Line 955"/>
              <p:cNvSpPr>
                <a:spLocks noChangeShapeType="1"/>
              </p:cNvSpPr>
              <p:nvPr/>
            </p:nvSpPr>
            <p:spPr bwMode="auto">
              <a:xfrm>
                <a:off x="4338" y="251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98" name="Line 956"/>
              <p:cNvSpPr>
                <a:spLocks noChangeShapeType="1"/>
              </p:cNvSpPr>
              <p:nvPr/>
            </p:nvSpPr>
            <p:spPr bwMode="auto">
              <a:xfrm flipV="1">
                <a:off x="4338" y="2514"/>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999" name="Line 957"/>
              <p:cNvSpPr>
                <a:spLocks noChangeShapeType="1"/>
              </p:cNvSpPr>
              <p:nvPr/>
            </p:nvSpPr>
            <p:spPr bwMode="auto">
              <a:xfrm>
                <a:off x="4318" y="2523"/>
                <a:ext cx="2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00" name="Line 958"/>
              <p:cNvSpPr>
                <a:spLocks noChangeShapeType="1"/>
              </p:cNvSpPr>
              <p:nvPr/>
            </p:nvSpPr>
            <p:spPr bwMode="auto">
              <a:xfrm>
                <a:off x="4318" y="252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01" name="Line 959"/>
              <p:cNvSpPr>
                <a:spLocks noChangeShapeType="1"/>
              </p:cNvSpPr>
              <p:nvPr/>
            </p:nvSpPr>
            <p:spPr bwMode="auto">
              <a:xfrm>
                <a:off x="4318" y="252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02" name="Line 960"/>
              <p:cNvSpPr>
                <a:spLocks noChangeShapeType="1"/>
              </p:cNvSpPr>
              <p:nvPr/>
            </p:nvSpPr>
            <p:spPr bwMode="auto">
              <a:xfrm flipV="1">
                <a:off x="4318" y="2523"/>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03" name="Line 961"/>
              <p:cNvSpPr>
                <a:spLocks noChangeShapeType="1"/>
              </p:cNvSpPr>
              <p:nvPr/>
            </p:nvSpPr>
            <p:spPr bwMode="auto">
              <a:xfrm>
                <a:off x="4308" y="2533"/>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04" name="Line 962"/>
              <p:cNvSpPr>
                <a:spLocks noChangeShapeType="1"/>
              </p:cNvSpPr>
              <p:nvPr/>
            </p:nvSpPr>
            <p:spPr bwMode="auto">
              <a:xfrm flipV="1">
                <a:off x="4308" y="2533"/>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05" name="Line 963"/>
              <p:cNvSpPr>
                <a:spLocks noChangeShapeType="1"/>
              </p:cNvSpPr>
              <p:nvPr/>
            </p:nvSpPr>
            <p:spPr bwMode="auto">
              <a:xfrm>
                <a:off x="4289" y="2542"/>
                <a:ext cx="1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06" name="Line 964"/>
              <p:cNvSpPr>
                <a:spLocks noChangeShapeType="1"/>
              </p:cNvSpPr>
              <p:nvPr/>
            </p:nvSpPr>
            <p:spPr bwMode="auto">
              <a:xfrm flipV="1">
                <a:off x="4289" y="2542"/>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07" name="Line 965"/>
              <p:cNvSpPr>
                <a:spLocks noChangeShapeType="1"/>
              </p:cNvSpPr>
              <p:nvPr/>
            </p:nvSpPr>
            <p:spPr bwMode="auto">
              <a:xfrm>
                <a:off x="4289" y="255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08" name="Line 966"/>
              <p:cNvSpPr>
                <a:spLocks noChangeShapeType="1"/>
              </p:cNvSpPr>
              <p:nvPr/>
            </p:nvSpPr>
            <p:spPr bwMode="auto">
              <a:xfrm>
                <a:off x="4289" y="255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09" name="Line 967"/>
              <p:cNvSpPr>
                <a:spLocks noChangeShapeType="1"/>
              </p:cNvSpPr>
              <p:nvPr/>
            </p:nvSpPr>
            <p:spPr bwMode="auto">
              <a:xfrm>
                <a:off x="4279" y="2552"/>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10" name="Line 968"/>
              <p:cNvSpPr>
                <a:spLocks noChangeShapeType="1"/>
              </p:cNvSpPr>
              <p:nvPr/>
            </p:nvSpPr>
            <p:spPr bwMode="auto">
              <a:xfrm flipV="1">
                <a:off x="4279" y="2552"/>
                <a:ext cx="1" cy="2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11" name="Line 969"/>
              <p:cNvSpPr>
                <a:spLocks noChangeShapeType="1"/>
              </p:cNvSpPr>
              <p:nvPr/>
            </p:nvSpPr>
            <p:spPr bwMode="auto">
              <a:xfrm>
                <a:off x="4279" y="257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12" name="Line 970"/>
              <p:cNvSpPr>
                <a:spLocks noChangeShapeType="1"/>
              </p:cNvSpPr>
              <p:nvPr/>
            </p:nvSpPr>
            <p:spPr bwMode="auto">
              <a:xfrm flipV="1">
                <a:off x="4279" y="2572"/>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13" name="Line 971"/>
              <p:cNvSpPr>
                <a:spLocks noChangeShapeType="1"/>
              </p:cNvSpPr>
              <p:nvPr/>
            </p:nvSpPr>
            <p:spPr bwMode="auto">
              <a:xfrm>
                <a:off x="4270" y="2581"/>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14" name="Line 972"/>
              <p:cNvSpPr>
                <a:spLocks noChangeShapeType="1"/>
              </p:cNvSpPr>
              <p:nvPr/>
            </p:nvSpPr>
            <p:spPr bwMode="auto">
              <a:xfrm>
                <a:off x="4270" y="258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15" name="Line 973"/>
              <p:cNvSpPr>
                <a:spLocks noChangeShapeType="1"/>
              </p:cNvSpPr>
              <p:nvPr/>
            </p:nvSpPr>
            <p:spPr bwMode="auto">
              <a:xfrm>
                <a:off x="4270" y="258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16" name="Line 974"/>
              <p:cNvSpPr>
                <a:spLocks noChangeShapeType="1"/>
              </p:cNvSpPr>
              <p:nvPr/>
            </p:nvSpPr>
            <p:spPr bwMode="auto">
              <a:xfrm flipV="1">
                <a:off x="4270" y="2581"/>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17" name="Line 975"/>
              <p:cNvSpPr>
                <a:spLocks noChangeShapeType="1"/>
              </p:cNvSpPr>
              <p:nvPr/>
            </p:nvSpPr>
            <p:spPr bwMode="auto">
              <a:xfrm>
                <a:off x="4261" y="2591"/>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18" name="Line 976"/>
              <p:cNvSpPr>
                <a:spLocks noChangeShapeType="1"/>
              </p:cNvSpPr>
              <p:nvPr/>
            </p:nvSpPr>
            <p:spPr bwMode="auto">
              <a:xfrm flipV="1">
                <a:off x="4261" y="2591"/>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19" name="Line 977"/>
              <p:cNvSpPr>
                <a:spLocks noChangeShapeType="1"/>
              </p:cNvSpPr>
              <p:nvPr/>
            </p:nvSpPr>
            <p:spPr bwMode="auto">
              <a:xfrm>
                <a:off x="4251" y="2600"/>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20" name="Line 978"/>
              <p:cNvSpPr>
                <a:spLocks noChangeShapeType="1"/>
              </p:cNvSpPr>
              <p:nvPr/>
            </p:nvSpPr>
            <p:spPr bwMode="auto">
              <a:xfrm flipV="1">
                <a:off x="4251" y="2600"/>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21" name="Line 979"/>
              <p:cNvSpPr>
                <a:spLocks noChangeShapeType="1"/>
              </p:cNvSpPr>
              <p:nvPr/>
            </p:nvSpPr>
            <p:spPr bwMode="auto">
              <a:xfrm>
                <a:off x="4251" y="261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22" name="Line 980"/>
              <p:cNvSpPr>
                <a:spLocks noChangeShapeType="1"/>
              </p:cNvSpPr>
              <p:nvPr/>
            </p:nvSpPr>
            <p:spPr bwMode="auto">
              <a:xfrm flipV="1">
                <a:off x="4251" y="2610"/>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23" name="Line 981"/>
              <p:cNvSpPr>
                <a:spLocks noChangeShapeType="1"/>
              </p:cNvSpPr>
              <p:nvPr/>
            </p:nvSpPr>
            <p:spPr bwMode="auto">
              <a:xfrm>
                <a:off x="4251" y="261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24" name="Line 982"/>
              <p:cNvSpPr>
                <a:spLocks noChangeShapeType="1"/>
              </p:cNvSpPr>
              <p:nvPr/>
            </p:nvSpPr>
            <p:spPr bwMode="auto">
              <a:xfrm flipV="1">
                <a:off x="4251" y="2619"/>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25" name="Line 983"/>
              <p:cNvSpPr>
                <a:spLocks noChangeShapeType="1"/>
              </p:cNvSpPr>
              <p:nvPr/>
            </p:nvSpPr>
            <p:spPr bwMode="auto">
              <a:xfrm>
                <a:off x="4251" y="262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26" name="Line 984"/>
              <p:cNvSpPr>
                <a:spLocks noChangeShapeType="1"/>
              </p:cNvSpPr>
              <p:nvPr/>
            </p:nvSpPr>
            <p:spPr bwMode="auto">
              <a:xfrm flipV="1">
                <a:off x="4251" y="2629"/>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27" name="Line 985"/>
              <p:cNvSpPr>
                <a:spLocks noChangeShapeType="1"/>
              </p:cNvSpPr>
              <p:nvPr/>
            </p:nvSpPr>
            <p:spPr bwMode="auto">
              <a:xfrm>
                <a:off x="4241" y="2638"/>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28" name="Line 986"/>
              <p:cNvSpPr>
                <a:spLocks noChangeShapeType="1"/>
              </p:cNvSpPr>
              <p:nvPr/>
            </p:nvSpPr>
            <p:spPr bwMode="auto">
              <a:xfrm flipV="1">
                <a:off x="4241" y="2638"/>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29" name="Line 987"/>
              <p:cNvSpPr>
                <a:spLocks noChangeShapeType="1"/>
              </p:cNvSpPr>
              <p:nvPr/>
            </p:nvSpPr>
            <p:spPr bwMode="auto">
              <a:xfrm>
                <a:off x="4241" y="2647"/>
                <a:ext cx="1"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30" name="Line 988"/>
              <p:cNvSpPr>
                <a:spLocks noChangeShapeType="1"/>
              </p:cNvSpPr>
              <p:nvPr/>
            </p:nvSpPr>
            <p:spPr bwMode="auto">
              <a:xfrm flipV="1">
                <a:off x="4241" y="2647"/>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31" name="Line 989"/>
              <p:cNvSpPr>
                <a:spLocks noChangeShapeType="1"/>
              </p:cNvSpPr>
              <p:nvPr/>
            </p:nvSpPr>
            <p:spPr bwMode="auto">
              <a:xfrm>
                <a:off x="4241" y="265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32" name="Line 990"/>
              <p:cNvSpPr>
                <a:spLocks noChangeShapeType="1"/>
              </p:cNvSpPr>
              <p:nvPr/>
            </p:nvSpPr>
            <p:spPr bwMode="auto">
              <a:xfrm flipV="1">
                <a:off x="4241" y="2657"/>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33" name="Line 991"/>
              <p:cNvSpPr>
                <a:spLocks noChangeShapeType="1"/>
              </p:cNvSpPr>
              <p:nvPr/>
            </p:nvSpPr>
            <p:spPr bwMode="auto">
              <a:xfrm>
                <a:off x="4241" y="2666"/>
                <a:ext cx="1"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34" name="Line 992"/>
              <p:cNvSpPr>
                <a:spLocks noChangeShapeType="1"/>
              </p:cNvSpPr>
              <p:nvPr/>
            </p:nvSpPr>
            <p:spPr bwMode="auto">
              <a:xfrm flipV="1">
                <a:off x="4241" y="2666"/>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35" name="Line 993"/>
              <p:cNvSpPr>
                <a:spLocks noChangeShapeType="1"/>
              </p:cNvSpPr>
              <p:nvPr/>
            </p:nvSpPr>
            <p:spPr bwMode="auto">
              <a:xfrm>
                <a:off x="4241" y="267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36" name="Line 994"/>
              <p:cNvSpPr>
                <a:spLocks noChangeShapeType="1"/>
              </p:cNvSpPr>
              <p:nvPr/>
            </p:nvSpPr>
            <p:spPr bwMode="auto">
              <a:xfrm>
                <a:off x="4241" y="267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37" name="Line 995"/>
              <p:cNvSpPr>
                <a:spLocks noChangeShapeType="1"/>
              </p:cNvSpPr>
              <p:nvPr/>
            </p:nvSpPr>
            <p:spPr bwMode="auto">
              <a:xfrm>
                <a:off x="4231" y="2676"/>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38" name="Line 996"/>
              <p:cNvSpPr>
                <a:spLocks noChangeShapeType="1"/>
              </p:cNvSpPr>
              <p:nvPr/>
            </p:nvSpPr>
            <p:spPr bwMode="auto">
              <a:xfrm flipV="1">
                <a:off x="4231" y="2676"/>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39" name="Line 997"/>
              <p:cNvSpPr>
                <a:spLocks noChangeShapeType="1"/>
              </p:cNvSpPr>
              <p:nvPr/>
            </p:nvSpPr>
            <p:spPr bwMode="auto">
              <a:xfrm>
                <a:off x="4231" y="268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40" name="Line 998"/>
              <p:cNvSpPr>
                <a:spLocks noChangeShapeType="1"/>
              </p:cNvSpPr>
              <p:nvPr/>
            </p:nvSpPr>
            <p:spPr bwMode="auto">
              <a:xfrm flipV="1">
                <a:off x="4231" y="2685"/>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41" name="Line 999"/>
              <p:cNvSpPr>
                <a:spLocks noChangeShapeType="1"/>
              </p:cNvSpPr>
              <p:nvPr/>
            </p:nvSpPr>
            <p:spPr bwMode="auto">
              <a:xfrm>
                <a:off x="4231" y="269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42" name="Line 1000"/>
              <p:cNvSpPr>
                <a:spLocks noChangeShapeType="1"/>
              </p:cNvSpPr>
              <p:nvPr/>
            </p:nvSpPr>
            <p:spPr bwMode="auto">
              <a:xfrm flipV="1">
                <a:off x="4231" y="2695"/>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43" name="Line 1001"/>
              <p:cNvSpPr>
                <a:spLocks noChangeShapeType="1"/>
              </p:cNvSpPr>
              <p:nvPr/>
            </p:nvSpPr>
            <p:spPr bwMode="auto">
              <a:xfrm>
                <a:off x="4222" y="2704"/>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44" name="Line 1002"/>
              <p:cNvSpPr>
                <a:spLocks noChangeShapeType="1"/>
              </p:cNvSpPr>
              <p:nvPr/>
            </p:nvSpPr>
            <p:spPr bwMode="auto">
              <a:xfrm flipV="1">
                <a:off x="4222" y="2704"/>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45" name="Line 1003"/>
              <p:cNvSpPr>
                <a:spLocks noChangeShapeType="1"/>
              </p:cNvSpPr>
              <p:nvPr/>
            </p:nvSpPr>
            <p:spPr bwMode="auto">
              <a:xfrm>
                <a:off x="4222" y="271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46" name="Line 1004"/>
              <p:cNvSpPr>
                <a:spLocks noChangeShapeType="1"/>
              </p:cNvSpPr>
              <p:nvPr/>
            </p:nvSpPr>
            <p:spPr bwMode="auto">
              <a:xfrm flipV="1">
                <a:off x="4222" y="2714"/>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47" name="Line 1005"/>
              <p:cNvSpPr>
                <a:spLocks noChangeShapeType="1"/>
              </p:cNvSpPr>
              <p:nvPr/>
            </p:nvSpPr>
            <p:spPr bwMode="auto">
              <a:xfrm>
                <a:off x="4222" y="272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48" name="Line 1006"/>
              <p:cNvSpPr>
                <a:spLocks noChangeShapeType="1"/>
              </p:cNvSpPr>
              <p:nvPr/>
            </p:nvSpPr>
            <p:spPr bwMode="auto">
              <a:xfrm flipV="1">
                <a:off x="4222" y="2723"/>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49" name="Line 1007"/>
              <p:cNvSpPr>
                <a:spLocks noChangeShapeType="1"/>
              </p:cNvSpPr>
              <p:nvPr/>
            </p:nvSpPr>
            <p:spPr bwMode="auto">
              <a:xfrm>
                <a:off x="4222" y="273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50" name="Line 1008"/>
              <p:cNvSpPr>
                <a:spLocks noChangeShapeType="1"/>
              </p:cNvSpPr>
              <p:nvPr/>
            </p:nvSpPr>
            <p:spPr bwMode="auto">
              <a:xfrm flipV="1">
                <a:off x="4222" y="2733"/>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51" name="Line 1009"/>
              <p:cNvSpPr>
                <a:spLocks noChangeShapeType="1"/>
              </p:cNvSpPr>
              <p:nvPr/>
            </p:nvSpPr>
            <p:spPr bwMode="auto">
              <a:xfrm>
                <a:off x="4222" y="274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52" name="Line 1010"/>
              <p:cNvSpPr>
                <a:spLocks noChangeShapeType="1"/>
              </p:cNvSpPr>
              <p:nvPr/>
            </p:nvSpPr>
            <p:spPr bwMode="auto">
              <a:xfrm flipV="1">
                <a:off x="4222" y="2743"/>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53" name="Line 1011"/>
              <p:cNvSpPr>
                <a:spLocks noChangeShapeType="1"/>
              </p:cNvSpPr>
              <p:nvPr/>
            </p:nvSpPr>
            <p:spPr bwMode="auto">
              <a:xfrm>
                <a:off x="4212" y="2753"/>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54" name="Line 1012"/>
              <p:cNvSpPr>
                <a:spLocks noChangeShapeType="1"/>
              </p:cNvSpPr>
              <p:nvPr/>
            </p:nvSpPr>
            <p:spPr bwMode="auto">
              <a:xfrm flipV="1">
                <a:off x="4212" y="2753"/>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55" name="Line 1013"/>
              <p:cNvSpPr>
                <a:spLocks noChangeShapeType="1"/>
              </p:cNvSpPr>
              <p:nvPr/>
            </p:nvSpPr>
            <p:spPr bwMode="auto">
              <a:xfrm>
                <a:off x="4203" y="2762"/>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56" name="Line 1014"/>
              <p:cNvSpPr>
                <a:spLocks noChangeShapeType="1"/>
              </p:cNvSpPr>
              <p:nvPr/>
            </p:nvSpPr>
            <p:spPr bwMode="auto">
              <a:xfrm flipV="1">
                <a:off x="4203" y="2762"/>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57" name="Line 1015"/>
              <p:cNvSpPr>
                <a:spLocks noChangeShapeType="1"/>
              </p:cNvSpPr>
              <p:nvPr/>
            </p:nvSpPr>
            <p:spPr bwMode="auto">
              <a:xfrm>
                <a:off x="4203" y="2772"/>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58" name="Line 1016"/>
              <p:cNvSpPr>
                <a:spLocks noChangeShapeType="1"/>
              </p:cNvSpPr>
              <p:nvPr/>
            </p:nvSpPr>
            <p:spPr bwMode="auto">
              <a:xfrm flipV="1">
                <a:off x="4203" y="2772"/>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59" name="Line 1017"/>
              <p:cNvSpPr>
                <a:spLocks noChangeShapeType="1"/>
              </p:cNvSpPr>
              <p:nvPr/>
            </p:nvSpPr>
            <p:spPr bwMode="auto">
              <a:xfrm>
                <a:off x="4203" y="2781"/>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60" name="Line 1018"/>
              <p:cNvSpPr>
                <a:spLocks noChangeShapeType="1"/>
              </p:cNvSpPr>
              <p:nvPr/>
            </p:nvSpPr>
            <p:spPr bwMode="auto">
              <a:xfrm flipV="1">
                <a:off x="4203" y="2781"/>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61" name="Line 1019"/>
              <p:cNvSpPr>
                <a:spLocks noChangeShapeType="1"/>
              </p:cNvSpPr>
              <p:nvPr/>
            </p:nvSpPr>
            <p:spPr bwMode="auto">
              <a:xfrm>
                <a:off x="4203" y="2791"/>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62" name="Line 1020"/>
              <p:cNvSpPr>
                <a:spLocks noChangeShapeType="1"/>
              </p:cNvSpPr>
              <p:nvPr/>
            </p:nvSpPr>
            <p:spPr bwMode="auto">
              <a:xfrm>
                <a:off x="4203" y="2791"/>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63" name="Line 1021"/>
              <p:cNvSpPr>
                <a:spLocks noChangeShapeType="1"/>
              </p:cNvSpPr>
              <p:nvPr/>
            </p:nvSpPr>
            <p:spPr bwMode="auto">
              <a:xfrm>
                <a:off x="4193" y="2791"/>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64" name="Line 1022"/>
              <p:cNvSpPr>
                <a:spLocks noChangeShapeType="1"/>
              </p:cNvSpPr>
              <p:nvPr/>
            </p:nvSpPr>
            <p:spPr bwMode="auto">
              <a:xfrm flipV="1">
                <a:off x="4193" y="2791"/>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65" name="Line 1023"/>
              <p:cNvSpPr>
                <a:spLocks noChangeShapeType="1"/>
              </p:cNvSpPr>
              <p:nvPr/>
            </p:nvSpPr>
            <p:spPr bwMode="auto">
              <a:xfrm>
                <a:off x="4183" y="2800"/>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66" name="Line 1024"/>
              <p:cNvSpPr>
                <a:spLocks noChangeShapeType="1"/>
              </p:cNvSpPr>
              <p:nvPr/>
            </p:nvSpPr>
            <p:spPr bwMode="auto">
              <a:xfrm flipV="1">
                <a:off x="4183" y="2800"/>
                <a:ext cx="2"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67" name="Line 1025"/>
              <p:cNvSpPr>
                <a:spLocks noChangeShapeType="1"/>
              </p:cNvSpPr>
              <p:nvPr/>
            </p:nvSpPr>
            <p:spPr bwMode="auto">
              <a:xfrm>
                <a:off x="4173" y="2810"/>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68" name="Line 1026"/>
              <p:cNvSpPr>
                <a:spLocks noChangeShapeType="1"/>
              </p:cNvSpPr>
              <p:nvPr/>
            </p:nvSpPr>
            <p:spPr bwMode="auto">
              <a:xfrm flipV="1">
                <a:off x="4173" y="2810"/>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69" name="Line 1027"/>
              <p:cNvSpPr>
                <a:spLocks noChangeShapeType="1"/>
              </p:cNvSpPr>
              <p:nvPr/>
            </p:nvSpPr>
            <p:spPr bwMode="auto">
              <a:xfrm>
                <a:off x="4173" y="281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70" name="Line 1028"/>
              <p:cNvSpPr>
                <a:spLocks noChangeShapeType="1"/>
              </p:cNvSpPr>
              <p:nvPr/>
            </p:nvSpPr>
            <p:spPr bwMode="auto">
              <a:xfrm>
                <a:off x="4173" y="281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71" name="Line 1029"/>
              <p:cNvSpPr>
                <a:spLocks noChangeShapeType="1"/>
              </p:cNvSpPr>
              <p:nvPr/>
            </p:nvSpPr>
            <p:spPr bwMode="auto">
              <a:xfrm>
                <a:off x="4163" y="2819"/>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72" name="Line 1030"/>
              <p:cNvSpPr>
                <a:spLocks noChangeShapeType="1"/>
              </p:cNvSpPr>
              <p:nvPr/>
            </p:nvSpPr>
            <p:spPr bwMode="auto">
              <a:xfrm flipV="1">
                <a:off x="4163" y="2819"/>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73" name="Line 1031"/>
              <p:cNvSpPr>
                <a:spLocks noChangeShapeType="1"/>
              </p:cNvSpPr>
              <p:nvPr/>
            </p:nvSpPr>
            <p:spPr bwMode="auto">
              <a:xfrm>
                <a:off x="4163" y="282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74" name="Line 1032"/>
              <p:cNvSpPr>
                <a:spLocks noChangeShapeType="1"/>
              </p:cNvSpPr>
              <p:nvPr/>
            </p:nvSpPr>
            <p:spPr bwMode="auto">
              <a:xfrm flipV="1">
                <a:off x="4163" y="2829"/>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75" name="Line 1033"/>
              <p:cNvSpPr>
                <a:spLocks noChangeShapeType="1"/>
              </p:cNvSpPr>
              <p:nvPr/>
            </p:nvSpPr>
            <p:spPr bwMode="auto">
              <a:xfrm>
                <a:off x="4163" y="283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76" name="Line 1034"/>
              <p:cNvSpPr>
                <a:spLocks noChangeShapeType="1"/>
              </p:cNvSpPr>
              <p:nvPr/>
            </p:nvSpPr>
            <p:spPr bwMode="auto">
              <a:xfrm flipV="1">
                <a:off x="4163" y="2838"/>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77" name="Line 1035"/>
              <p:cNvSpPr>
                <a:spLocks noChangeShapeType="1"/>
              </p:cNvSpPr>
              <p:nvPr/>
            </p:nvSpPr>
            <p:spPr bwMode="auto">
              <a:xfrm>
                <a:off x="4153" y="2857"/>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78" name="Line 1036"/>
              <p:cNvSpPr>
                <a:spLocks noChangeShapeType="1"/>
              </p:cNvSpPr>
              <p:nvPr/>
            </p:nvSpPr>
            <p:spPr bwMode="auto">
              <a:xfrm>
                <a:off x="4153" y="285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79" name="Line 1037"/>
              <p:cNvSpPr>
                <a:spLocks noChangeShapeType="1"/>
              </p:cNvSpPr>
              <p:nvPr/>
            </p:nvSpPr>
            <p:spPr bwMode="auto">
              <a:xfrm>
                <a:off x="4153" y="285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80" name="Line 1038"/>
              <p:cNvSpPr>
                <a:spLocks noChangeShapeType="1"/>
              </p:cNvSpPr>
              <p:nvPr/>
            </p:nvSpPr>
            <p:spPr bwMode="auto">
              <a:xfrm flipV="1">
                <a:off x="4153" y="2857"/>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81" name="Line 1039"/>
              <p:cNvSpPr>
                <a:spLocks noChangeShapeType="1"/>
              </p:cNvSpPr>
              <p:nvPr/>
            </p:nvSpPr>
            <p:spPr bwMode="auto">
              <a:xfrm>
                <a:off x="4153" y="286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82" name="Line 1040"/>
              <p:cNvSpPr>
                <a:spLocks noChangeShapeType="1"/>
              </p:cNvSpPr>
              <p:nvPr/>
            </p:nvSpPr>
            <p:spPr bwMode="auto">
              <a:xfrm flipV="1">
                <a:off x="4153" y="2867"/>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83" name="Line 1041"/>
              <p:cNvSpPr>
                <a:spLocks noChangeShapeType="1"/>
              </p:cNvSpPr>
              <p:nvPr/>
            </p:nvSpPr>
            <p:spPr bwMode="auto">
              <a:xfrm>
                <a:off x="4144" y="2876"/>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84" name="Line 1042"/>
              <p:cNvSpPr>
                <a:spLocks noChangeShapeType="1"/>
              </p:cNvSpPr>
              <p:nvPr/>
            </p:nvSpPr>
            <p:spPr bwMode="auto">
              <a:xfrm flipV="1">
                <a:off x="4144" y="2876"/>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85" name="Line 1043"/>
              <p:cNvSpPr>
                <a:spLocks noChangeShapeType="1"/>
              </p:cNvSpPr>
              <p:nvPr/>
            </p:nvSpPr>
            <p:spPr bwMode="auto">
              <a:xfrm>
                <a:off x="4144" y="2886"/>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86" name="Line 1044"/>
              <p:cNvSpPr>
                <a:spLocks noChangeShapeType="1"/>
              </p:cNvSpPr>
              <p:nvPr/>
            </p:nvSpPr>
            <p:spPr bwMode="auto">
              <a:xfrm flipV="1">
                <a:off x="4144" y="2886"/>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87" name="Line 1045"/>
              <p:cNvSpPr>
                <a:spLocks noChangeShapeType="1"/>
              </p:cNvSpPr>
              <p:nvPr/>
            </p:nvSpPr>
            <p:spPr bwMode="auto">
              <a:xfrm>
                <a:off x="4144" y="2895"/>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88" name="Line 1046"/>
              <p:cNvSpPr>
                <a:spLocks noChangeShapeType="1"/>
              </p:cNvSpPr>
              <p:nvPr/>
            </p:nvSpPr>
            <p:spPr bwMode="auto">
              <a:xfrm flipV="1">
                <a:off x="4144" y="2895"/>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89" name="Line 1047"/>
              <p:cNvSpPr>
                <a:spLocks noChangeShapeType="1"/>
              </p:cNvSpPr>
              <p:nvPr/>
            </p:nvSpPr>
            <p:spPr bwMode="auto">
              <a:xfrm>
                <a:off x="4144" y="2905"/>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90" name="Line 1048"/>
              <p:cNvSpPr>
                <a:spLocks noChangeShapeType="1"/>
              </p:cNvSpPr>
              <p:nvPr/>
            </p:nvSpPr>
            <p:spPr bwMode="auto">
              <a:xfrm flipV="1">
                <a:off x="4144" y="2905"/>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91" name="Line 1049"/>
              <p:cNvSpPr>
                <a:spLocks noChangeShapeType="1"/>
              </p:cNvSpPr>
              <p:nvPr/>
            </p:nvSpPr>
            <p:spPr bwMode="auto">
              <a:xfrm>
                <a:off x="4144" y="2915"/>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92" name="Line 1050"/>
              <p:cNvSpPr>
                <a:spLocks noChangeShapeType="1"/>
              </p:cNvSpPr>
              <p:nvPr/>
            </p:nvSpPr>
            <p:spPr bwMode="auto">
              <a:xfrm>
                <a:off x="4144" y="2915"/>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93" name="Line 1051"/>
              <p:cNvSpPr>
                <a:spLocks noChangeShapeType="1"/>
              </p:cNvSpPr>
              <p:nvPr/>
            </p:nvSpPr>
            <p:spPr bwMode="auto">
              <a:xfrm>
                <a:off x="4135" y="2915"/>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94" name="Line 1052"/>
              <p:cNvSpPr>
                <a:spLocks noChangeShapeType="1"/>
              </p:cNvSpPr>
              <p:nvPr/>
            </p:nvSpPr>
            <p:spPr bwMode="auto">
              <a:xfrm flipV="1">
                <a:off x="4135" y="2915"/>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95" name="Line 1053"/>
              <p:cNvSpPr>
                <a:spLocks noChangeShapeType="1"/>
              </p:cNvSpPr>
              <p:nvPr/>
            </p:nvSpPr>
            <p:spPr bwMode="auto">
              <a:xfrm>
                <a:off x="4135" y="2925"/>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96" name="Line 1054"/>
              <p:cNvSpPr>
                <a:spLocks noChangeShapeType="1"/>
              </p:cNvSpPr>
              <p:nvPr/>
            </p:nvSpPr>
            <p:spPr bwMode="auto">
              <a:xfrm flipV="1">
                <a:off x="4135" y="2925"/>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97" name="Line 1055"/>
              <p:cNvSpPr>
                <a:spLocks noChangeShapeType="1"/>
              </p:cNvSpPr>
              <p:nvPr/>
            </p:nvSpPr>
            <p:spPr bwMode="auto">
              <a:xfrm>
                <a:off x="4135" y="2934"/>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98" name="Line 1056"/>
              <p:cNvSpPr>
                <a:spLocks noChangeShapeType="1"/>
              </p:cNvSpPr>
              <p:nvPr/>
            </p:nvSpPr>
            <p:spPr bwMode="auto">
              <a:xfrm flipV="1">
                <a:off x="4135" y="2934"/>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099" name="Line 1057"/>
              <p:cNvSpPr>
                <a:spLocks noChangeShapeType="1"/>
              </p:cNvSpPr>
              <p:nvPr/>
            </p:nvSpPr>
            <p:spPr bwMode="auto">
              <a:xfrm>
                <a:off x="4135" y="2944"/>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00" name="Line 1058"/>
              <p:cNvSpPr>
                <a:spLocks noChangeShapeType="1"/>
              </p:cNvSpPr>
              <p:nvPr/>
            </p:nvSpPr>
            <p:spPr bwMode="auto">
              <a:xfrm flipV="1">
                <a:off x="4135" y="2944"/>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01" name="Line 1059"/>
              <p:cNvSpPr>
                <a:spLocks noChangeShapeType="1"/>
              </p:cNvSpPr>
              <p:nvPr/>
            </p:nvSpPr>
            <p:spPr bwMode="auto">
              <a:xfrm>
                <a:off x="4125" y="2953"/>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02" name="Line 1060"/>
              <p:cNvSpPr>
                <a:spLocks noChangeShapeType="1"/>
              </p:cNvSpPr>
              <p:nvPr/>
            </p:nvSpPr>
            <p:spPr bwMode="auto">
              <a:xfrm flipV="1">
                <a:off x="4125" y="2953"/>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03" name="Line 1061"/>
              <p:cNvSpPr>
                <a:spLocks noChangeShapeType="1"/>
              </p:cNvSpPr>
              <p:nvPr/>
            </p:nvSpPr>
            <p:spPr bwMode="auto">
              <a:xfrm>
                <a:off x="4125" y="296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04" name="Line 1062"/>
              <p:cNvSpPr>
                <a:spLocks noChangeShapeType="1"/>
              </p:cNvSpPr>
              <p:nvPr/>
            </p:nvSpPr>
            <p:spPr bwMode="auto">
              <a:xfrm flipV="1">
                <a:off x="4125" y="2963"/>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05" name="Line 1063"/>
              <p:cNvSpPr>
                <a:spLocks noChangeShapeType="1"/>
              </p:cNvSpPr>
              <p:nvPr/>
            </p:nvSpPr>
            <p:spPr bwMode="auto">
              <a:xfrm>
                <a:off x="4115" y="2982"/>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06" name="Line 1064"/>
              <p:cNvSpPr>
                <a:spLocks noChangeShapeType="1"/>
              </p:cNvSpPr>
              <p:nvPr/>
            </p:nvSpPr>
            <p:spPr bwMode="auto">
              <a:xfrm>
                <a:off x="4115" y="298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07" name="Line 1065"/>
              <p:cNvSpPr>
                <a:spLocks noChangeShapeType="1"/>
              </p:cNvSpPr>
              <p:nvPr/>
            </p:nvSpPr>
            <p:spPr bwMode="auto">
              <a:xfrm>
                <a:off x="4115" y="298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08" name="Line 1066"/>
              <p:cNvSpPr>
                <a:spLocks noChangeShapeType="1"/>
              </p:cNvSpPr>
              <p:nvPr/>
            </p:nvSpPr>
            <p:spPr bwMode="auto">
              <a:xfrm flipV="1">
                <a:off x="4115" y="2982"/>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09" name="Line 1067"/>
              <p:cNvSpPr>
                <a:spLocks noChangeShapeType="1"/>
              </p:cNvSpPr>
              <p:nvPr/>
            </p:nvSpPr>
            <p:spPr bwMode="auto">
              <a:xfrm>
                <a:off x="4115" y="299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10" name="Line 1068"/>
              <p:cNvSpPr>
                <a:spLocks noChangeShapeType="1"/>
              </p:cNvSpPr>
              <p:nvPr/>
            </p:nvSpPr>
            <p:spPr bwMode="auto">
              <a:xfrm flipV="1">
                <a:off x="4115" y="2991"/>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11" name="Line 1069"/>
              <p:cNvSpPr>
                <a:spLocks noChangeShapeType="1"/>
              </p:cNvSpPr>
              <p:nvPr/>
            </p:nvSpPr>
            <p:spPr bwMode="auto">
              <a:xfrm>
                <a:off x="4105" y="3001"/>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12" name="Line 1070"/>
              <p:cNvSpPr>
                <a:spLocks noChangeShapeType="1"/>
              </p:cNvSpPr>
              <p:nvPr/>
            </p:nvSpPr>
            <p:spPr bwMode="auto">
              <a:xfrm flipV="1">
                <a:off x="4105" y="3001"/>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13" name="Line 1071"/>
              <p:cNvSpPr>
                <a:spLocks noChangeShapeType="1"/>
              </p:cNvSpPr>
              <p:nvPr/>
            </p:nvSpPr>
            <p:spPr bwMode="auto">
              <a:xfrm>
                <a:off x="4096" y="3010"/>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14" name="Line 1072"/>
              <p:cNvSpPr>
                <a:spLocks noChangeShapeType="1"/>
              </p:cNvSpPr>
              <p:nvPr/>
            </p:nvSpPr>
            <p:spPr bwMode="auto">
              <a:xfrm flipV="1">
                <a:off x="4096" y="3010"/>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15" name="Line 1073"/>
              <p:cNvSpPr>
                <a:spLocks noChangeShapeType="1"/>
              </p:cNvSpPr>
              <p:nvPr/>
            </p:nvSpPr>
            <p:spPr bwMode="auto">
              <a:xfrm>
                <a:off x="4096" y="302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16" name="Line 1074"/>
              <p:cNvSpPr>
                <a:spLocks noChangeShapeType="1"/>
              </p:cNvSpPr>
              <p:nvPr/>
            </p:nvSpPr>
            <p:spPr bwMode="auto">
              <a:xfrm flipV="1">
                <a:off x="4096" y="3020"/>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17" name="Line 1075"/>
              <p:cNvSpPr>
                <a:spLocks noChangeShapeType="1"/>
              </p:cNvSpPr>
              <p:nvPr/>
            </p:nvSpPr>
            <p:spPr bwMode="auto">
              <a:xfrm>
                <a:off x="4096" y="3030"/>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18" name="Line 1076"/>
              <p:cNvSpPr>
                <a:spLocks noChangeShapeType="1"/>
              </p:cNvSpPr>
              <p:nvPr/>
            </p:nvSpPr>
            <p:spPr bwMode="auto">
              <a:xfrm flipV="1">
                <a:off x="4096" y="3030"/>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19" name="Line 1077"/>
              <p:cNvSpPr>
                <a:spLocks noChangeShapeType="1"/>
              </p:cNvSpPr>
              <p:nvPr/>
            </p:nvSpPr>
            <p:spPr bwMode="auto">
              <a:xfrm>
                <a:off x="4096" y="3049"/>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20" name="Line 1078"/>
              <p:cNvSpPr>
                <a:spLocks noChangeShapeType="1"/>
              </p:cNvSpPr>
              <p:nvPr/>
            </p:nvSpPr>
            <p:spPr bwMode="auto">
              <a:xfrm flipV="1">
                <a:off x="4096" y="3049"/>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21" name="Line 1079"/>
              <p:cNvSpPr>
                <a:spLocks noChangeShapeType="1"/>
              </p:cNvSpPr>
              <p:nvPr/>
            </p:nvSpPr>
            <p:spPr bwMode="auto">
              <a:xfrm>
                <a:off x="4096" y="305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22" name="Line 1080"/>
              <p:cNvSpPr>
                <a:spLocks noChangeShapeType="1"/>
              </p:cNvSpPr>
              <p:nvPr/>
            </p:nvSpPr>
            <p:spPr bwMode="auto">
              <a:xfrm>
                <a:off x="4096" y="305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23" name="Line 1081"/>
              <p:cNvSpPr>
                <a:spLocks noChangeShapeType="1"/>
              </p:cNvSpPr>
              <p:nvPr/>
            </p:nvSpPr>
            <p:spPr bwMode="auto">
              <a:xfrm>
                <a:off x="4086" y="3058"/>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24" name="Line 1082"/>
              <p:cNvSpPr>
                <a:spLocks noChangeShapeType="1"/>
              </p:cNvSpPr>
              <p:nvPr/>
            </p:nvSpPr>
            <p:spPr bwMode="auto">
              <a:xfrm flipV="1">
                <a:off x="4086" y="3058"/>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25" name="Line 1083"/>
              <p:cNvSpPr>
                <a:spLocks noChangeShapeType="1"/>
              </p:cNvSpPr>
              <p:nvPr/>
            </p:nvSpPr>
            <p:spPr bwMode="auto">
              <a:xfrm>
                <a:off x="4076" y="3068"/>
                <a:ext cx="10"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26" name="Line 1084"/>
              <p:cNvSpPr>
                <a:spLocks noChangeShapeType="1"/>
              </p:cNvSpPr>
              <p:nvPr/>
            </p:nvSpPr>
            <p:spPr bwMode="auto">
              <a:xfrm flipV="1">
                <a:off x="4076" y="3068"/>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27" name="Line 1085"/>
              <p:cNvSpPr>
                <a:spLocks noChangeShapeType="1"/>
              </p:cNvSpPr>
              <p:nvPr/>
            </p:nvSpPr>
            <p:spPr bwMode="auto">
              <a:xfrm>
                <a:off x="4076" y="307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28" name="Line 1086"/>
              <p:cNvSpPr>
                <a:spLocks noChangeShapeType="1"/>
              </p:cNvSpPr>
              <p:nvPr/>
            </p:nvSpPr>
            <p:spPr bwMode="auto">
              <a:xfrm flipV="1">
                <a:off x="4076" y="3077"/>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29" name="Line 1087"/>
              <p:cNvSpPr>
                <a:spLocks noChangeShapeType="1"/>
              </p:cNvSpPr>
              <p:nvPr/>
            </p:nvSpPr>
            <p:spPr bwMode="auto">
              <a:xfrm>
                <a:off x="4058" y="3087"/>
                <a:ext cx="18"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30" name="Line 1088"/>
              <p:cNvSpPr>
                <a:spLocks noChangeShapeType="1"/>
              </p:cNvSpPr>
              <p:nvPr/>
            </p:nvSpPr>
            <p:spPr bwMode="auto">
              <a:xfrm flipV="1">
                <a:off x="4058" y="3087"/>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31" name="Line 1089"/>
              <p:cNvSpPr>
                <a:spLocks noChangeShapeType="1"/>
              </p:cNvSpPr>
              <p:nvPr/>
            </p:nvSpPr>
            <p:spPr bwMode="auto">
              <a:xfrm>
                <a:off x="4058" y="309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32" name="Line 1090"/>
              <p:cNvSpPr>
                <a:spLocks noChangeShapeType="1"/>
              </p:cNvSpPr>
              <p:nvPr/>
            </p:nvSpPr>
            <p:spPr bwMode="auto">
              <a:xfrm flipV="1">
                <a:off x="4058" y="3097"/>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33" name="Line 1091"/>
              <p:cNvSpPr>
                <a:spLocks noChangeShapeType="1"/>
              </p:cNvSpPr>
              <p:nvPr/>
            </p:nvSpPr>
            <p:spPr bwMode="auto">
              <a:xfrm>
                <a:off x="4058" y="3107"/>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34" name="Line 1092"/>
              <p:cNvSpPr>
                <a:spLocks noChangeShapeType="1"/>
              </p:cNvSpPr>
              <p:nvPr/>
            </p:nvSpPr>
            <p:spPr bwMode="auto">
              <a:xfrm flipV="1">
                <a:off x="4058" y="3107"/>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35" name="Line 1093"/>
              <p:cNvSpPr>
                <a:spLocks noChangeShapeType="1"/>
              </p:cNvSpPr>
              <p:nvPr/>
            </p:nvSpPr>
            <p:spPr bwMode="auto">
              <a:xfrm>
                <a:off x="4048" y="3116"/>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36" name="Line 1094"/>
              <p:cNvSpPr>
                <a:spLocks noChangeShapeType="1"/>
              </p:cNvSpPr>
              <p:nvPr/>
            </p:nvSpPr>
            <p:spPr bwMode="auto">
              <a:xfrm flipV="1">
                <a:off x="4048" y="3116"/>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37" name="Line 1095"/>
              <p:cNvSpPr>
                <a:spLocks noChangeShapeType="1"/>
              </p:cNvSpPr>
              <p:nvPr/>
            </p:nvSpPr>
            <p:spPr bwMode="auto">
              <a:xfrm>
                <a:off x="4048" y="3126"/>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38" name="Line 1096"/>
              <p:cNvSpPr>
                <a:spLocks noChangeShapeType="1"/>
              </p:cNvSpPr>
              <p:nvPr/>
            </p:nvSpPr>
            <p:spPr bwMode="auto">
              <a:xfrm>
                <a:off x="4048" y="3126"/>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39" name="Line 1097"/>
              <p:cNvSpPr>
                <a:spLocks noChangeShapeType="1"/>
              </p:cNvSpPr>
              <p:nvPr/>
            </p:nvSpPr>
            <p:spPr bwMode="auto">
              <a:xfrm>
                <a:off x="4048" y="3126"/>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40" name="Line 1098"/>
              <p:cNvSpPr>
                <a:spLocks noChangeShapeType="1"/>
              </p:cNvSpPr>
              <p:nvPr/>
            </p:nvSpPr>
            <p:spPr bwMode="auto">
              <a:xfrm flipV="1">
                <a:off x="4048" y="3126"/>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41" name="Line 1099"/>
              <p:cNvSpPr>
                <a:spLocks noChangeShapeType="1"/>
              </p:cNvSpPr>
              <p:nvPr/>
            </p:nvSpPr>
            <p:spPr bwMode="auto">
              <a:xfrm>
                <a:off x="4048" y="313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42" name="Line 1100"/>
              <p:cNvSpPr>
                <a:spLocks noChangeShapeType="1"/>
              </p:cNvSpPr>
              <p:nvPr/>
            </p:nvSpPr>
            <p:spPr bwMode="auto">
              <a:xfrm flipV="1">
                <a:off x="4048" y="3135"/>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43" name="Line 1101"/>
              <p:cNvSpPr>
                <a:spLocks noChangeShapeType="1"/>
              </p:cNvSpPr>
              <p:nvPr/>
            </p:nvSpPr>
            <p:spPr bwMode="auto">
              <a:xfrm>
                <a:off x="4048" y="3145"/>
                <a:ext cx="1" cy="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44" name="Line 1102"/>
              <p:cNvSpPr>
                <a:spLocks noChangeShapeType="1"/>
              </p:cNvSpPr>
              <p:nvPr/>
            </p:nvSpPr>
            <p:spPr bwMode="auto">
              <a:xfrm flipV="1">
                <a:off x="4048" y="3145"/>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45" name="Line 1103"/>
              <p:cNvSpPr>
                <a:spLocks noChangeShapeType="1"/>
              </p:cNvSpPr>
              <p:nvPr/>
            </p:nvSpPr>
            <p:spPr bwMode="auto">
              <a:xfrm>
                <a:off x="4038" y="3154"/>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46" name="Line 1104"/>
              <p:cNvSpPr>
                <a:spLocks noChangeShapeType="1"/>
              </p:cNvSpPr>
              <p:nvPr/>
            </p:nvSpPr>
            <p:spPr bwMode="auto">
              <a:xfrm>
                <a:off x="4038" y="315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47" name="Line 1105"/>
              <p:cNvSpPr>
                <a:spLocks noChangeShapeType="1"/>
              </p:cNvSpPr>
              <p:nvPr/>
            </p:nvSpPr>
            <p:spPr bwMode="auto">
              <a:xfrm>
                <a:off x="4038" y="315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48" name="Line 1106"/>
              <p:cNvSpPr>
                <a:spLocks noChangeShapeType="1"/>
              </p:cNvSpPr>
              <p:nvPr/>
            </p:nvSpPr>
            <p:spPr bwMode="auto">
              <a:xfrm flipV="1">
                <a:off x="4038" y="3154"/>
                <a:ext cx="1" cy="2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49" name="Line 1107"/>
              <p:cNvSpPr>
                <a:spLocks noChangeShapeType="1"/>
              </p:cNvSpPr>
              <p:nvPr/>
            </p:nvSpPr>
            <p:spPr bwMode="auto">
              <a:xfrm>
                <a:off x="4038" y="318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50" name="Line 1108"/>
              <p:cNvSpPr>
                <a:spLocks noChangeShapeType="1"/>
              </p:cNvSpPr>
              <p:nvPr/>
            </p:nvSpPr>
            <p:spPr bwMode="auto">
              <a:xfrm flipV="1">
                <a:off x="4038" y="3183"/>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51" name="Line 1109"/>
              <p:cNvSpPr>
                <a:spLocks noChangeShapeType="1"/>
              </p:cNvSpPr>
              <p:nvPr/>
            </p:nvSpPr>
            <p:spPr bwMode="auto">
              <a:xfrm>
                <a:off x="4028" y="3192"/>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52" name="Line 1110"/>
              <p:cNvSpPr>
                <a:spLocks noChangeShapeType="1"/>
              </p:cNvSpPr>
              <p:nvPr/>
            </p:nvSpPr>
            <p:spPr bwMode="auto">
              <a:xfrm>
                <a:off x="4028" y="319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53" name="Line 1111"/>
              <p:cNvSpPr>
                <a:spLocks noChangeShapeType="1"/>
              </p:cNvSpPr>
              <p:nvPr/>
            </p:nvSpPr>
            <p:spPr bwMode="auto">
              <a:xfrm>
                <a:off x="4019" y="3192"/>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54" name="Line 1112"/>
              <p:cNvSpPr>
                <a:spLocks noChangeShapeType="1"/>
              </p:cNvSpPr>
              <p:nvPr/>
            </p:nvSpPr>
            <p:spPr bwMode="auto">
              <a:xfrm flipV="1">
                <a:off x="4019" y="3192"/>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55" name="Line 1113"/>
              <p:cNvSpPr>
                <a:spLocks noChangeShapeType="1"/>
              </p:cNvSpPr>
              <p:nvPr/>
            </p:nvSpPr>
            <p:spPr bwMode="auto">
              <a:xfrm>
                <a:off x="4019" y="320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56" name="Line 1114"/>
              <p:cNvSpPr>
                <a:spLocks noChangeShapeType="1"/>
              </p:cNvSpPr>
              <p:nvPr/>
            </p:nvSpPr>
            <p:spPr bwMode="auto">
              <a:xfrm flipV="1">
                <a:off x="4019" y="3202"/>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57" name="Line 1115"/>
              <p:cNvSpPr>
                <a:spLocks noChangeShapeType="1"/>
              </p:cNvSpPr>
              <p:nvPr/>
            </p:nvSpPr>
            <p:spPr bwMode="auto">
              <a:xfrm>
                <a:off x="4009" y="3211"/>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58" name="Line 1116"/>
              <p:cNvSpPr>
                <a:spLocks noChangeShapeType="1"/>
              </p:cNvSpPr>
              <p:nvPr/>
            </p:nvSpPr>
            <p:spPr bwMode="auto">
              <a:xfrm flipV="1">
                <a:off x="4009" y="3211"/>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59" name="Line 1117"/>
              <p:cNvSpPr>
                <a:spLocks noChangeShapeType="1"/>
              </p:cNvSpPr>
              <p:nvPr/>
            </p:nvSpPr>
            <p:spPr bwMode="auto">
              <a:xfrm>
                <a:off x="4000" y="3221"/>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60" name="Line 1118"/>
              <p:cNvSpPr>
                <a:spLocks noChangeShapeType="1"/>
              </p:cNvSpPr>
              <p:nvPr/>
            </p:nvSpPr>
            <p:spPr bwMode="auto">
              <a:xfrm>
                <a:off x="4000" y="3221"/>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61" name="Line 1119"/>
              <p:cNvSpPr>
                <a:spLocks noChangeShapeType="1"/>
              </p:cNvSpPr>
              <p:nvPr/>
            </p:nvSpPr>
            <p:spPr bwMode="auto">
              <a:xfrm>
                <a:off x="4000" y="3221"/>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62" name="Line 1120"/>
              <p:cNvSpPr>
                <a:spLocks noChangeShapeType="1"/>
              </p:cNvSpPr>
              <p:nvPr/>
            </p:nvSpPr>
            <p:spPr bwMode="auto">
              <a:xfrm flipV="1">
                <a:off x="4000" y="3221"/>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63" name="Line 1121"/>
              <p:cNvSpPr>
                <a:spLocks noChangeShapeType="1"/>
              </p:cNvSpPr>
              <p:nvPr/>
            </p:nvSpPr>
            <p:spPr bwMode="auto">
              <a:xfrm>
                <a:off x="3979" y="3230"/>
                <a:ext cx="2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64" name="Line 1122"/>
              <p:cNvSpPr>
                <a:spLocks noChangeShapeType="1"/>
              </p:cNvSpPr>
              <p:nvPr/>
            </p:nvSpPr>
            <p:spPr bwMode="auto">
              <a:xfrm flipV="1">
                <a:off x="3979" y="3230"/>
                <a:ext cx="2"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65" name="Line 1123"/>
              <p:cNvSpPr>
                <a:spLocks noChangeShapeType="1"/>
              </p:cNvSpPr>
              <p:nvPr/>
            </p:nvSpPr>
            <p:spPr bwMode="auto">
              <a:xfrm>
                <a:off x="3970" y="3240"/>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66" name="Line 1124"/>
              <p:cNvSpPr>
                <a:spLocks noChangeShapeType="1"/>
              </p:cNvSpPr>
              <p:nvPr/>
            </p:nvSpPr>
            <p:spPr bwMode="auto">
              <a:xfrm flipV="1">
                <a:off x="3970" y="3240"/>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67" name="Line 1125"/>
              <p:cNvSpPr>
                <a:spLocks noChangeShapeType="1"/>
              </p:cNvSpPr>
              <p:nvPr/>
            </p:nvSpPr>
            <p:spPr bwMode="auto">
              <a:xfrm>
                <a:off x="3960" y="3259"/>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68" name="Line 1126"/>
              <p:cNvSpPr>
                <a:spLocks noChangeShapeType="1"/>
              </p:cNvSpPr>
              <p:nvPr/>
            </p:nvSpPr>
            <p:spPr bwMode="auto">
              <a:xfrm>
                <a:off x="3960" y="325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69" name="Line 1127"/>
              <p:cNvSpPr>
                <a:spLocks noChangeShapeType="1"/>
              </p:cNvSpPr>
              <p:nvPr/>
            </p:nvSpPr>
            <p:spPr bwMode="auto">
              <a:xfrm>
                <a:off x="3950" y="3259"/>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70" name="Line 1128"/>
              <p:cNvSpPr>
                <a:spLocks noChangeShapeType="1"/>
              </p:cNvSpPr>
              <p:nvPr/>
            </p:nvSpPr>
            <p:spPr bwMode="auto">
              <a:xfrm flipV="1">
                <a:off x="3950" y="3259"/>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71" name="Line 1129"/>
              <p:cNvSpPr>
                <a:spLocks noChangeShapeType="1"/>
              </p:cNvSpPr>
              <p:nvPr/>
            </p:nvSpPr>
            <p:spPr bwMode="auto">
              <a:xfrm>
                <a:off x="3950" y="326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72" name="Line 1130"/>
              <p:cNvSpPr>
                <a:spLocks noChangeShapeType="1"/>
              </p:cNvSpPr>
              <p:nvPr/>
            </p:nvSpPr>
            <p:spPr bwMode="auto">
              <a:xfrm flipV="1">
                <a:off x="3950" y="3269"/>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73" name="Line 1131"/>
              <p:cNvSpPr>
                <a:spLocks noChangeShapeType="1"/>
              </p:cNvSpPr>
              <p:nvPr/>
            </p:nvSpPr>
            <p:spPr bwMode="auto">
              <a:xfrm>
                <a:off x="3950" y="327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74" name="Line 1132"/>
              <p:cNvSpPr>
                <a:spLocks noChangeShapeType="1"/>
              </p:cNvSpPr>
              <p:nvPr/>
            </p:nvSpPr>
            <p:spPr bwMode="auto">
              <a:xfrm flipV="1">
                <a:off x="3950" y="3279"/>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75" name="Line 1133"/>
              <p:cNvSpPr>
                <a:spLocks noChangeShapeType="1"/>
              </p:cNvSpPr>
              <p:nvPr/>
            </p:nvSpPr>
            <p:spPr bwMode="auto">
              <a:xfrm>
                <a:off x="3950" y="328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76" name="Line 1134"/>
              <p:cNvSpPr>
                <a:spLocks noChangeShapeType="1"/>
              </p:cNvSpPr>
              <p:nvPr/>
            </p:nvSpPr>
            <p:spPr bwMode="auto">
              <a:xfrm>
                <a:off x="3950" y="328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77" name="Line 1135"/>
              <p:cNvSpPr>
                <a:spLocks noChangeShapeType="1"/>
              </p:cNvSpPr>
              <p:nvPr/>
            </p:nvSpPr>
            <p:spPr bwMode="auto">
              <a:xfrm>
                <a:off x="3950" y="3288"/>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78" name="Line 1136"/>
              <p:cNvSpPr>
                <a:spLocks noChangeShapeType="1"/>
              </p:cNvSpPr>
              <p:nvPr/>
            </p:nvSpPr>
            <p:spPr bwMode="auto">
              <a:xfrm flipV="1">
                <a:off x="3950" y="3288"/>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79" name="Line 1137"/>
              <p:cNvSpPr>
                <a:spLocks noChangeShapeType="1"/>
              </p:cNvSpPr>
              <p:nvPr/>
            </p:nvSpPr>
            <p:spPr bwMode="auto">
              <a:xfrm>
                <a:off x="3932" y="3298"/>
                <a:ext cx="18"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80" name="Line 1138"/>
              <p:cNvSpPr>
                <a:spLocks noChangeShapeType="1"/>
              </p:cNvSpPr>
              <p:nvPr/>
            </p:nvSpPr>
            <p:spPr bwMode="auto">
              <a:xfrm flipV="1">
                <a:off x="3932" y="3298"/>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81" name="Line 1139"/>
              <p:cNvSpPr>
                <a:spLocks noChangeShapeType="1"/>
              </p:cNvSpPr>
              <p:nvPr/>
            </p:nvSpPr>
            <p:spPr bwMode="auto">
              <a:xfrm>
                <a:off x="3932" y="3307"/>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82" name="Line 1140"/>
              <p:cNvSpPr>
                <a:spLocks noChangeShapeType="1"/>
              </p:cNvSpPr>
              <p:nvPr/>
            </p:nvSpPr>
            <p:spPr bwMode="auto">
              <a:xfrm flipV="1">
                <a:off x="3932" y="3307"/>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83" name="Line 1141"/>
              <p:cNvSpPr>
                <a:spLocks noChangeShapeType="1"/>
              </p:cNvSpPr>
              <p:nvPr/>
            </p:nvSpPr>
            <p:spPr bwMode="auto">
              <a:xfrm>
                <a:off x="3932" y="3317"/>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84" name="Line 1142"/>
              <p:cNvSpPr>
                <a:spLocks noChangeShapeType="1"/>
              </p:cNvSpPr>
              <p:nvPr/>
            </p:nvSpPr>
            <p:spPr bwMode="auto">
              <a:xfrm flipV="1">
                <a:off x="3932" y="3317"/>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85" name="Line 1143"/>
              <p:cNvSpPr>
                <a:spLocks noChangeShapeType="1"/>
              </p:cNvSpPr>
              <p:nvPr/>
            </p:nvSpPr>
            <p:spPr bwMode="auto">
              <a:xfrm>
                <a:off x="3922" y="3326"/>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86" name="Line 1144"/>
              <p:cNvSpPr>
                <a:spLocks noChangeShapeType="1"/>
              </p:cNvSpPr>
              <p:nvPr/>
            </p:nvSpPr>
            <p:spPr bwMode="auto">
              <a:xfrm>
                <a:off x="3922" y="332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87" name="Line 1145"/>
              <p:cNvSpPr>
                <a:spLocks noChangeShapeType="1"/>
              </p:cNvSpPr>
              <p:nvPr/>
            </p:nvSpPr>
            <p:spPr bwMode="auto">
              <a:xfrm>
                <a:off x="3922" y="3326"/>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88" name="Line 1146"/>
              <p:cNvSpPr>
                <a:spLocks noChangeShapeType="1"/>
              </p:cNvSpPr>
              <p:nvPr/>
            </p:nvSpPr>
            <p:spPr bwMode="auto">
              <a:xfrm flipV="1">
                <a:off x="3922" y="3326"/>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89" name="Line 1147"/>
              <p:cNvSpPr>
                <a:spLocks noChangeShapeType="1"/>
              </p:cNvSpPr>
              <p:nvPr/>
            </p:nvSpPr>
            <p:spPr bwMode="auto">
              <a:xfrm>
                <a:off x="3912" y="3336"/>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90" name="Line 1148"/>
              <p:cNvSpPr>
                <a:spLocks noChangeShapeType="1"/>
              </p:cNvSpPr>
              <p:nvPr/>
            </p:nvSpPr>
            <p:spPr bwMode="auto">
              <a:xfrm flipV="1">
                <a:off x="3912" y="3336"/>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91" name="Line 1149"/>
              <p:cNvSpPr>
                <a:spLocks noChangeShapeType="1"/>
              </p:cNvSpPr>
              <p:nvPr/>
            </p:nvSpPr>
            <p:spPr bwMode="auto">
              <a:xfrm>
                <a:off x="3912" y="334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92" name="Line 1150"/>
              <p:cNvSpPr>
                <a:spLocks noChangeShapeType="1"/>
              </p:cNvSpPr>
              <p:nvPr/>
            </p:nvSpPr>
            <p:spPr bwMode="auto">
              <a:xfrm flipV="1">
                <a:off x="3912" y="3345"/>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93" name="Line 1151"/>
              <p:cNvSpPr>
                <a:spLocks noChangeShapeType="1"/>
              </p:cNvSpPr>
              <p:nvPr/>
            </p:nvSpPr>
            <p:spPr bwMode="auto">
              <a:xfrm>
                <a:off x="3902" y="3355"/>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94" name="Line 1152"/>
              <p:cNvSpPr>
                <a:spLocks noChangeShapeType="1"/>
              </p:cNvSpPr>
              <p:nvPr/>
            </p:nvSpPr>
            <p:spPr bwMode="auto">
              <a:xfrm>
                <a:off x="3902" y="335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95" name="Line 1153"/>
              <p:cNvSpPr>
                <a:spLocks noChangeShapeType="1"/>
              </p:cNvSpPr>
              <p:nvPr/>
            </p:nvSpPr>
            <p:spPr bwMode="auto">
              <a:xfrm>
                <a:off x="3883" y="3355"/>
                <a:ext cx="1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96" name="Line 1154"/>
              <p:cNvSpPr>
                <a:spLocks noChangeShapeType="1"/>
              </p:cNvSpPr>
              <p:nvPr/>
            </p:nvSpPr>
            <p:spPr bwMode="auto">
              <a:xfrm flipV="1">
                <a:off x="3883" y="3355"/>
                <a:ext cx="1"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97" name="Line 1155"/>
              <p:cNvSpPr>
                <a:spLocks noChangeShapeType="1"/>
              </p:cNvSpPr>
              <p:nvPr/>
            </p:nvSpPr>
            <p:spPr bwMode="auto">
              <a:xfrm>
                <a:off x="3883" y="3374"/>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98" name="Line 1156"/>
              <p:cNvSpPr>
                <a:spLocks noChangeShapeType="1"/>
              </p:cNvSpPr>
              <p:nvPr/>
            </p:nvSpPr>
            <p:spPr bwMode="auto">
              <a:xfrm flipV="1">
                <a:off x="3883" y="3374"/>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199" name="Line 1157"/>
              <p:cNvSpPr>
                <a:spLocks noChangeShapeType="1"/>
              </p:cNvSpPr>
              <p:nvPr/>
            </p:nvSpPr>
            <p:spPr bwMode="auto">
              <a:xfrm>
                <a:off x="3883" y="338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00" name="Line 1158"/>
              <p:cNvSpPr>
                <a:spLocks noChangeShapeType="1"/>
              </p:cNvSpPr>
              <p:nvPr/>
            </p:nvSpPr>
            <p:spPr bwMode="auto">
              <a:xfrm flipV="1">
                <a:off x="3883" y="3383"/>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01" name="Line 1159"/>
              <p:cNvSpPr>
                <a:spLocks noChangeShapeType="1"/>
              </p:cNvSpPr>
              <p:nvPr/>
            </p:nvSpPr>
            <p:spPr bwMode="auto">
              <a:xfrm>
                <a:off x="3855" y="3393"/>
                <a:ext cx="28"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02" name="Line 1160"/>
              <p:cNvSpPr>
                <a:spLocks noChangeShapeType="1"/>
              </p:cNvSpPr>
              <p:nvPr/>
            </p:nvSpPr>
            <p:spPr bwMode="auto">
              <a:xfrm>
                <a:off x="3855" y="339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03" name="Line 1161"/>
              <p:cNvSpPr>
                <a:spLocks noChangeShapeType="1"/>
              </p:cNvSpPr>
              <p:nvPr/>
            </p:nvSpPr>
            <p:spPr bwMode="auto">
              <a:xfrm>
                <a:off x="3845" y="3393"/>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04" name="Line 1162"/>
              <p:cNvSpPr>
                <a:spLocks noChangeShapeType="1"/>
              </p:cNvSpPr>
              <p:nvPr/>
            </p:nvSpPr>
            <p:spPr bwMode="auto">
              <a:xfrm flipV="1">
                <a:off x="3845" y="3393"/>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05" name="Line 1163"/>
              <p:cNvSpPr>
                <a:spLocks noChangeShapeType="1"/>
              </p:cNvSpPr>
              <p:nvPr/>
            </p:nvSpPr>
            <p:spPr bwMode="auto">
              <a:xfrm>
                <a:off x="3825" y="3402"/>
                <a:ext cx="2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06" name="Line 1164"/>
              <p:cNvSpPr>
                <a:spLocks noChangeShapeType="1"/>
              </p:cNvSpPr>
              <p:nvPr/>
            </p:nvSpPr>
            <p:spPr bwMode="auto">
              <a:xfrm flipV="1">
                <a:off x="3825" y="3402"/>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07" name="Line 1165"/>
              <p:cNvSpPr>
                <a:spLocks noChangeShapeType="1"/>
              </p:cNvSpPr>
              <p:nvPr/>
            </p:nvSpPr>
            <p:spPr bwMode="auto">
              <a:xfrm>
                <a:off x="3806" y="3412"/>
                <a:ext cx="1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08" name="Line 1166"/>
              <p:cNvSpPr>
                <a:spLocks noChangeShapeType="1"/>
              </p:cNvSpPr>
              <p:nvPr/>
            </p:nvSpPr>
            <p:spPr bwMode="auto">
              <a:xfrm flipV="1">
                <a:off x="3806" y="3412"/>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09" name="Line 1167"/>
              <p:cNvSpPr>
                <a:spLocks noChangeShapeType="1"/>
              </p:cNvSpPr>
              <p:nvPr/>
            </p:nvSpPr>
            <p:spPr bwMode="auto">
              <a:xfrm>
                <a:off x="3797" y="3421"/>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10" name="Line 1168"/>
              <p:cNvSpPr>
                <a:spLocks noChangeShapeType="1"/>
              </p:cNvSpPr>
              <p:nvPr/>
            </p:nvSpPr>
            <p:spPr bwMode="auto">
              <a:xfrm>
                <a:off x="3797" y="3421"/>
                <a:ext cx="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11" name="Line 1169"/>
              <p:cNvSpPr>
                <a:spLocks noChangeShapeType="1"/>
              </p:cNvSpPr>
              <p:nvPr/>
            </p:nvSpPr>
            <p:spPr bwMode="auto">
              <a:xfrm>
                <a:off x="3786" y="3421"/>
                <a:ext cx="1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12" name="Line 1170"/>
              <p:cNvSpPr>
                <a:spLocks noChangeShapeType="1"/>
              </p:cNvSpPr>
              <p:nvPr/>
            </p:nvSpPr>
            <p:spPr bwMode="auto">
              <a:xfrm flipV="1">
                <a:off x="3786" y="3421"/>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13" name="Line 1171"/>
              <p:cNvSpPr>
                <a:spLocks noChangeShapeType="1"/>
              </p:cNvSpPr>
              <p:nvPr/>
            </p:nvSpPr>
            <p:spPr bwMode="auto">
              <a:xfrm>
                <a:off x="3776" y="3431"/>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14" name="Line 1172"/>
              <p:cNvSpPr>
                <a:spLocks noChangeShapeType="1"/>
              </p:cNvSpPr>
              <p:nvPr/>
            </p:nvSpPr>
            <p:spPr bwMode="auto">
              <a:xfrm flipV="1">
                <a:off x="3776" y="3431"/>
                <a:ext cx="2"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15" name="Line 1173"/>
              <p:cNvSpPr>
                <a:spLocks noChangeShapeType="1"/>
              </p:cNvSpPr>
              <p:nvPr/>
            </p:nvSpPr>
            <p:spPr bwMode="auto">
              <a:xfrm>
                <a:off x="3776" y="3441"/>
                <a:ext cx="2"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16" name="Line 1174"/>
              <p:cNvSpPr>
                <a:spLocks noChangeShapeType="1"/>
              </p:cNvSpPr>
              <p:nvPr/>
            </p:nvSpPr>
            <p:spPr bwMode="auto">
              <a:xfrm flipV="1">
                <a:off x="3776" y="3441"/>
                <a:ext cx="2"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17" name="Line 1175"/>
              <p:cNvSpPr>
                <a:spLocks noChangeShapeType="1"/>
              </p:cNvSpPr>
              <p:nvPr/>
            </p:nvSpPr>
            <p:spPr bwMode="auto">
              <a:xfrm>
                <a:off x="3776" y="3451"/>
                <a:ext cx="2"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18" name="Line 1176"/>
              <p:cNvSpPr>
                <a:spLocks noChangeShapeType="1"/>
              </p:cNvSpPr>
              <p:nvPr/>
            </p:nvSpPr>
            <p:spPr bwMode="auto">
              <a:xfrm>
                <a:off x="3776" y="3451"/>
                <a:ext cx="2"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19" name="Line 1177"/>
              <p:cNvSpPr>
                <a:spLocks noChangeShapeType="1"/>
              </p:cNvSpPr>
              <p:nvPr/>
            </p:nvSpPr>
            <p:spPr bwMode="auto">
              <a:xfrm>
                <a:off x="3757" y="3451"/>
                <a:ext cx="1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20" name="Line 1178"/>
              <p:cNvSpPr>
                <a:spLocks noChangeShapeType="1"/>
              </p:cNvSpPr>
              <p:nvPr/>
            </p:nvSpPr>
            <p:spPr bwMode="auto">
              <a:xfrm flipV="1">
                <a:off x="3757" y="3451"/>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21" name="Line 1179"/>
              <p:cNvSpPr>
                <a:spLocks noChangeShapeType="1"/>
              </p:cNvSpPr>
              <p:nvPr/>
            </p:nvSpPr>
            <p:spPr bwMode="auto">
              <a:xfrm>
                <a:off x="3747" y="3460"/>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22" name="Line 1180"/>
              <p:cNvSpPr>
                <a:spLocks noChangeShapeType="1"/>
              </p:cNvSpPr>
              <p:nvPr/>
            </p:nvSpPr>
            <p:spPr bwMode="auto">
              <a:xfrm flipV="1">
                <a:off x="3747" y="3460"/>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23" name="Line 1181"/>
              <p:cNvSpPr>
                <a:spLocks noChangeShapeType="1"/>
              </p:cNvSpPr>
              <p:nvPr/>
            </p:nvSpPr>
            <p:spPr bwMode="auto">
              <a:xfrm>
                <a:off x="3747" y="3470"/>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24" name="Line 1182"/>
              <p:cNvSpPr>
                <a:spLocks noChangeShapeType="1"/>
              </p:cNvSpPr>
              <p:nvPr/>
            </p:nvSpPr>
            <p:spPr bwMode="auto">
              <a:xfrm flipV="1">
                <a:off x="3747" y="3470"/>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25" name="Line 1183"/>
              <p:cNvSpPr>
                <a:spLocks noChangeShapeType="1"/>
              </p:cNvSpPr>
              <p:nvPr/>
            </p:nvSpPr>
            <p:spPr bwMode="auto">
              <a:xfrm>
                <a:off x="3737" y="3479"/>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26" name="Line 1184"/>
              <p:cNvSpPr>
                <a:spLocks noChangeShapeType="1"/>
              </p:cNvSpPr>
              <p:nvPr/>
            </p:nvSpPr>
            <p:spPr bwMode="auto">
              <a:xfrm flipV="1">
                <a:off x="3737" y="3479"/>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27" name="Line 1185"/>
              <p:cNvSpPr>
                <a:spLocks noChangeShapeType="1"/>
              </p:cNvSpPr>
              <p:nvPr/>
            </p:nvSpPr>
            <p:spPr bwMode="auto">
              <a:xfrm>
                <a:off x="3737" y="3489"/>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28" name="Line 1186"/>
              <p:cNvSpPr>
                <a:spLocks noChangeShapeType="1"/>
              </p:cNvSpPr>
              <p:nvPr/>
            </p:nvSpPr>
            <p:spPr bwMode="auto">
              <a:xfrm flipV="1">
                <a:off x="3737" y="3489"/>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29" name="Line 1187"/>
              <p:cNvSpPr>
                <a:spLocks noChangeShapeType="1"/>
              </p:cNvSpPr>
              <p:nvPr/>
            </p:nvSpPr>
            <p:spPr bwMode="auto">
              <a:xfrm>
                <a:off x="3729" y="3498"/>
                <a:ext cx="8"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30" name="Line 1188"/>
              <p:cNvSpPr>
                <a:spLocks noChangeShapeType="1"/>
              </p:cNvSpPr>
              <p:nvPr/>
            </p:nvSpPr>
            <p:spPr bwMode="auto">
              <a:xfrm flipV="1">
                <a:off x="3729" y="3498"/>
                <a:ext cx="0" cy="1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31" name="Line 1189"/>
              <p:cNvSpPr>
                <a:spLocks noChangeShapeType="1"/>
              </p:cNvSpPr>
              <p:nvPr/>
            </p:nvSpPr>
            <p:spPr bwMode="auto">
              <a:xfrm>
                <a:off x="3719" y="3517"/>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32" name="Line 1190"/>
              <p:cNvSpPr>
                <a:spLocks noChangeShapeType="1"/>
              </p:cNvSpPr>
              <p:nvPr/>
            </p:nvSpPr>
            <p:spPr bwMode="auto">
              <a:xfrm>
                <a:off x="3719" y="351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33" name="Line 1191"/>
              <p:cNvSpPr>
                <a:spLocks noChangeShapeType="1"/>
              </p:cNvSpPr>
              <p:nvPr/>
            </p:nvSpPr>
            <p:spPr bwMode="auto">
              <a:xfrm>
                <a:off x="3709" y="3517"/>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34" name="Line 1192"/>
              <p:cNvSpPr>
                <a:spLocks noChangeShapeType="1"/>
              </p:cNvSpPr>
              <p:nvPr/>
            </p:nvSpPr>
            <p:spPr bwMode="auto">
              <a:xfrm flipV="1">
                <a:off x="3709" y="3517"/>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35" name="Line 1193"/>
              <p:cNvSpPr>
                <a:spLocks noChangeShapeType="1"/>
              </p:cNvSpPr>
              <p:nvPr/>
            </p:nvSpPr>
            <p:spPr bwMode="auto">
              <a:xfrm>
                <a:off x="3709" y="3527"/>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36" name="Line 1194"/>
              <p:cNvSpPr>
                <a:spLocks noChangeShapeType="1"/>
              </p:cNvSpPr>
              <p:nvPr/>
            </p:nvSpPr>
            <p:spPr bwMode="auto">
              <a:xfrm flipV="1">
                <a:off x="3709" y="3527"/>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37" name="Line 1195"/>
              <p:cNvSpPr>
                <a:spLocks noChangeShapeType="1"/>
              </p:cNvSpPr>
              <p:nvPr/>
            </p:nvSpPr>
            <p:spPr bwMode="auto">
              <a:xfrm>
                <a:off x="3699" y="3536"/>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38" name="Line 1196"/>
              <p:cNvSpPr>
                <a:spLocks noChangeShapeType="1"/>
              </p:cNvSpPr>
              <p:nvPr/>
            </p:nvSpPr>
            <p:spPr bwMode="auto">
              <a:xfrm flipV="1">
                <a:off x="3699" y="3536"/>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39" name="Line 1197"/>
              <p:cNvSpPr>
                <a:spLocks noChangeShapeType="1"/>
              </p:cNvSpPr>
              <p:nvPr/>
            </p:nvSpPr>
            <p:spPr bwMode="auto">
              <a:xfrm>
                <a:off x="3690" y="3545"/>
                <a:ext cx="9" cy="2"/>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40" name="Line 1198"/>
              <p:cNvSpPr>
                <a:spLocks noChangeShapeType="1"/>
              </p:cNvSpPr>
              <p:nvPr/>
            </p:nvSpPr>
            <p:spPr bwMode="auto">
              <a:xfrm flipV="1">
                <a:off x="3690" y="3545"/>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41" name="Line 1199"/>
              <p:cNvSpPr>
                <a:spLocks noChangeShapeType="1"/>
              </p:cNvSpPr>
              <p:nvPr/>
            </p:nvSpPr>
            <p:spPr bwMode="auto">
              <a:xfrm>
                <a:off x="3690" y="355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42" name="Line 1200"/>
              <p:cNvSpPr>
                <a:spLocks noChangeShapeType="1"/>
              </p:cNvSpPr>
              <p:nvPr/>
            </p:nvSpPr>
            <p:spPr bwMode="auto">
              <a:xfrm>
                <a:off x="3690" y="3555"/>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43" name="Line 1201"/>
              <p:cNvSpPr>
                <a:spLocks noChangeShapeType="1"/>
              </p:cNvSpPr>
              <p:nvPr/>
            </p:nvSpPr>
            <p:spPr bwMode="auto">
              <a:xfrm>
                <a:off x="3680" y="3555"/>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44" name="Line 1202"/>
              <p:cNvSpPr>
                <a:spLocks noChangeShapeType="1"/>
              </p:cNvSpPr>
              <p:nvPr/>
            </p:nvSpPr>
            <p:spPr bwMode="auto">
              <a:xfrm flipV="1">
                <a:off x="3680" y="3555"/>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45" name="Line 1203"/>
              <p:cNvSpPr>
                <a:spLocks noChangeShapeType="1"/>
              </p:cNvSpPr>
              <p:nvPr/>
            </p:nvSpPr>
            <p:spPr bwMode="auto">
              <a:xfrm>
                <a:off x="3642" y="3564"/>
                <a:ext cx="38"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46" name="Line 1204"/>
              <p:cNvSpPr>
                <a:spLocks noChangeShapeType="1"/>
              </p:cNvSpPr>
              <p:nvPr/>
            </p:nvSpPr>
            <p:spPr bwMode="auto">
              <a:xfrm flipV="1">
                <a:off x="3642" y="3564"/>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47" name="Line 1205"/>
              <p:cNvSpPr>
                <a:spLocks noChangeShapeType="1"/>
              </p:cNvSpPr>
              <p:nvPr/>
            </p:nvSpPr>
            <p:spPr bwMode="auto">
              <a:xfrm>
                <a:off x="3622" y="3574"/>
                <a:ext cx="2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48" name="Line 1206"/>
              <p:cNvSpPr>
                <a:spLocks noChangeShapeType="1"/>
              </p:cNvSpPr>
              <p:nvPr/>
            </p:nvSpPr>
            <p:spPr bwMode="auto">
              <a:xfrm flipV="1">
                <a:off x="3622" y="3574"/>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49" name="Line 1207"/>
              <p:cNvSpPr>
                <a:spLocks noChangeShapeType="1"/>
              </p:cNvSpPr>
              <p:nvPr/>
            </p:nvSpPr>
            <p:spPr bwMode="auto">
              <a:xfrm>
                <a:off x="3622" y="358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50" name="Line 1208"/>
              <p:cNvSpPr>
                <a:spLocks noChangeShapeType="1"/>
              </p:cNvSpPr>
              <p:nvPr/>
            </p:nvSpPr>
            <p:spPr bwMode="auto">
              <a:xfrm>
                <a:off x="3622" y="358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51" name="Line 1209"/>
              <p:cNvSpPr>
                <a:spLocks noChangeShapeType="1"/>
              </p:cNvSpPr>
              <p:nvPr/>
            </p:nvSpPr>
            <p:spPr bwMode="auto">
              <a:xfrm>
                <a:off x="3613" y="3583"/>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52" name="Line 1210"/>
              <p:cNvSpPr>
                <a:spLocks noChangeShapeType="1"/>
              </p:cNvSpPr>
              <p:nvPr/>
            </p:nvSpPr>
            <p:spPr bwMode="auto">
              <a:xfrm flipV="1">
                <a:off x="3613" y="3583"/>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53" name="Line 1211"/>
              <p:cNvSpPr>
                <a:spLocks noChangeShapeType="1"/>
              </p:cNvSpPr>
              <p:nvPr/>
            </p:nvSpPr>
            <p:spPr bwMode="auto">
              <a:xfrm>
                <a:off x="3593" y="3593"/>
                <a:ext cx="2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54" name="Line 1212"/>
              <p:cNvSpPr>
                <a:spLocks noChangeShapeType="1"/>
              </p:cNvSpPr>
              <p:nvPr/>
            </p:nvSpPr>
            <p:spPr bwMode="auto">
              <a:xfrm flipV="1">
                <a:off x="3593" y="3593"/>
                <a:ext cx="0"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55" name="Line 1213"/>
              <p:cNvSpPr>
                <a:spLocks noChangeShapeType="1"/>
              </p:cNvSpPr>
              <p:nvPr/>
            </p:nvSpPr>
            <p:spPr bwMode="auto">
              <a:xfrm>
                <a:off x="3564" y="3602"/>
                <a:ext cx="2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56" name="Line 1214"/>
              <p:cNvSpPr>
                <a:spLocks noChangeShapeType="1"/>
              </p:cNvSpPr>
              <p:nvPr/>
            </p:nvSpPr>
            <p:spPr bwMode="auto">
              <a:xfrm flipV="1">
                <a:off x="3564" y="3602"/>
                <a:ext cx="1" cy="1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57" name="Line 1215"/>
              <p:cNvSpPr>
                <a:spLocks noChangeShapeType="1"/>
              </p:cNvSpPr>
              <p:nvPr/>
            </p:nvSpPr>
            <p:spPr bwMode="auto">
              <a:xfrm>
                <a:off x="3554" y="3613"/>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58" name="Line 1216"/>
              <p:cNvSpPr>
                <a:spLocks noChangeShapeType="1"/>
              </p:cNvSpPr>
              <p:nvPr/>
            </p:nvSpPr>
            <p:spPr bwMode="auto">
              <a:xfrm>
                <a:off x="3554" y="3613"/>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59" name="Line 1217"/>
              <p:cNvSpPr>
                <a:spLocks noChangeShapeType="1"/>
              </p:cNvSpPr>
              <p:nvPr/>
            </p:nvSpPr>
            <p:spPr bwMode="auto">
              <a:xfrm>
                <a:off x="3496" y="3613"/>
                <a:ext cx="58"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60" name="Line 1218"/>
              <p:cNvSpPr>
                <a:spLocks noChangeShapeType="1"/>
              </p:cNvSpPr>
              <p:nvPr/>
            </p:nvSpPr>
            <p:spPr bwMode="auto">
              <a:xfrm flipV="1">
                <a:off x="3496" y="3613"/>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61" name="Line 1219"/>
              <p:cNvSpPr>
                <a:spLocks noChangeShapeType="1"/>
              </p:cNvSpPr>
              <p:nvPr/>
            </p:nvSpPr>
            <p:spPr bwMode="auto">
              <a:xfrm>
                <a:off x="3487" y="3622"/>
                <a:ext cx="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62" name="Line 1220"/>
              <p:cNvSpPr>
                <a:spLocks noChangeShapeType="1"/>
              </p:cNvSpPr>
              <p:nvPr/>
            </p:nvSpPr>
            <p:spPr bwMode="auto">
              <a:xfrm flipV="1">
                <a:off x="3487" y="3622"/>
                <a:ext cx="1"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63" name="Line 1221"/>
              <p:cNvSpPr>
                <a:spLocks noChangeShapeType="1"/>
              </p:cNvSpPr>
              <p:nvPr/>
            </p:nvSpPr>
            <p:spPr bwMode="auto">
              <a:xfrm>
                <a:off x="3439" y="3632"/>
                <a:ext cx="48"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64" name="Line 1222"/>
              <p:cNvSpPr>
                <a:spLocks noChangeShapeType="1"/>
              </p:cNvSpPr>
              <p:nvPr/>
            </p:nvSpPr>
            <p:spPr bwMode="auto">
              <a:xfrm>
                <a:off x="3439" y="363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65" name="Line 1223"/>
              <p:cNvSpPr>
                <a:spLocks noChangeShapeType="1"/>
              </p:cNvSpPr>
              <p:nvPr/>
            </p:nvSpPr>
            <p:spPr bwMode="auto">
              <a:xfrm>
                <a:off x="3410" y="3632"/>
                <a:ext cx="2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66" name="Line 1224"/>
              <p:cNvSpPr>
                <a:spLocks noChangeShapeType="1"/>
              </p:cNvSpPr>
              <p:nvPr/>
            </p:nvSpPr>
            <p:spPr bwMode="auto">
              <a:xfrm>
                <a:off x="3410" y="3632"/>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67" name="Line 1225"/>
              <p:cNvSpPr>
                <a:spLocks noChangeShapeType="1"/>
              </p:cNvSpPr>
              <p:nvPr/>
            </p:nvSpPr>
            <p:spPr bwMode="auto">
              <a:xfrm>
                <a:off x="3351" y="3632"/>
                <a:ext cx="5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68" name="Line 1226"/>
              <p:cNvSpPr>
                <a:spLocks noChangeShapeType="1"/>
              </p:cNvSpPr>
              <p:nvPr/>
            </p:nvSpPr>
            <p:spPr bwMode="auto">
              <a:xfrm flipV="1">
                <a:off x="3351" y="3632"/>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69" name="Line 1227"/>
              <p:cNvSpPr>
                <a:spLocks noChangeShapeType="1"/>
              </p:cNvSpPr>
              <p:nvPr/>
            </p:nvSpPr>
            <p:spPr bwMode="auto">
              <a:xfrm>
                <a:off x="3341" y="3641"/>
                <a:ext cx="1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70" name="Line 1228"/>
              <p:cNvSpPr>
                <a:spLocks noChangeShapeType="1"/>
              </p:cNvSpPr>
              <p:nvPr/>
            </p:nvSpPr>
            <p:spPr bwMode="auto">
              <a:xfrm>
                <a:off x="3341" y="364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71" name="Line 1229"/>
              <p:cNvSpPr>
                <a:spLocks noChangeShapeType="1"/>
              </p:cNvSpPr>
              <p:nvPr/>
            </p:nvSpPr>
            <p:spPr bwMode="auto">
              <a:xfrm>
                <a:off x="3313" y="3641"/>
                <a:ext cx="28"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72" name="Line 1230"/>
              <p:cNvSpPr>
                <a:spLocks noChangeShapeType="1"/>
              </p:cNvSpPr>
              <p:nvPr/>
            </p:nvSpPr>
            <p:spPr bwMode="auto">
              <a:xfrm>
                <a:off x="3313" y="364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73" name="Line 1231"/>
              <p:cNvSpPr>
                <a:spLocks noChangeShapeType="1"/>
              </p:cNvSpPr>
              <p:nvPr/>
            </p:nvSpPr>
            <p:spPr bwMode="auto">
              <a:xfrm>
                <a:off x="3246" y="3641"/>
                <a:ext cx="67"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74" name="Line 1232"/>
              <p:cNvSpPr>
                <a:spLocks noChangeShapeType="1"/>
              </p:cNvSpPr>
              <p:nvPr/>
            </p:nvSpPr>
            <p:spPr bwMode="auto">
              <a:xfrm flipV="1">
                <a:off x="3246" y="3641"/>
                <a:ext cx="0" cy="10"/>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75" name="Line 1233"/>
              <p:cNvSpPr>
                <a:spLocks noChangeShapeType="1"/>
              </p:cNvSpPr>
              <p:nvPr/>
            </p:nvSpPr>
            <p:spPr bwMode="auto">
              <a:xfrm>
                <a:off x="3158" y="3651"/>
                <a:ext cx="88"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76" name="Line 1234"/>
              <p:cNvSpPr>
                <a:spLocks noChangeShapeType="1"/>
              </p:cNvSpPr>
              <p:nvPr/>
            </p:nvSpPr>
            <p:spPr bwMode="auto">
              <a:xfrm>
                <a:off x="3158" y="3651"/>
                <a:ext cx="1"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77" name="Line 1235"/>
              <p:cNvSpPr>
                <a:spLocks noChangeShapeType="1"/>
              </p:cNvSpPr>
              <p:nvPr/>
            </p:nvSpPr>
            <p:spPr bwMode="auto">
              <a:xfrm>
                <a:off x="3023" y="3651"/>
                <a:ext cx="96"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78" name="Line 1236"/>
              <p:cNvSpPr>
                <a:spLocks noChangeShapeType="1"/>
              </p:cNvSpPr>
              <p:nvPr/>
            </p:nvSpPr>
            <p:spPr bwMode="auto">
              <a:xfrm flipV="1">
                <a:off x="3023" y="3651"/>
                <a:ext cx="1" cy="9"/>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79" name="Line 1237"/>
              <p:cNvSpPr>
                <a:spLocks noChangeShapeType="1"/>
              </p:cNvSpPr>
              <p:nvPr/>
            </p:nvSpPr>
            <p:spPr bwMode="auto">
              <a:xfrm>
                <a:off x="2974" y="3660"/>
                <a:ext cx="49"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80" name="Line 1238"/>
              <p:cNvSpPr>
                <a:spLocks noChangeShapeType="1"/>
              </p:cNvSpPr>
              <p:nvPr/>
            </p:nvSpPr>
            <p:spPr bwMode="auto">
              <a:xfrm flipV="1">
                <a:off x="5285" y="946"/>
                <a:ext cx="1" cy="173"/>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81" name="Line 1239"/>
              <p:cNvSpPr>
                <a:spLocks noChangeShapeType="1"/>
              </p:cNvSpPr>
              <p:nvPr/>
            </p:nvSpPr>
            <p:spPr bwMode="auto">
              <a:xfrm>
                <a:off x="5285" y="1119"/>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82" name="Line 1240"/>
              <p:cNvSpPr>
                <a:spLocks noChangeShapeType="1"/>
              </p:cNvSpPr>
              <p:nvPr/>
            </p:nvSpPr>
            <p:spPr bwMode="auto">
              <a:xfrm>
                <a:off x="3827" y="3508"/>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83" name="Line 1241"/>
              <p:cNvSpPr>
                <a:spLocks noChangeShapeType="1"/>
              </p:cNvSpPr>
              <p:nvPr/>
            </p:nvSpPr>
            <p:spPr bwMode="auto">
              <a:xfrm>
                <a:off x="3680" y="3602"/>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84" name="Line 1242"/>
              <p:cNvSpPr>
                <a:spLocks noChangeShapeType="1"/>
              </p:cNvSpPr>
              <p:nvPr/>
            </p:nvSpPr>
            <p:spPr bwMode="auto">
              <a:xfrm>
                <a:off x="3680" y="360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85" name="Line 1243"/>
              <p:cNvSpPr>
                <a:spLocks noChangeShapeType="1"/>
              </p:cNvSpPr>
              <p:nvPr/>
            </p:nvSpPr>
            <p:spPr bwMode="auto">
              <a:xfrm>
                <a:off x="3613" y="3613"/>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86" name="Line 1244"/>
              <p:cNvSpPr>
                <a:spLocks noChangeShapeType="1"/>
              </p:cNvSpPr>
              <p:nvPr/>
            </p:nvSpPr>
            <p:spPr bwMode="auto">
              <a:xfrm>
                <a:off x="3593" y="3622"/>
                <a:ext cx="2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87" name="Line 1245"/>
              <p:cNvSpPr>
                <a:spLocks noChangeShapeType="1"/>
              </p:cNvSpPr>
              <p:nvPr/>
            </p:nvSpPr>
            <p:spPr bwMode="auto">
              <a:xfrm>
                <a:off x="3593" y="3622"/>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88" name="Line 1246"/>
              <p:cNvSpPr>
                <a:spLocks noChangeShapeType="1"/>
              </p:cNvSpPr>
              <p:nvPr/>
            </p:nvSpPr>
            <p:spPr bwMode="auto">
              <a:xfrm>
                <a:off x="3554" y="3632"/>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89" name="Line 1247"/>
              <p:cNvSpPr>
                <a:spLocks noChangeShapeType="1"/>
              </p:cNvSpPr>
              <p:nvPr/>
            </p:nvSpPr>
            <p:spPr bwMode="auto">
              <a:xfrm>
                <a:off x="3554" y="3632"/>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90" name="Line 1248"/>
              <p:cNvSpPr>
                <a:spLocks noChangeShapeType="1"/>
              </p:cNvSpPr>
              <p:nvPr/>
            </p:nvSpPr>
            <p:spPr bwMode="auto">
              <a:xfrm>
                <a:off x="3496" y="3632"/>
                <a:ext cx="58"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91" name="Line 1249"/>
              <p:cNvSpPr>
                <a:spLocks noChangeShapeType="1"/>
              </p:cNvSpPr>
              <p:nvPr/>
            </p:nvSpPr>
            <p:spPr bwMode="auto">
              <a:xfrm flipV="1">
                <a:off x="3496" y="3632"/>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92" name="Line 1250"/>
              <p:cNvSpPr>
                <a:spLocks noChangeShapeType="1"/>
              </p:cNvSpPr>
              <p:nvPr/>
            </p:nvSpPr>
            <p:spPr bwMode="auto">
              <a:xfrm>
                <a:off x="3487" y="3641"/>
                <a:ext cx="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93" name="Line 1251"/>
              <p:cNvSpPr>
                <a:spLocks noChangeShapeType="1"/>
              </p:cNvSpPr>
              <p:nvPr/>
            </p:nvSpPr>
            <p:spPr bwMode="auto">
              <a:xfrm>
                <a:off x="3487" y="364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94" name="Line 1252"/>
              <p:cNvSpPr>
                <a:spLocks noChangeShapeType="1"/>
              </p:cNvSpPr>
              <p:nvPr/>
            </p:nvSpPr>
            <p:spPr bwMode="auto">
              <a:xfrm>
                <a:off x="3439" y="364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95" name="Line 1253"/>
              <p:cNvSpPr>
                <a:spLocks noChangeShapeType="1"/>
              </p:cNvSpPr>
              <p:nvPr/>
            </p:nvSpPr>
            <p:spPr bwMode="auto">
              <a:xfrm>
                <a:off x="3410" y="3641"/>
                <a:ext cx="2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96" name="Line 1254"/>
              <p:cNvSpPr>
                <a:spLocks noChangeShapeType="1"/>
              </p:cNvSpPr>
              <p:nvPr/>
            </p:nvSpPr>
            <p:spPr bwMode="auto">
              <a:xfrm>
                <a:off x="3410" y="364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97" name="Line 1255"/>
              <p:cNvSpPr>
                <a:spLocks noChangeShapeType="1"/>
              </p:cNvSpPr>
              <p:nvPr/>
            </p:nvSpPr>
            <p:spPr bwMode="auto">
              <a:xfrm>
                <a:off x="3351" y="3641"/>
                <a:ext cx="5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98" name="Line 1256"/>
              <p:cNvSpPr>
                <a:spLocks noChangeShapeType="1"/>
              </p:cNvSpPr>
              <p:nvPr/>
            </p:nvSpPr>
            <p:spPr bwMode="auto">
              <a:xfrm flipV="1">
                <a:off x="3351" y="3641"/>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299" name="Line 1257"/>
              <p:cNvSpPr>
                <a:spLocks noChangeShapeType="1"/>
              </p:cNvSpPr>
              <p:nvPr/>
            </p:nvSpPr>
            <p:spPr bwMode="auto">
              <a:xfrm>
                <a:off x="3341" y="3651"/>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00" name="Line 1258"/>
              <p:cNvSpPr>
                <a:spLocks noChangeShapeType="1"/>
              </p:cNvSpPr>
              <p:nvPr/>
            </p:nvSpPr>
            <p:spPr bwMode="auto">
              <a:xfrm>
                <a:off x="3341" y="365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01" name="Line 1259"/>
              <p:cNvSpPr>
                <a:spLocks noChangeShapeType="1"/>
              </p:cNvSpPr>
              <p:nvPr/>
            </p:nvSpPr>
            <p:spPr bwMode="auto">
              <a:xfrm>
                <a:off x="3313" y="3651"/>
                <a:ext cx="28"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02" name="Line 1260"/>
              <p:cNvSpPr>
                <a:spLocks noChangeShapeType="1"/>
              </p:cNvSpPr>
              <p:nvPr/>
            </p:nvSpPr>
            <p:spPr bwMode="auto">
              <a:xfrm>
                <a:off x="3313" y="3651"/>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03" name="Line 1261"/>
              <p:cNvSpPr>
                <a:spLocks noChangeShapeType="1"/>
              </p:cNvSpPr>
              <p:nvPr/>
            </p:nvSpPr>
            <p:spPr bwMode="auto">
              <a:xfrm>
                <a:off x="3246" y="3651"/>
                <a:ext cx="67"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04" name="Line 1262"/>
              <p:cNvSpPr>
                <a:spLocks noChangeShapeType="1"/>
              </p:cNvSpPr>
              <p:nvPr/>
            </p:nvSpPr>
            <p:spPr bwMode="auto">
              <a:xfrm>
                <a:off x="3246" y="3651"/>
                <a:ext cx="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05" name="Line 1263"/>
              <p:cNvSpPr>
                <a:spLocks noChangeShapeType="1"/>
              </p:cNvSpPr>
              <p:nvPr/>
            </p:nvSpPr>
            <p:spPr bwMode="auto">
              <a:xfrm>
                <a:off x="3158" y="3651"/>
                <a:ext cx="88"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06" name="Line 1264"/>
              <p:cNvSpPr>
                <a:spLocks noChangeShapeType="1"/>
              </p:cNvSpPr>
              <p:nvPr/>
            </p:nvSpPr>
            <p:spPr bwMode="auto">
              <a:xfrm flipV="1">
                <a:off x="3158" y="3651"/>
                <a:ext cx="1" cy="9"/>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07" name="Line 1265"/>
              <p:cNvSpPr>
                <a:spLocks noChangeShapeType="1"/>
              </p:cNvSpPr>
              <p:nvPr/>
            </p:nvSpPr>
            <p:spPr bwMode="auto">
              <a:xfrm>
                <a:off x="3023" y="3660"/>
                <a:ext cx="135"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08" name="Line 1266"/>
              <p:cNvSpPr>
                <a:spLocks noChangeShapeType="1"/>
              </p:cNvSpPr>
              <p:nvPr/>
            </p:nvSpPr>
            <p:spPr bwMode="auto">
              <a:xfrm>
                <a:off x="3023" y="3660"/>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09" name="Line 1267"/>
              <p:cNvSpPr>
                <a:spLocks noChangeShapeType="1"/>
              </p:cNvSpPr>
              <p:nvPr/>
            </p:nvSpPr>
            <p:spPr bwMode="auto">
              <a:xfrm>
                <a:off x="2974" y="3660"/>
                <a:ext cx="49"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10" name="Line 1268"/>
              <p:cNvSpPr>
                <a:spLocks noChangeShapeType="1"/>
              </p:cNvSpPr>
              <p:nvPr/>
            </p:nvSpPr>
            <p:spPr bwMode="auto">
              <a:xfrm flipV="1">
                <a:off x="5285" y="946"/>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11" name="Line 1269"/>
              <p:cNvSpPr>
                <a:spLocks noChangeShapeType="1"/>
              </p:cNvSpPr>
              <p:nvPr/>
            </p:nvSpPr>
            <p:spPr bwMode="auto">
              <a:xfrm>
                <a:off x="5285" y="95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12" name="Line 1270"/>
              <p:cNvSpPr>
                <a:spLocks noChangeShapeType="1"/>
              </p:cNvSpPr>
              <p:nvPr/>
            </p:nvSpPr>
            <p:spPr bwMode="auto">
              <a:xfrm flipV="1">
                <a:off x="5285" y="956"/>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13" name="Line 1271"/>
              <p:cNvSpPr>
                <a:spLocks noChangeShapeType="1"/>
              </p:cNvSpPr>
              <p:nvPr/>
            </p:nvSpPr>
            <p:spPr bwMode="auto">
              <a:xfrm>
                <a:off x="5276" y="965"/>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14" name="Line 1272"/>
              <p:cNvSpPr>
                <a:spLocks noChangeShapeType="1"/>
              </p:cNvSpPr>
              <p:nvPr/>
            </p:nvSpPr>
            <p:spPr bwMode="auto">
              <a:xfrm flipV="1">
                <a:off x="5276" y="965"/>
                <a:ext cx="1" cy="2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15" name="Line 1273"/>
              <p:cNvSpPr>
                <a:spLocks noChangeShapeType="1"/>
              </p:cNvSpPr>
              <p:nvPr/>
            </p:nvSpPr>
            <p:spPr bwMode="auto">
              <a:xfrm flipV="1">
                <a:off x="4019" y="3068"/>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16" name="Line 1274"/>
              <p:cNvSpPr>
                <a:spLocks noChangeShapeType="1"/>
              </p:cNvSpPr>
              <p:nvPr/>
            </p:nvSpPr>
            <p:spPr bwMode="auto">
              <a:xfrm>
                <a:off x="4019" y="307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17" name="Line 1275"/>
              <p:cNvSpPr>
                <a:spLocks noChangeShapeType="1"/>
              </p:cNvSpPr>
              <p:nvPr/>
            </p:nvSpPr>
            <p:spPr bwMode="auto">
              <a:xfrm flipV="1">
                <a:off x="4019" y="3077"/>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18" name="Line 1276"/>
              <p:cNvSpPr>
                <a:spLocks noChangeShapeType="1"/>
              </p:cNvSpPr>
              <p:nvPr/>
            </p:nvSpPr>
            <p:spPr bwMode="auto">
              <a:xfrm>
                <a:off x="4009" y="3087"/>
                <a:ext cx="1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19" name="Line 1277"/>
              <p:cNvSpPr>
                <a:spLocks noChangeShapeType="1"/>
              </p:cNvSpPr>
              <p:nvPr/>
            </p:nvSpPr>
            <p:spPr bwMode="auto">
              <a:xfrm flipV="1">
                <a:off x="3922" y="3221"/>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20" name="Line 1278"/>
              <p:cNvSpPr>
                <a:spLocks noChangeShapeType="1"/>
              </p:cNvSpPr>
              <p:nvPr/>
            </p:nvSpPr>
            <p:spPr bwMode="auto">
              <a:xfrm>
                <a:off x="3922" y="323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21" name="Line 1279"/>
              <p:cNvSpPr>
                <a:spLocks noChangeShapeType="1"/>
              </p:cNvSpPr>
              <p:nvPr/>
            </p:nvSpPr>
            <p:spPr bwMode="auto">
              <a:xfrm flipV="1">
                <a:off x="3922" y="3230"/>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22" name="Line 1280"/>
              <p:cNvSpPr>
                <a:spLocks noChangeShapeType="1"/>
              </p:cNvSpPr>
              <p:nvPr/>
            </p:nvSpPr>
            <p:spPr bwMode="auto">
              <a:xfrm flipV="1">
                <a:off x="3747" y="3402"/>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23" name="Line 1281"/>
              <p:cNvSpPr>
                <a:spLocks noChangeShapeType="1"/>
              </p:cNvSpPr>
              <p:nvPr/>
            </p:nvSpPr>
            <p:spPr bwMode="auto">
              <a:xfrm flipV="1">
                <a:off x="3737" y="3431"/>
                <a:ext cx="1" cy="2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24" name="Line 1282"/>
              <p:cNvSpPr>
                <a:spLocks noChangeShapeType="1"/>
              </p:cNvSpPr>
              <p:nvPr/>
            </p:nvSpPr>
            <p:spPr bwMode="auto">
              <a:xfrm>
                <a:off x="3719" y="3470"/>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25" name="Line 1283"/>
              <p:cNvSpPr>
                <a:spLocks noChangeShapeType="1"/>
              </p:cNvSpPr>
              <p:nvPr/>
            </p:nvSpPr>
            <p:spPr bwMode="auto">
              <a:xfrm>
                <a:off x="3709" y="3479"/>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26" name="Line 1284"/>
              <p:cNvSpPr>
                <a:spLocks noChangeShapeType="1"/>
              </p:cNvSpPr>
              <p:nvPr/>
            </p:nvSpPr>
            <p:spPr bwMode="auto">
              <a:xfrm>
                <a:off x="3709" y="348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27" name="Line 1285"/>
              <p:cNvSpPr>
                <a:spLocks noChangeShapeType="1"/>
              </p:cNvSpPr>
              <p:nvPr/>
            </p:nvSpPr>
            <p:spPr bwMode="auto">
              <a:xfrm flipV="1">
                <a:off x="3709" y="348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28" name="Line 1286"/>
              <p:cNvSpPr>
                <a:spLocks noChangeShapeType="1"/>
              </p:cNvSpPr>
              <p:nvPr/>
            </p:nvSpPr>
            <p:spPr bwMode="auto">
              <a:xfrm>
                <a:off x="3699" y="3498"/>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29" name="Line 1287"/>
              <p:cNvSpPr>
                <a:spLocks noChangeShapeType="1"/>
              </p:cNvSpPr>
              <p:nvPr/>
            </p:nvSpPr>
            <p:spPr bwMode="auto">
              <a:xfrm flipV="1">
                <a:off x="3690" y="3508"/>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30" name="Line 1288"/>
              <p:cNvSpPr>
                <a:spLocks noChangeShapeType="1"/>
              </p:cNvSpPr>
              <p:nvPr/>
            </p:nvSpPr>
            <p:spPr bwMode="auto">
              <a:xfrm flipV="1">
                <a:off x="3680" y="3527"/>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31" name="Line 1289"/>
              <p:cNvSpPr>
                <a:spLocks noChangeShapeType="1"/>
              </p:cNvSpPr>
              <p:nvPr/>
            </p:nvSpPr>
            <p:spPr bwMode="auto">
              <a:xfrm flipV="1">
                <a:off x="3642" y="3536"/>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32" name="Line 1290"/>
              <p:cNvSpPr>
                <a:spLocks noChangeShapeType="1"/>
              </p:cNvSpPr>
              <p:nvPr/>
            </p:nvSpPr>
            <p:spPr bwMode="auto">
              <a:xfrm>
                <a:off x="3622" y="3545"/>
                <a:ext cx="20"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33" name="Line 1291"/>
              <p:cNvSpPr>
                <a:spLocks noChangeShapeType="1"/>
              </p:cNvSpPr>
              <p:nvPr/>
            </p:nvSpPr>
            <p:spPr bwMode="auto">
              <a:xfrm>
                <a:off x="3613" y="3564"/>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34" name="Line 1292"/>
              <p:cNvSpPr>
                <a:spLocks noChangeShapeType="1"/>
              </p:cNvSpPr>
              <p:nvPr/>
            </p:nvSpPr>
            <p:spPr bwMode="auto">
              <a:xfrm flipV="1">
                <a:off x="3593" y="3574"/>
                <a:ext cx="0"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35" name="Line 1293"/>
              <p:cNvSpPr>
                <a:spLocks noChangeShapeType="1"/>
              </p:cNvSpPr>
              <p:nvPr/>
            </p:nvSpPr>
            <p:spPr bwMode="auto">
              <a:xfrm flipV="1">
                <a:off x="3564" y="3583"/>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36" name="Line 1294"/>
              <p:cNvSpPr>
                <a:spLocks noChangeShapeType="1"/>
              </p:cNvSpPr>
              <p:nvPr/>
            </p:nvSpPr>
            <p:spPr bwMode="auto">
              <a:xfrm flipV="1">
                <a:off x="3496" y="3602"/>
                <a:ext cx="1" cy="1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37" name="Line 1295"/>
              <p:cNvSpPr>
                <a:spLocks noChangeShapeType="1"/>
              </p:cNvSpPr>
              <p:nvPr/>
            </p:nvSpPr>
            <p:spPr bwMode="auto">
              <a:xfrm>
                <a:off x="3487" y="3613"/>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38" name="Line 1296"/>
              <p:cNvSpPr>
                <a:spLocks noChangeShapeType="1"/>
              </p:cNvSpPr>
              <p:nvPr/>
            </p:nvSpPr>
            <p:spPr bwMode="auto">
              <a:xfrm>
                <a:off x="3487" y="361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39" name="Line 1297"/>
              <p:cNvSpPr>
                <a:spLocks noChangeShapeType="1"/>
              </p:cNvSpPr>
              <p:nvPr/>
            </p:nvSpPr>
            <p:spPr bwMode="auto">
              <a:xfrm flipV="1">
                <a:off x="3410" y="3622"/>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40" name="Line 1298"/>
              <p:cNvSpPr>
                <a:spLocks noChangeShapeType="1"/>
              </p:cNvSpPr>
              <p:nvPr/>
            </p:nvSpPr>
            <p:spPr bwMode="auto">
              <a:xfrm>
                <a:off x="3351" y="363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41" name="Line 1299"/>
              <p:cNvSpPr>
                <a:spLocks noChangeShapeType="1"/>
              </p:cNvSpPr>
              <p:nvPr/>
            </p:nvSpPr>
            <p:spPr bwMode="auto">
              <a:xfrm>
                <a:off x="3341" y="3632"/>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42" name="Line 1300"/>
              <p:cNvSpPr>
                <a:spLocks noChangeShapeType="1"/>
              </p:cNvSpPr>
              <p:nvPr/>
            </p:nvSpPr>
            <p:spPr bwMode="auto">
              <a:xfrm flipV="1">
                <a:off x="3341" y="3632"/>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43" name="Line 1301"/>
              <p:cNvSpPr>
                <a:spLocks noChangeShapeType="1"/>
              </p:cNvSpPr>
              <p:nvPr/>
            </p:nvSpPr>
            <p:spPr bwMode="auto">
              <a:xfrm>
                <a:off x="3313" y="3641"/>
                <a:ext cx="28"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44" name="Line 1302"/>
              <p:cNvSpPr>
                <a:spLocks noChangeShapeType="1"/>
              </p:cNvSpPr>
              <p:nvPr/>
            </p:nvSpPr>
            <p:spPr bwMode="auto">
              <a:xfrm>
                <a:off x="3313" y="364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45" name="Line 1303"/>
              <p:cNvSpPr>
                <a:spLocks noChangeShapeType="1"/>
              </p:cNvSpPr>
              <p:nvPr/>
            </p:nvSpPr>
            <p:spPr bwMode="auto">
              <a:xfrm flipV="1">
                <a:off x="3246" y="3641"/>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46" name="Line 1304"/>
              <p:cNvSpPr>
                <a:spLocks noChangeShapeType="1"/>
              </p:cNvSpPr>
              <p:nvPr/>
            </p:nvSpPr>
            <p:spPr bwMode="auto">
              <a:xfrm>
                <a:off x="3158" y="3651"/>
                <a:ext cx="88"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47" name="Line 1305"/>
              <p:cNvSpPr>
                <a:spLocks noChangeShapeType="1"/>
              </p:cNvSpPr>
              <p:nvPr/>
            </p:nvSpPr>
            <p:spPr bwMode="auto">
              <a:xfrm>
                <a:off x="3158" y="365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48" name="Line 1306"/>
              <p:cNvSpPr>
                <a:spLocks noChangeShapeType="1"/>
              </p:cNvSpPr>
              <p:nvPr/>
            </p:nvSpPr>
            <p:spPr bwMode="auto">
              <a:xfrm flipV="1">
                <a:off x="3023" y="3651"/>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49" name="Line 1307"/>
              <p:cNvSpPr>
                <a:spLocks noChangeShapeType="1"/>
              </p:cNvSpPr>
              <p:nvPr/>
            </p:nvSpPr>
            <p:spPr bwMode="auto">
              <a:xfrm>
                <a:off x="2974" y="3660"/>
                <a:ext cx="4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50" name="Line 1308"/>
              <p:cNvSpPr>
                <a:spLocks noChangeShapeType="1"/>
              </p:cNvSpPr>
              <p:nvPr/>
            </p:nvSpPr>
            <p:spPr bwMode="auto">
              <a:xfrm>
                <a:off x="5285" y="104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51" name="Line 1309"/>
              <p:cNvSpPr>
                <a:spLocks noChangeShapeType="1"/>
              </p:cNvSpPr>
              <p:nvPr/>
            </p:nvSpPr>
            <p:spPr bwMode="auto">
              <a:xfrm>
                <a:off x="5276" y="1119"/>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52" name="Line 1310"/>
              <p:cNvSpPr>
                <a:spLocks noChangeShapeType="1"/>
              </p:cNvSpPr>
              <p:nvPr/>
            </p:nvSpPr>
            <p:spPr bwMode="auto">
              <a:xfrm flipV="1">
                <a:off x="4173" y="3010"/>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53" name="Line 1311"/>
              <p:cNvSpPr>
                <a:spLocks noChangeShapeType="1"/>
              </p:cNvSpPr>
              <p:nvPr/>
            </p:nvSpPr>
            <p:spPr bwMode="auto">
              <a:xfrm flipV="1">
                <a:off x="4144" y="3077"/>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54" name="Line 1312"/>
              <p:cNvSpPr>
                <a:spLocks noChangeShapeType="1"/>
              </p:cNvSpPr>
              <p:nvPr/>
            </p:nvSpPr>
            <p:spPr bwMode="auto">
              <a:xfrm>
                <a:off x="4144" y="3087"/>
                <a:ext cx="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55" name="Line 1313"/>
              <p:cNvSpPr>
                <a:spLocks noChangeShapeType="1"/>
              </p:cNvSpPr>
              <p:nvPr/>
            </p:nvSpPr>
            <p:spPr bwMode="auto">
              <a:xfrm>
                <a:off x="4144" y="3087"/>
                <a:ext cx="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56" name="Line 1314"/>
              <p:cNvSpPr>
                <a:spLocks noChangeShapeType="1"/>
              </p:cNvSpPr>
              <p:nvPr/>
            </p:nvSpPr>
            <p:spPr bwMode="auto">
              <a:xfrm>
                <a:off x="4144" y="3087"/>
                <a:ext cx="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57" name="Line 1315"/>
              <p:cNvSpPr>
                <a:spLocks noChangeShapeType="1"/>
              </p:cNvSpPr>
              <p:nvPr/>
            </p:nvSpPr>
            <p:spPr bwMode="auto">
              <a:xfrm flipV="1">
                <a:off x="4144" y="3087"/>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58" name="Line 1316"/>
              <p:cNvSpPr>
                <a:spLocks noChangeShapeType="1"/>
              </p:cNvSpPr>
              <p:nvPr/>
            </p:nvSpPr>
            <p:spPr bwMode="auto">
              <a:xfrm>
                <a:off x="4135" y="3097"/>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59" name="Line 1317"/>
              <p:cNvSpPr>
                <a:spLocks noChangeShapeType="1"/>
              </p:cNvSpPr>
              <p:nvPr/>
            </p:nvSpPr>
            <p:spPr bwMode="auto">
              <a:xfrm>
                <a:off x="4135" y="3097"/>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60" name="Line 1318"/>
              <p:cNvSpPr>
                <a:spLocks noChangeShapeType="1"/>
              </p:cNvSpPr>
              <p:nvPr/>
            </p:nvSpPr>
            <p:spPr bwMode="auto">
              <a:xfrm>
                <a:off x="4135" y="3097"/>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61" name="Line 1319"/>
              <p:cNvSpPr>
                <a:spLocks noChangeShapeType="1"/>
              </p:cNvSpPr>
              <p:nvPr/>
            </p:nvSpPr>
            <p:spPr bwMode="auto">
              <a:xfrm flipV="1">
                <a:off x="4135" y="3097"/>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62" name="Line 1320"/>
              <p:cNvSpPr>
                <a:spLocks noChangeShapeType="1"/>
              </p:cNvSpPr>
              <p:nvPr/>
            </p:nvSpPr>
            <p:spPr bwMode="auto">
              <a:xfrm flipV="1">
                <a:off x="4038" y="3279"/>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63" name="Line 1321"/>
              <p:cNvSpPr>
                <a:spLocks noChangeShapeType="1"/>
              </p:cNvSpPr>
              <p:nvPr/>
            </p:nvSpPr>
            <p:spPr bwMode="auto">
              <a:xfrm>
                <a:off x="4000" y="3326"/>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64" name="Line 1322"/>
              <p:cNvSpPr>
                <a:spLocks noChangeShapeType="1"/>
              </p:cNvSpPr>
              <p:nvPr/>
            </p:nvSpPr>
            <p:spPr bwMode="auto">
              <a:xfrm flipV="1">
                <a:off x="3950" y="3374"/>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65" name="Line 1323"/>
              <p:cNvSpPr>
                <a:spLocks noChangeShapeType="1"/>
              </p:cNvSpPr>
              <p:nvPr/>
            </p:nvSpPr>
            <p:spPr bwMode="auto">
              <a:xfrm flipV="1">
                <a:off x="3932" y="3402"/>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66" name="Line 1324"/>
              <p:cNvSpPr>
                <a:spLocks noChangeShapeType="1"/>
              </p:cNvSpPr>
              <p:nvPr/>
            </p:nvSpPr>
            <p:spPr bwMode="auto">
              <a:xfrm>
                <a:off x="3922" y="3412"/>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67" name="Line 1325"/>
              <p:cNvSpPr>
                <a:spLocks noChangeShapeType="1"/>
              </p:cNvSpPr>
              <p:nvPr/>
            </p:nvSpPr>
            <p:spPr bwMode="auto">
              <a:xfrm>
                <a:off x="3922" y="341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68" name="Line 1326"/>
              <p:cNvSpPr>
                <a:spLocks noChangeShapeType="1"/>
              </p:cNvSpPr>
              <p:nvPr/>
            </p:nvSpPr>
            <p:spPr bwMode="auto">
              <a:xfrm>
                <a:off x="3922" y="341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69" name="Line 1327"/>
              <p:cNvSpPr>
                <a:spLocks noChangeShapeType="1"/>
              </p:cNvSpPr>
              <p:nvPr/>
            </p:nvSpPr>
            <p:spPr bwMode="auto">
              <a:xfrm flipV="1">
                <a:off x="3922" y="3412"/>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70" name="Line 1328"/>
              <p:cNvSpPr>
                <a:spLocks noChangeShapeType="1"/>
              </p:cNvSpPr>
              <p:nvPr/>
            </p:nvSpPr>
            <p:spPr bwMode="auto">
              <a:xfrm>
                <a:off x="3786" y="3489"/>
                <a:ext cx="1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71" name="Line 1329"/>
              <p:cNvSpPr>
                <a:spLocks noChangeShapeType="1"/>
              </p:cNvSpPr>
              <p:nvPr/>
            </p:nvSpPr>
            <p:spPr bwMode="auto">
              <a:xfrm>
                <a:off x="3786" y="348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72" name="Line 1330"/>
              <p:cNvSpPr>
                <a:spLocks noChangeShapeType="1"/>
              </p:cNvSpPr>
              <p:nvPr/>
            </p:nvSpPr>
            <p:spPr bwMode="auto">
              <a:xfrm>
                <a:off x="3776" y="3489"/>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73" name="Line 1331"/>
              <p:cNvSpPr>
                <a:spLocks noChangeShapeType="1"/>
              </p:cNvSpPr>
              <p:nvPr/>
            </p:nvSpPr>
            <p:spPr bwMode="auto">
              <a:xfrm flipV="1">
                <a:off x="3776" y="3489"/>
                <a:ext cx="2"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74" name="Line 1332"/>
              <p:cNvSpPr>
                <a:spLocks noChangeShapeType="1"/>
              </p:cNvSpPr>
              <p:nvPr/>
            </p:nvSpPr>
            <p:spPr bwMode="auto">
              <a:xfrm>
                <a:off x="3776" y="3498"/>
                <a:ext cx="2"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75" name="Line 1333"/>
              <p:cNvSpPr>
                <a:spLocks noChangeShapeType="1"/>
              </p:cNvSpPr>
              <p:nvPr/>
            </p:nvSpPr>
            <p:spPr bwMode="auto">
              <a:xfrm>
                <a:off x="3776" y="3498"/>
                <a:ext cx="2"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76" name="Line 1334"/>
              <p:cNvSpPr>
                <a:spLocks noChangeShapeType="1"/>
              </p:cNvSpPr>
              <p:nvPr/>
            </p:nvSpPr>
            <p:spPr bwMode="auto">
              <a:xfrm>
                <a:off x="3776" y="3498"/>
                <a:ext cx="2"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77" name="Line 1335"/>
              <p:cNvSpPr>
                <a:spLocks noChangeShapeType="1"/>
              </p:cNvSpPr>
              <p:nvPr/>
            </p:nvSpPr>
            <p:spPr bwMode="auto">
              <a:xfrm flipV="1">
                <a:off x="3776" y="3498"/>
                <a:ext cx="2"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78" name="Line 1336"/>
              <p:cNvSpPr>
                <a:spLocks noChangeShapeType="1"/>
              </p:cNvSpPr>
              <p:nvPr/>
            </p:nvSpPr>
            <p:spPr bwMode="auto">
              <a:xfrm>
                <a:off x="3757" y="3508"/>
                <a:ext cx="1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79" name="Line 1337"/>
              <p:cNvSpPr>
                <a:spLocks noChangeShapeType="1"/>
              </p:cNvSpPr>
              <p:nvPr/>
            </p:nvSpPr>
            <p:spPr bwMode="auto">
              <a:xfrm flipV="1">
                <a:off x="3757" y="3508"/>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80" name="Line 1338"/>
              <p:cNvSpPr>
                <a:spLocks noChangeShapeType="1"/>
              </p:cNvSpPr>
              <p:nvPr/>
            </p:nvSpPr>
            <p:spPr bwMode="auto">
              <a:xfrm>
                <a:off x="3747" y="3517"/>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81" name="Line 1339"/>
              <p:cNvSpPr>
                <a:spLocks noChangeShapeType="1"/>
              </p:cNvSpPr>
              <p:nvPr/>
            </p:nvSpPr>
            <p:spPr bwMode="auto">
              <a:xfrm>
                <a:off x="3747" y="351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82" name="Line 1340"/>
              <p:cNvSpPr>
                <a:spLocks noChangeShapeType="1"/>
              </p:cNvSpPr>
              <p:nvPr/>
            </p:nvSpPr>
            <p:spPr bwMode="auto">
              <a:xfrm>
                <a:off x="3747" y="351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83" name="Line 1341"/>
              <p:cNvSpPr>
                <a:spLocks noChangeShapeType="1"/>
              </p:cNvSpPr>
              <p:nvPr/>
            </p:nvSpPr>
            <p:spPr bwMode="auto">
              <a:xfrm flipV="1">
                <a:off x="3747" y="3517"/>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84" name="Line 1342"/>
              <p:cNvSpPr>
                <a:spLocks noChangeShapeType="1"/>
              </p:cNvSpPr>
              <p:nvPr/>
            </p:nvSpPr>
            <p:spPr bwMode="auto">
              <a:xfrm>
                <a:off x="3737" y="352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85" name="Line 1343"/>
              <p:cNvSpPr>
                <a:spLocks noChangeShapeType="1"/>
              </p:cNvSpPr>
              <p:nvPr/>
            </p:nvSpPr>
            <p:spPr bwMode="auto">
              <a:xfrm>
                <a:off x="3737" y="352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86" name="Line 1344"/>
              <p:cNvSpPr>
                <a:spLocks noChangeShapeType="1"/>
              </p:cNvSpPr>
              <p:nvPr/>
            </p:nvSpPr>
            <p:spPr bwMode="auto">
              <a:xfrm flipV="1">
                <a:off x="3737" y="3527"/>
                <a:ext cx="1" cy="18"/>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87" name="Line 1345"/>
              <p:cNvSpPr>
                <a:spLocks noChangeShapeType="1"/>
              </p:cNvSpPr>
              <p:nvPr/>
            </p:nvSpPr>
            <p:spPr bwMode="auto">
              <a:xfrm flipV="1">
                <a:off x="3729" y="3545"/>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88" name="Line 1346"/>
              <p:cNvSpPr>
                <a:spLocks noChangeShapeType="1"/>
              </p:cNvSpPr>
              <p:nvPr/>
            </p:nvSpPr>
            <p:spPr bwMode="auto">
              <a:xfrm>
                <a:off x="3719" y="3555"/>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89" name="Line 1347"/>
              <p:cNvSpPr>
                <a:spLocks noChangeShapeType="1"/>
              </p:cNvSpPr>
              <p:nvPr/>
            </p:nvSpPr>
            <p:spPr bwMode="auto">
              <a:xfrm>
                <a:off x="3709" y="3555"/>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90" name="Line 1348"/>
              <p:cNvSpPr>
                <a:spLocks noChangeShapeType="1"/>
              </p:cNvSpPr>
              <p:nvPr/>
            </p:nvSpPr>
            <p:spPr bwMode="auto">
              <a:xfrm>
                <a:off x="3709" y="356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91" name="Line 1349"/>
              <p:cNvSpPr>
                <a:spLocks noChangeShapeType="1"/>
              </p:cNvSpPr>
              <p:nvPr/>
            </p:nvSpPr>
            <p:spPr bwMode="auto">
              <a:xfrm>
                <a:off x="3709" y="356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92" name="Line 1350"/>
              <p:cNvSpPr>
                <a:spLocks noChangeShapeType="1"/>
              </p:cNvSpPr>
              <p:nvPr/>
            </p:nvSpPr>
            <p:spPr bwMode="auto">
              <a:xfrm>
                <a:off x="3699" y="3564"/>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93" name="Line 1351"/>
              <p:cNvSpPr>
                <a:spLocks noChangeShapeType="1"/>
              </p:cNvSpPr>
              <p:nvPr/>
            </p:nvSpPr>
            <p:spPr bwMode="auto">
              <a:xfrm flipV="1">
                <a:off x="3699" y="3564"/>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94" name="Line 1352"/>
              <p:cNvSpPr>
                <a:spLocks noChangeShapeType="1"/>
              </p:cNvSpPr>
              <p:nvPr/>
            </p:nvSpPr>
            <p:spPr bwMode="auto">
              <a:xfrm flipV="1">
                <a:off x="3690" y="3574"/>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95" name="Line 1353"/>
              <p:cNvSpPr>
                <a:spLocks noChangeShapeType="1"/>
              </p:cNvSpPr>
              <p:nvPr/>
            </p:nvSpPr>
            <p:spPr bwMode="auto">
              <a:xfrm flipV="1">
                <a:off x="3680" y="3583"/>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96" name="Line 1354"/>
              <p:cNvSpPr>
                <a:spLocks noChangeShapeType="1"/>
              </p:cNvSpPr>
              <p:nvPr/>
            </p:nvSpPr>
            <p:spPr bwMode="auto">
              <a:xfrm>
                <a:off x="3642" y="359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97" name="Line 1355"/>
              <p:cNvSpPr>
                <a:spLocks noChangeShapeType="1"/>
              </p:cNvSpPr>
              <p:nvPr/>
            </p:nvSpPr>
            <p:spPr bwMode="auto">
              <a:xfrm flipV="1">
                <a:off x="3622" y="3593"/>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98" name="Line 1356"/>
              <p:cNvSpPr>
                <a:spLocks noChangeShapeType="1"/>
              </p:cNvSpPr>
              <p:nvPr/>
            </p:nvSpPr>
            <p:spPr bwMode="auto">
              <a:xfrm>
                <a:off x="3613" y="3602"/>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399" name="Line 1357"/>
              <p:cNvSpPr>
                <a:spLocks noChangeShapeType="1"/>
              </p:cNvSpPr>
              <p:nvPr/>
            </p:nvSpPr>
            <p:spPr bwMode="auto">
              <a:xfrm>
                <a:off x="3593" y="3613"/>
                <a:ext cx="2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00" name="Line 1358"/>
              <p:cNvSpPr>
                <a:spLocks noChangeShapeType="1"/>
              </p:cNvSpPr>
              <p:nvPr/>
            </p:nvSpPr>
            <p:spPr bwMode="auto">
              <a:xfrm>
                <a:off x="3593" y="3613"/>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01" name="Line 1359"/>
              <p:cNvSpPr>
                <a:spLocks noChangeShapeType="1"/>
              </p:cNvSpPr>
              <p:nvPr/>
            </p:nvSpPr>
            <p:spPr bwMode="auto">
              <a:xfrm flipV="1">
                <a:off x="3564" y="3613"/>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02" name="Line 1360"/>
              <p:cNvSpPr>
                <a:spLocks noChangeShapeType="1"/>
              </p:cNvSpPr>
              <p:nvPr/>
            </p:nvSpPr>
            <p:spPr bwMode="auto">
              <a:xfrm flipV="1">
                <a:off x="3554" y="3622"/>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03" name="Line 1361"/>
              <p:cNvSpPr>
                <a:spLocks noChangeShapeType="1"/>
              </p:cNvSpPr>
              <p:nvPr/>
            </p:nvSpPr>
            <p:spPr bwMode="auto">
              <a:xfrm>
                <a:off x="3496" y="363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04" name="Line 1362"/>
              <p:cNvSpPr>
                <a:spLocks noChangeShapeType="1"/>
              </p:cNvSpPr>
              <p:nvPr/>
            </p:nvSpPr>
            <p:spPr bwMode="auto">
              <a:xfrm>
                <a:off x="3487" y="3632"/>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05" name="Line 1363"/>
              <p:cNvSpPr>
                <a:spLocks noChangeShapeType="1"/>
              </p:cNvSpPr>
              <p:nvPr/>
            </p:nvSpPr>
            <p:spPr bwMode="auto">
              <a:xfrm>
                <a:off x="3487" y="363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06" name="Line 1364"/>
              <p:cNvSpPr>
                <a:spLocks noChangeShapeType="1"/>
              </p:cNvSpPr>
              <p:nvPr/>
            </p:nvSpPr>
            <p:spPr bwMode="auto">
              <a:xfrm flipV="1">
                <a:off x="3439" y="3632"/>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07" name="Line 1365"/>
              <p:cNvSpPr>
                <a:spLocks noChangeShapeType="1"/>
              </p:cNvSpPr>
              <p:nvPr/>
            </p:nvSpPr>
            <p:spPr bwMode="auto">
              <a:xfrm>
                <a:off x="3410" y="364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08" name="Line 1366"/>
              <p:cNvSpPr>
                <a:spLocks noChangeShapeType="1"/>
              </p:cNvSpPr>
              <p:nvPr/>
            </p:nvSpPr>
            <p:spPr bwMode="auto">
              <a:xfrm>
                <a:off x="3351" y="3641"/>
                <a:ext cx="5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09" name="Line 1367"/>
              <p:cNvSpPr>
                <a:spLocks noChangeShapeType="1"/>
              </p:cNvSpPr>
              <p:nvPr/>
            </p:nvSpPr>
            <p:spPr bwMode="auto">
              <a:xfrm>
                <a:off x="3351" y="364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10" name="Line 1368"/>
              <p:cNvSpPr>
                <a:spLocks noChangeShapeType="1"/>
              </p:cNvSpPr>
              <p:nvPr/>
            </p:nvSpPr>
            <p:spPr bwMode="auto">
              <a:xfrm>
                <a:off x="3341" y="364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11" name="Line 1369"/>
              <p:cNvSpPr>
                <a:spLocks noChangeShapeType="1"/>
              </p:cNvSpPr>
              <p:nvPr/>
            </p:nvSpPr>
            <p:spPr bwMode="auto">
              <a:xfrm flipV="1">
                <a:off x="3341" y="3641"/>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12" name="Line 1370"/>
              <p:cNvSpPr>
                <a:spLocks noChangeShapeType="1"/>
              </p:cNvSpPr>
              <p:nvPr/>
            </p:nvSpPr>
            <p:spPr bwMode="auto">
              <a:xfrm>
                <a:off x="3313" y="3651"/>
                <a:ext cx="28"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13" name="Line 1371"/>
              <p:cNvSpPr>
                <a:spLocks noChangeShapeType="1"/>
              </p:cNvSpPr>
              <p:nvPr/>
            </p:nvSpPr>
            <p:spPr bwMode="auto">
              <a:xfrm>
                <a:off x="3313" y="365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14" name="Line 1372"/>
              <p:cNvSpPr>
                <a:spLocks noChangeShapeType="1"/>
              </p:cNvSpPr>
              <p:nvPr/>
            </p:nvSpPr>
            <p:spPr bwMode="auto">
              <a:xfrm>
                <a:off x="3246" y="3651"/>
                <a:ext cx="67"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15" name="Line 1373"/>
              <p:cNvSpPr>
                <a:spLocks noChangeShapeType="1"/>
              </p:cNvSpPr>
              <p:nvPr/>
            </p:nvSpPr>
            <p:spPr bwMode="auto">
              <a:xfrm>
                <a:off x="3246" y="3651"/>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16" name="Line 1374"/>
              <p:cNvSpPr>
                <a:spLocks noChangeShapeType="1"/>
              </p:cNvSpPr>
              <p:nvPr/>
            </p:nvSpPr>
            <p:spPr bwMode="auto">
              <a:xfrm>
                <a:off x="3158" y="3651"/>
                <a:ext cx="88"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17" name="Line 1375"/>
              <p:cNvSpPr>
                <a:spLocks noChangeShapeType="1"/>
              </p:cNvSpPr>
              <p:nvPr/>
            </p:nvSpPr>
            <p:spPr bwMode="auto">
              <a:xfrm>
                <a:off x="3158" y="365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18" name="Line 1376"/>
              <p:cNvSpPr>
                <a:spLocks noChangeShapeType="1"/>
              </p:cNvSpPr>
              <p:nvPr/>
            </p:nvSpPr>
            <p:spPr bwMode="auto">
              <a:xfrm>
                <a:off x="3023" y="3651"/>
                <a:ext cx="96"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19" name="Line 1377"/>
              <p:cNvSpPr>
                <a:spLocks noChangeShapeType="1"/>
              </p:cNvSpPr>
              <p:nvPr/>
            </p:nvSpPr>
            <p:spPr bwMode="auto">
              <a:xfrm flipV="1">
                <a:off x="3023" y="3651"/>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20" name="Line 1378"/>
              <p:cNvSpPr>
                <a:spLocks noChangeShapeType="1"/>
              </p:cNvSpPr>
              <p:nvPr/>
            </p:nvSpPr>
            <p:spPr bwMode="auto">
              <a:xfrm>
                <a:off x="2974" y="3660"/>
                <a:ext cx="4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21" name="Line 1379"/>
              <p:cNvSpPr>
                <a:spLocks noChangeShapeType="1"/>
              </p:cNvSpPr>
              <p:nvPr/>
            </p:nvSpPr>
            <p:spPr bwMode="auto">
              <a:xfrm>
                <a:off x="2974" y="3660"/>
                <a:ext cx="1"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22" name="Line 1380"/>
              <p:cNvSpPr>
                <a:spLocks noChangeShapeType="1"/>
              </p:cNvSpPr>
              <p:nvPr/>
            </p:nvSpPr>
            <p:spPr bwMode="auto">
              <a:xfrm>
                <a:off x="2868" y="3660"/>
                <a:ext cx="96" cy="1"/>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23" name="Line 1381"/>
              <p:cNvSpPr>
                <a:spLocks noChangeShapeType="1"/>
              </p:cNvSpPr>
              <p:nvPr/>
            </p:nvSpPr>
            <p:spPr bwMode="auto">
              <a:xfrm>
                <a:off x="3778" y="3502"/>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24" name="Line 1382"/>
              <p:cNvSpPr>
                <a:spLocks noChangeShapeType="1"/>
              </p:cNvSpPr>
              <p:nvPr/>
            </p:nvSpPr>
            <p:spPr bwMode="auto">
              <a:xfrm>
                <a:off x="3622" y="3587"/>
                <a:ext cx="2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25" name="Line 1383"/>
              <p:cNvSpPr>
                <a:spLocks noChangeShapeType="1"/>
              </p:cNvSpPr>
              <p:nvPr/>
            </p:nvSpPr>
            <p:spPr bwMode="auto">
              <a:xfrm flipV="1">
                <a:off x="3962" y="3416"/>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26" name="Line 1384"/>
              <p:cNvSpPr>
                <a:spLocks noChangeShapeType="1"/>
              </p:cNvSpPr>
              <p:nvPr/>
            </p:nvSpPr>
            <p:spPr bwMode="auto">
              <a:xfrm>
                <a:off x="4125" y="3215"/>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27" name="Line 1385"/>
              <p:cNvSpPr>
                <a:spLocks noChangeShapeType="1"/>
              </p:cNvSpPr>
              <p:nvPr/>
            </p:nvSpPr>
            <p:spPr bwMode="auto">
              <a:xfrm>
                <a:off x="4125" y="321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28" name="Line 1386"/>
              <p:cNvSpPr>
                <a:spLocks noChangeShapeType="1"/>
              </p:cNvSpPr>
              <p:nvPr/>
            </p:nvSpPr>
            <p:spPr bwMode="auto">
              <a:xfrm>
                <a:off x="4125" y="3215"/>
                <a:ext cx="1"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29" name="Line 1387"/>
              <p:cNvSpPr>
                <a:spLocks noChangeShapeType="1"/>
              </p:cNvSpPr>
              <p:nvPr/>
            </p:nvSpPr>
            <p:spPr bwMode="auto">
              <a:xfrm flipV="1">
                <a:off x="4125" y="3215"/>
                <a:ext cx="1" cy="1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30" name="Line 1388"/>
              <p:cNvSpPr>
                <a:spLocks noChangeShapeType="1"/>
              </p:cNvSpPr>
              <p:nvPr/>
            </p:nvSpPr>
            <p:spPr bwMode="auto">
              <a:xfrm>
                <a:off x="4406" y="2785"/>
                <a:ext cx="1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31" name="Line 1389"/>
              <p:cNvSpPr>
                <a:spLocks noChangeShapeType="1"/>
              </p:cNvSpPr>
              <p:nvPr/>
            </p:nvSpPr>
            <p:spPr bwMode="auto">
              <a:xfrm>
                <a:off x="4580" y="166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32" name="Line 1390"/>
              <p:cNvSpPr>
                <a:spLocks noChangeShapeType="1"/>
              </p:cNvSpPr>
              <p:nvPr/>
            </p:nvSpPr>
            <p:spPr bwMode="auto">
              <a:xfrm>
                <a:off x="4580" y="166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33" name="Line 1391"/>
              <p:cNvSpPr>
                <a:spLocks noChangeShapeType="1"/>
              </p:cNvSpPr>
              <p:nvPr/>
            </p:nvSpPr>
            <p:spPr bwMode="auto">
              <a:xfrm>
                <a:off x="4570" y="1663"/>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34" name="Line 1392"/>
              <p:cNvSpPr>
                <a:spLocks noChangeShapeType="1"/>
              </p:cNvSpPr>
              <p:nvPr/>
            </p:nvSpPr>
            <p:spPr bwMode="auto">
              <a:xfrm>
                <a:off x="4086" y="321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35" name="Line 1393"/>
              <p:cNvSpPr>
                <a:spLocks noChangeShapeType="1"/>
              </p:cNvSpPr>
              <p:nvPr/>
            </p:nvSpPr>
            <p:spPr bwMode="auto">
              <a:xfrm>
                <a:off x="4048" y="325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36" name="Line 1394"/>
              <p:cNvSpPr>
                <a:spLocks noChangeShapeType="1"/>
              </p:cNvSpPr>
              <p:nvPr/>
            </p:nvSpPr>
            <p:spPr bwMode="auto">
              <a:xfrm flipV="1">
                <a:off x="4048" y="3259"/>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37" name="Line 1395"/>
              <p:cNvSpPr>
                <a:spLocks noChangeShapeType="1"/>
              </p:cNvSpPr>
              <p:nvPr/>
            </p:nvSpPr>
            <p:spPr bwMode="auto">
              <a:xfrm>
                <a:off x="4019" y="331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38" name="Line 1396"/>
              <p:cNvSpPr>
                <a:spLocks noChangeShapeType="1"/>
              </p:cNvSpPr>
              <p:nvPr/>
            </p:nvSpPr>
            <p:spPr bwMode="auto">
              <a:xfrm flipV="1">
                <a:off x="4019" y="3317"/>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39" name="Line 1397"/>
              <p:cNvSpPr>
                <a:spLocks noChangeShapeType="1"/>
              </p:cNvSpPr>
              <p:nvPr/>
            </p:nvSpPr>
            <p:spPr bwMode="auto">
              <a:xfrm>
                <a:off x="4009" y="3326"/>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40" name="Line 1398"/>
              <p:cNvSpPr>
                <a:spLocks noChangeShapeType="1"/>
              </p:cNvSpPr>
              <p:nvPr/>
            </p:nvSpPr>
            <p:spPr bwMode="auto">
              <a:xfrm>
                <a:off x="4009" y="332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41" name="Line 1399"/>
              <p:cNvSpPr>
                <a:spLocks noChangeShapeType="1"/>
              </p:cNvSpPr>
              <p:nvPr/>
            </p:nvSpPr>
            <p:spPr bwMode="auto">
              <a:xfrm>
                <a:off x="3970" y="3345"/>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42" name="Line 1400"/>
              <p:cNvSpPr>
                <a:spLocks noChangeShapeType="1"/>
              </p:cNvSpPr>
              <p:nvPr/>
            </p:nvSpPr>
            <p:spPr bwMode="auto">
              <a:xfrm>
                <a:off x="3883" y="3431"/>
                <a:ext cx="1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43" name="Line 1401"/>
              <p:cNvSpPr>
                <a:spLocks noChangeShapeType="1"/>
              </p:cNvSpPr>
              <p:nvPr/>
            </p:nvSpPr>
            <p:spPr bwMode="auto">
              <a:xfrm>
                <a:off x="3845" y="3460"/>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44" name="Line 1402"/>
              <p:cNvSpPr>
                <a:spLocks noChangeShapeType="1"/>
              </p:cNvSpPr>
              <p:nvPr/>
            </p:nvSpPr>
            <p:spPr bwMode="auto">
              <a:xfrm flipV="1">
                <a:off x="3845" y="3460"/>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45" name="Line 1403"/>
              <p:cNvSpPr>
                <a:spLocks noChangeShapeType="1"/>
              </p:cNvSpPr>
              <p:nvPr/>
            </p:nvSpPr>
            <p:spPr bwMode="auto">
              <a:xfrm flipV="1">
                <a:off x="4115" y="3154"/>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46" name="Line 1404"/>
              <p:cNvSpPr>
                <a:spLocks noChangeShapeType="1"/>
              </p:cNvSpPr>
              <p:nvPr/>
            </p:nvSpPr>
            <p:spPr bwMode="auto">
              <a:xfrm>
                <a:off x="4105" y="3164"/>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47" name="Line 1405"/>
              <p:cNvSpPr>
                <a:spLocks noChangeShapeType="1"/>
              </p:cNvSpPr>
              <p:nvPr/>
            </p:nvSpPr>
            <p:spPr bwMode="auto">
              <a:xfrm>
                <a:off x="4637" y="2104"/>
                <a:ext cx="1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3448" name="Line 1406"/>
              <p:cNvSpPr>
                <a:spLocks noChangeShapeType="1"/>
              </p:cNvSpPr>
              <p:nvPr/>
            </p:nvSpPr>
            <p:spPr bwMode="auto">
              <a:xfrm flipV="1">
                <a:off x="4637" y="2104"/>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grpSp>
        <p:sp>
          <p:nvSpPr>
            <p:cNvPr id="22650" name="Line 1407"/>
            <p:cNvSpPr>
              <a:spLocks noChangeShapeType="1"/>
            </p:cNvSpPr>
            <p:nvPr/>
          </p:nvSpPr>
          <p:spPr bwMode="auto">
            <a:xfrm>
              <a:off x="5169" y="1291"/>
              <a:ext cx="2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51" name="Line 1408"/>
            <p:cNvSpPr>
              <a:spLocks noChangeShapeType="1"/>
            </p:cNvSpPr>
            <p:nvPr/>
          </p:nvSpPr>
          <p:spPr bwMode="auto">
            <a:xfrm>
              <a:off x="4860" y="1787"/>
              <a:ext cx="1" cy="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52" name="Line 1409"/>
            <p:cNvSpPr>
              <a:spLocks noChangeShapeType="1"/>
            </p:cNvSpPr>
            <p:nvPr/>
          </p:nvSpPr>
          <p:spPr bwMode="auto">
            <a:xfrm>
              <a:off x="4860" y="1787"/>
              <a:ext cx="1" cy="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grpSp>
      <p:grpSp>
        <p:nvGrpSpPr>
          <p:cNvPr id="21511" name="Group 1410"/>
          <p:cNvGrpSpPr>
            <a:grpSpLocks/>
          </p:cNvGrpSpPr>
          <p:nvPr/>
        </p:nvGrpSpPr>
        <p:grpSpPr bwMode="auto">
          <a:xfrm>
            <a:off x="609600" y="1371600"/>
            <a:ext cx="8077200" cy="4440238"/>
            <a:chOff x="384" y="864"/>
            <a:chExt cx="5088" cy="2797"/>
          </a:xfrm>
        </p:grpSpPr>
        <p:sp>
          <p:nvSpPr>
            <p:cNvPr id="21519" name="Line 1411"/>
            <p:cNvSpPr>
              <a:spLocks noChangeShapeType="1"/>
            </p:cNvSpPr>
            <p:nvPr/>
          </p:nvSpPr>
          <p:spPr bwMode="auto">
            <a:xfrm flipV="1">
              <a:off x="5285" y="946"/>
              <a:ext cx="1" cy="96"/>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20" name="Line 1412"/>
            <p:cNvSpPr>
              <a:spLocks noChangeShapeType="1"/>
            </p:cNvSpPr>
            <p:nvPr/>
          </p:nvSpPr>
          <p:spPr bwMode="auto">
            <a:xfrm flipV="1">
              <a:off x="5276" y="1119"/>
              <a:ext cx="1" cy="8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21" name="Line 1413"/>
            <p:cNvSpPr>
              <a:spLocks noChangeShapeType="1"/>
            </p:cNvSpPr>
            <p:nvPr/>
          </p:nvSpPr>
          <p:spPr bwMode="auto">
            <a:xfrm flipV="1">
              <a:off x="5130" y="1387"/>
              <a:ext cx="1" cy="5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22" name="Line 1414"/>
            <p:cNvSpPr>
              <a:spLocks noChangeShapeType="1"/>
            </p:cNvSpPr>
            <p:nvPr/>
          </p:nvSpPr>
          <p:spPr bwMode="auto">
            <a:xfrm>
              <a:off x="5082" y="150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23" name="Line 1415"/>
            <p:cNvSpPr>
              <a:spLocks noChangeShapeType="1"/>
            </p:cNvSpPr>
            <p:nvPr/>
          </p:nvSpPr>
          <p:spPr bwMode="auto">
            <a:xfrm>
              <a:off x="5015" y="1597"/>
              <a:ext cx="28"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24" name="Line 1416"/>
            <p:cNvSpPr>
              <a:spLocks noChangeShapeType="1"/>
            </p:cNvSpPr>
            <p:nvPr/>
          </p:nvSpPr>
          <p:spPr bwMode="auto">
            <a:xfrm flipV="1">
              <a:off x="5005" y="1625"/>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25" name="Line 1417"/>
            <p:cNvSpPr>
              <a:spLocks noChangeShapeType="1"/>
            </p:cNvSpPr>
            <p:nvPr/>
          </p:nvSpPr>
          <p:spPr bwMode="auto">
            <a:xfrm>
              <a:off x="4995" y="1635"/>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26" name="Line 1418"/>
            <p:cNvSpPr>
              <a:spLocks noChangeShapeType="1"/>
            </p:cNvSpPr>
            <p:nvPr/>
          </p:nvSpPr>
          <p:spPr bwMode="auto">
            <a:xfrm flipV="1">
              <a:off x="4879" y="1759"/>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27" name="Line 1419"/>
            <p:cNvSpPr>
              <a:spLocks noChangeShapeType="1"/>
            </p:cNvSpPr>
            <p:nvPr/>
          </p:nvSpPr>
          <p:spPr bwMode="auto">
            <a:xfrm>
              <a:off x="4879" y="1768"/>
              <a:ext cx="1" cy="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28" name="Line 1420"/>
            <p:cNvSpPr>
              <a:spLocks noChangeShapeType="1"/>
            </p:cNvSpPr>
            <p:nvPr/>
          </p:nvSpPr>
          <p:spPr bwMode="auto">
            <a:xfrm flipV="1">
              <a:off x="4879" y="1768"/>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29" name="Line 1421"/>
            <p:cNvSpPr>
              <a:spLocks noChangeShapeType="1"/>
            </p:cNvSpPr>
            <p:nvPr/>
          </p:nvSpPr>
          <p:spPr bwMode="auto">
            <a:xfrm>
              <a:off x="4870" y="1778"/>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30" name="Line 1422"/>
            <p:cNvSpPr>
              <a:spLocks noChangeShapeType="1"/>
            </p:cNvSpPr>
            <p:nvPr/>
          </p:nvSpPr>
          <p:spPr bwMode="auto">
            <a:xfrm flipV="1">
              <a:off x="4870" y="1778"/>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31" name="Line 1423"/>
            <p:cNvSpPr>
              <a:spLocks noChangeShapeType="1"/>
            </p:cNvSpPr>
            <p:nvPr/>
          </p:nvSpPr>
          <p:spPr bwMode="auto">
            <a:xfrm>
              <a:off x="4860" y="1787"/>
              <a:ext cx="10" cy="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32" name="Line 1424"/>
            <p:cNvSpPr>
              <a:spLocks noChangeShapeType="1"/>
            </p:cNvSpPr>
            <p:nvPr/>
          </p:nvSpPr>
          <p:spPr bwMode="auto">
            <a:xfrm flipV="1">
              <a:off x="4860" y="1787"/>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33" name="Line 1425"/>
            <p:cNvSpPr>
              <a:spLocks noChangeShapeType="1"/>
            </p:cNvSpPr>
            <p:nvPr/>
          </p:nvSpPr>
          <p:spPr bwMode="auto">
            <a:xfrm flipV="1">
              <a:off x="4812" y="1874"/>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34" name="Line 1426"/>
            <p:cNvSpPr>
              <a:spLocks noChangeShapeType="1"/>
            </p:cNvSpPr>
            <p:nvPr/>
          </p:nvSpPr>
          <p:spPr bwMode="auto">
            <a:xfrm>
              <a:off x="4812" y="188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35" name="Line 1427"/>
            <p:cNvSpPr>
              <a:spLocks noChangeShapeType="1"/>
            </p:cNvSpPr>
            <p:nvPr/>
          </p:nvSpPr>
          <p:spPr bwMode="auto">
            <a:xfrm flipV="1">
              <a:off x="4812" y="1883"/>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36" name="Line 1428"/>
            <p:cNvSpPr>
              <a:spLocks noChangeShapeType="1"/>
            </p:cNvSpPr>
            <p:nvPr/>
          </p:nvSpPr>
          <p:spPr bwMode="auto">
            <a:xfrm flipV="1">
              <a:off x="4724" y="1969"/>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37" name="Line 1429"/>
            <p:cNvSpPr>
              <a:spLocks noChangeShapeType="1"/>
            </p:cNvSpPr>
            <p:nvPr/>
          </p:nvSpPr>
          <p:spPr bwMode="auto">
            <a:xfrm>
              <a:off x="4714" y="1978"/>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38" name="Line 1430"/>
            <p:cNvSpPr>
              <a:spLocks noChangeShapeType="1"/>
            </p:cNvSpPr>
            <p:nvPr/>
          </p:nvSpPr>
          <p:spPr bwMode="auto">
            <a:xfrm flipV="1">
              <a:off x="4647" y="2094"/>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39" name="Line 1431"/>
            <p:cNvSpPr>
              <a:spLocks noChangeShapeType="1"/>
            </p:cNvSpPr>
            <p:nvPr/>
          </p:nvSpPr>
          <p:spPr bwMode="auto">
            <a:xfrm flipV="1">
              <a:off x="4570" y="2237"/>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40" name="Line 1432"/>
            <p:cNvSpPr>
              <a:spLocks noChangeShapeType="1"/>
            </p:cNvSpPr>
            <p:nvPr/>
          </p:nvSpPr>
          <p:spPr bwMode="auto">
            <a:xfrm flipV="1">
              <a:off x="4521" y="2361"/>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41" name="Line 1433"/>
            <p:cNvSpPr>
              <a:spLocks noChangeShapeType="1"/>
            </p:cNvSpPr>
            <p:nvPr/>
          </p:nvSpPr>
          <p:spPr bwMode="auto">
            <a:xfrm flipV="1">
              <a:off x="4464" y="2504"/>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42" name="Line 1434"/>
            <p:cNvSpPr>
              <a:spLocks noChangeShapeType="1"/>
            </p:cNvSpPr>
            <p:nvPr/>
          </p:nvSpPr>
          <p:spPr bwMode="auto">
            <a:xfrm>
              <a:off x="4464" y="252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43" name="Line 1435"/>
            <p:cNvSpPr>
              <a:spLocks noChangeShapeType="1"/>
            </p:cNvSpPr>
            <p:nvPr/>
          </p:nvSpPr>
          <p:spPr bwMode="auto">
            <a:xfrm>
              <a:off x="4464" y="252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44" name="Line 1436"/>
            <p:cNvSpPr>
              <a:spLocks noChangeShapeType="1"/>
            </p:cNvSpPr>
            <p:nvPr/>
          </p:nvSpPr>
          <p:spPr bwMode="auto">
            <a:xfrm>
              <a:off x="4454" y="2523"/>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45" name="Line 1437"/>
            <p:cNvSpPr>
              <a:spLocks noChangeShapeType="1"/>
            </p:cNvSpPr>
            <p:nvPr/>
          </p:nvSpPr>
          <p:spPr bwMode="auto">
            <a:xfrm flipV="1">
              <a:off x="4454" y="2523"/>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46" name="Line 1438"/>
            <p:cNvSpPr>
              <a:spLocks noChangeShapeType="1"/>
            </p:cNvSpPr>
            <p:nvPr/>
          </p:nvSpPr>
          <p:spPr bwMode="auto">
            <a:xfrm>
              <a:off x="4454" y="253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47" name="Line 1439"/>
            <p:cNvSpPr>
              <a:spLocks noChangeShapeType="1"/>
            </p:cNvSpPr>
            <p:nvPr/>
          </p:nvSpPr>
          <p:spPr bwMode="auto">
            <a:xfrm flipV="1">
              <a:off x="4454" y="2533"/>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48" name="Line 1440"/>
            <p:cNvSpPr>
              <a:spLocks noChangeShapeType="1"/>
            </p:cNvSpPr>
            <p:nvPr/>
          </p:nvSpPr>
          <p:spPr bwMode="auto">
            <a:xfrm>
              <a:off x="4444" y="2542"/>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49" name="Line 1441"/>
            <p:cNvSpPr>
              <a:spLocks noChangeShapeType="1"/>
            </p:cNvSpPr>
            <p:nvPr/>
          </p:nvSpPr>
          <p:spPr bwMode="auto">
            <a:xfrm>
              <a:off x="4406" y="2619"/>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50" name="Line 1442"/>
            <p:cNvSpPr>
              <a:spLocks noChangeShapeType="1"/>
            </p:cNvSpPr>
            <p:nvPr/>
          </p:nvSpPr>
          <p:spPr bwMode="auto">
            <a:xfrm flipV="1">
              <a:off x="4406" y="2619"/>
              <a:ext cx="0"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51" name="Line 1443"/>
            <p:cNvSpPr>
              <a:spLocks noChangeShapeType="1"/>
            </p:cNvSpPr>
            <p:nvPr/>
          </p:nvSpPr>
          <p:spPr bwMode="auto">
            <a:xfrm>
              <a:off x="4406" y="2638"/>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52" name="Line 1444"/>
            <p:cNvSpPr>
              <a:spLocks noChangeShapeType="1"/>
            </p:cNvSpPr>
            <p:nvPr/>
          </p:nvSpPr>
          <p:spPr bwMode="auto">
            <a:xfrm>
              <a:off x="4406" y="2638"/>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53" name="Line 1445"/>
            <p:cNvSpPr>
              <a:spLocks noChangeShapeType="1"/>
            </p:cNvSpPr>
            <p:nvPr/>
          </p:nvSpPr>
          <p:spPr bwMode="auto">
            <a:xfrm>
              <a:off x="4406" y="2638"/>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54" name="Line 1446"/>
            <p:cNvSpPr>
              <a:spLocks noChangeShapeType="1"/>
            </p:cNvSpPr>
            <p:nvPr/>
          </p:nvSpPr>
          <p:spPr bwMode="auto">
            <a:xfrm flipV="1">
              <a:off x="4406" y="2638"/>
              <a:ext cx="0"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55" name="Line 1447"/>
            <p:cNvSpPr>
              <a:spLocks noChangeShapeType="1"/>
            </p:cNvSpPr>
            <p:nvPr/>
          </p:nvSpPr>
          <p:spPr bwMode="auto">
            <a:xfrm flipV="1">
              <a:off x="4338" y="2753"/>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56" name="Line 1448"/>
            <p:cNvSpPr>
              <a:spLocks noChangeShapeType="1"/>
            </p:cNvSpPr>
            <p:nvPr/>
          </p:nvSpPr>
          <p:spPr bwMode="auto">
            <a:xfrm>
              <a:off x="4338" y="276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57" name="Line 1449"/>
            <p:cNvSpPr>
              <a:spLocks noChangeShapeType="1"/>
            </p:cNvSpPr>
            <p:nvPr/>
          </p:nvSpPr>
          <p:spPr bwMode="auto">
            <a:xfrm>
              <a:off x="4338" y="276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58" name="Line 1450"/>
            <p:cNvSpPr>
              <a:spLocks noChangeShapeType="1"/>
            </p:cNvSpPr>
            <p:nvPr/>
          </p:nvSpPr>
          <p:spPr bwMode="auto">
            <a:xfrm>
              <a:off x="4318" y="2762"/>
              <a:ext cx="2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59" name="Line 1451"/>
            <p:cNvSpPr>
              <a:spLocks noChangeShapeType="1"/>
            </p:cNvSpPr>
            <p:nvPr/>
          </p:nvSpPr>
          <p:spPr bwMode="auto">
            <a:xfrm flipV="1">
              <a:off x="4318" y="2762"/>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60" name="Line 1452"/>
            <p:cNvSpPr>
              <a:spLocks noChangeShapeType="1"/>
            </p:cNvSpPr>
            <p:nvPr/>
          </p:nvSpPr>
          <p:spPr bwMode="auto">
            <a:xfrm>
              <a:off x="4318" y="277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61" name="Line 1453"/>
            <p:cNvSpPr>
              <a:spLocks noChangeShapeType="1"/>
            </p:cNvSpPr>
            <p:nvPr/>
          </p:nvSpPr>
          <p:spPr bwMode="auto">
            <a:xfrm flipV="1">
              <a:off x="4318" y="2772"/>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62" name="Line 1454"/>
            <p:cNvSpPr>
              <a:spLocks noChangeShapeType="1"/>
            </p:cNvSpPr>
            <p:nvPr/>
          </p:nvSpPr>
          <p:spPr bwMode="auto">
            <a:xfrm>
              <a:off x="4308" y="278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63" name="Line 1455"/>
            <p:cNvSpPr>
              <a:spLocks noChangeShapeType="1"/>
            </p:cNvSpPr>
            <p:nvPr/>
          </p:nvSpPr>
          <p:spPr bwMode="auto">
            <a:xfrm flipV="1">
              <a:off x="4251" y="2848"/>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64" name="Line 1456"/>
            <p:cNvSpPr>
              <a:spLocks noChangeShapeType="1"/>
            </p:cNvSpPr>
            <p:nvPr/>
          </p:nvSpPr>
          <p:spPr bwMode="auto">
            <a:xfrm>
              <a:off x="4251" y="285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65" name="Line 1457"/>
            <p:cNvSpPr>
              <a:spLocks noChangeShapeType="1"/>
            </p:cNvSpPr>
            <p:nvPr/>
          </p:nvSpPr>
          <p:spPr bwMode="auto">
            <a:xfrm>
              <a:off x="4251" y="285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66" name="Line 1458"/>
            <p:cNvSpPr>
              <a:spLocks noChangeShapeType="1"/>
            </p:cNvSpPr>
            <p:nvPr/>
          </p:nvSpPr>
          <p:spPr bwMode="auto">
            <a:xfrm>
              <a:off x="4241" y="2857"/>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67" name="Line 1459"/>
            <p:cNvSpPr>
              <a:spLocks noChangeShapeType="1"/>
            </p:cNvSpPr>
            <p:nvPr/>
          </p:nvSpPr>
          <p:spPr bwMode="auto">
            <a:xfrm flipV="1">
              <a:off x="4241" y="2857"/>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68" name="Line 1460"/>
            <p:cNvSpPr>
              <a:spLocks noChangeShapeType="1"/>
            </p:cNvSpPr>
            <p:nvPr/>
          </p:nvSpPr>
          <p:spPr bwMode="auto">
            <a:xfrm>
              <a:off x="4241" y="287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69" name="Line 1461"/>
            <p:cNvSpPr>
              <a:spLocks noChangeShapeType="1"/>
            </p:cNvSpPr>
            <p:nvPr/>
          </p:nvSpPr>
          <p:spPr bwMode="auto">
            <a:xfrm>
              <a:off x="4241" y="287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70" name="Line 1462"/>
            <p:cNvSpPr>
              <a:spLocks noChangeShapeType="1"/>
            </p:cNvSpPr>
            <p:nvPr/>
          </p:nvSpPr>
          <p:spPr bwMode="auto">
            <a:xfrm>
              <a:off x="4241" y="287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71" name="Line 1463"/>
            <p:cNvSpPr>
              <a:spLocks noChangeShapeType="1"/>
            </p:cNvSpPr>
            <p:nvPr/>
          </p:nvSpPr>
          <p:spPr bwMode="auto">
            <a:xfrm flipV="1">
              <a:off x="4241" y="2876"/>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72" name="Line 1464"/>
            <p:cNvSpPr>
              <a:spLocks noChangeShapeType="1"/>
            </p:cNvSpPr>
            <p:nvPr/>
          </p:nvSpPr>
          <p:spPr bwMode="auto">
            <a:xfrm flipV="1">
              <a:off x="4203" y="2982"/>
              <a:ext cx="0"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73" name="Line 1465"/>
            <p:cNvSpPr>
              <a:spLocks noChangeShapeType="1"/>
            </p:cNvSpPr>
            <p:nvPr/>
          </p:nvSpPr>
          <p:spPr bwMode="auto">
            <a:xfrm>
              <a:off x="4203" y="2991"/>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74" name="Line 1466"/>
            <p:cNvSpPr>
              <a:spLocks noChangeShapeType="1"/>
            </p:cNvSpPr>
            <p:nvPr/>
          </p:nvSpPr>
          <p:spPr bwMode="auto">
            <a:xfrm>
              <a:off x="4203" y="2991"/>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75" name="Line 1467"/>
            <p:cNvSpPr>
              <a:spLocks noChangeShapeType="1"/>
            </p:cNvSpPr>
            <p:nvPr/>
          </p:nvSpPr>
          <p:spPr bwMode="auto">
            <a:xfrm>
              <a:off x="4193" y="299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76" name="Line 1468"/>
            <p:cNvSpPr>
              <a:spLocks noChangeShapeType="1"/>
            </p:cNvSpPr>
            <p:nvPr/>
          </p:nvSpPr>
          <p:spPr bwMode="auto">
            <a:xfrm flipV="1">
              <a:off x="4193" y="2991"/>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77" name="Line 1469"/>
            <p:cNvSpPr>
              <a:spLocks noChangeShapeType="1"/>
            </p:cNvSpPr>
            <p:nvPr/>
          </p:nvSpPr>
          <p:spPr bwMode="auto">
            <a:xfrm>
              <a:off x="4183" y="300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78" name="Line 1470"/>
            <p:cNvSpPr>
              <a:spLocks noChangeShapeType="1"/>
            </p:cNvSpPr>
            <p:nvPr/>
          </p:nvSpPr>
          <p:spPr bwMode="auto">
            <a:xfrm flipV="1">
              <a:off x="4183" y="3001"/>
              <a:ext cx="2"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79" name="Line 1471"/>
            <p:cNvSpPr>
              <a:spLocks noChangeShapeType="1"/>
            </p:cNvSpPr>
            <p:nvPr/>
          </p:nvSpPr>
          <p:spPr bwMode="auto">
            <a:xfrm>
              <a:off x="4173" y="3010"/>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80" name="Line 1472"/>
            <p:cNvSpPr>
              <a:spLocks noChangeShapeType="1"/>
            </p:cNvSpPr>
            <p:nvPr/>
          </p:nvSpPr>
          <p:spPr bwMode="auto">
            <a:xfrm>
              <a:off x="4173" y="301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81" name="Line 1473"/>
            <p:cNvSpPr>
              <a:spLocks noChangeShapeType="1"/>
            </p:cNvSpPr>
            <p:nvPr/>
          </p:nvSpPr>
          <p:spPr bwMode="auto">
            <a:xfrm>
              <a:off x="4173" y="301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1582" name="Group 1474"/>
            <p:cNvGrpSpPr>
              <a:grpSpLocks/>
            </p:cNvGrpSpPr>
            <p:nvPr/>
          </p:nvGrpSpPr>
          <p:grpSpPr bwMode="auto">
            <a:xfrm>
              <a:off x="672" y="1042"/>
              <a:ext cx="4609" cy="2600"/>
              <a:chOff x="677" y="1042"/>
              <a:chExt cx="4609" cy="2600"/>
            </a:xfrm>
          </p:grpSpPr>
          <p:grpSp>
            <p:nvGrpSpPr>
              <p:cNvPr id="22179" name="Group 1475"/>
              <p:cNvGrpSpPr>
                <a:grpSpLocks/>
              </p:cNvGrpSpPr>
              <p:nvPr/>
            </p:nvGrpSpPr>
            <p:grpSpPr bwMode="auto">
              <a:xfrm>
                <a:off x="677" y="1042"/>
                <a:ext cx="4609" cy="2447"/>
                <a:chOff x="677" y="1042"/>
                <a:chExt cx="4609" cy="2447"/>
              </a:xfrm>
            </p:grpSpPr>
            <p:sp>
              <p:nvSpPr>
                <p:cNvPr id="22194" name="Rectangle 1476"/>
                <p:cNvSpPr>
                  <a:spLocks noChangeArrowheads="1"/>
                </p:cNvSpPr>
                <p:nvPr/>
              </p:nvSpPr>
              <p:spPr bwMode="auto">
                <a:xfrm>
                  <a:off x="677" y="2880"/>
                  <a:ext cx="9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sz="2000" i="1">
                      <a:latin typeface="Berlin Sans FB" pitchFamily="34" charset="0"/>
                    </a:rPr>
                    <a:t>Larger</a:t>
                  </a:r>
                  <a:r>
                    <a:rPr lang="en-AU" sz="2000">
                      <a:latin typeface="Berlin Sans FB" pitchFamily="34" charset="0"/>
                    </a:rPr>
                    <a:t> at birth</a:t>
                  </a:r>
                </a:p>
                <a:p>
                  <a:pPr defTabSz="1069975" eaLnBrk="0" hangingPunct="0"/>
                  <a:r>
                    <a:rPr lang="en-AU" sz="2000">
                      <a:latin typeface="Berlin Sans FB" pitchFamily="34" charset="0"/>
                    </a:rPr>
                    <a:t>Smaller at 8yr</a:t>
                  </a:r>
                </a:p>
              </p:txBody>
            </p:sp>
            <p:grpSp>
              <p:nvGrpSpPr>
                <p:cNvPr id="22195" name="Group 1477"/>
                <p:cNvGrpSpPr>
                  <a:grpSpLocks/>
                </p:cNvGrpSpPr>
                <p:nvPr/>
              </p:nvGrpSpPr>
              <p:grpSpPr bwMode="auto">
                <a:xfrm>
                  <a:off x="4115" y="1042"/>
                  <a:ext cx="1171" cy="2113"/>
                  <a:chOff x="4115" y="1042"/>
                  <a:chExt cx="1171" cy="2113"/>
                </a:xfrm>
              </p:grpSpPr>
              <p:grpSp>
                <p:nvGrpSpPr>
                  <p:cNvPr id="22276" name="Group 1478"/>
                  <p:cNvGrpSpPr>
                    <a:grpSpLocks/>
                  </p:cNvGrpSpPr>
                  <p:nvPr/>
                </p:nvGrpSpPr>
                <p:grpSpPr bwMode="auto">
                  <a:xfrm>
                    <a:off x="4521" y="1042"/>
                    <a:ext cx="765" cy="1320"/>
                    <a:chOff x="4521" y="1042"/>
                    <a:chExt cx="765" cy="1320"/>
                  </a:xfrm>
                </p:grpSpPr>
                <p:sp>
                  <p:nvSpPr>
                    <p:cNvPr id="22443" name="Line 1479"/>
                    <p:cNvSpPr>
                      <a:spLocks noChangeShapeType="1"/>
                    </p:cNvSpPr>
                    <p:nvPr/>
                  </p:nvSpPr>
                  <p:spPr bwMode="auto">
                    <a:xfrm flipV="1">
                      <a:off x="5285" y="1042"/>
                      <a:ext cx="1" cy="7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44" name="Line 1480"/>
                    <p:cNvSpPr>
                      <a:spLocks noChangeShapeType="1"/>
                    </p:cNvSpPr>
                    <p:nvPr/>
                  </p:nvSpPr>
                  <p:spPr bwMode="auto">
                    <a:xfrm>
                      <a:off x="5189" y="1206"/>
                      <a:ext cx="8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45" name="Line 1481"/>
                    <p:cNvSpPr>
                      <a:spLocks noChangeShapeType="1"/>
                    </p:cNvSpPr>
                    <p:nvPr/>
                  </p:nvSpPr>
                  <p:spPr bwMode="auto">
                    <a:xfrm flipV="1">
                      <a:off x="5189" y="1206"/>
                      <a:ext cx="1" cy="85"/>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46" name="Line 1482"/>
                    <p:cNvSpPr>
                      <a:spLocks noChangeShapeType="1"/>
                    </p:cNvSpPr>
                    <p:nvPr/>
                  </p:nvSpPr>
                  <p:spPr bwMode="auto">
                    <a:xfrm flipV="1">
                      <a:off x="5169" y="1291"/>
                      <a:ext cx="1" cy="96"/>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47" name="Line 1483"/>
                    <p:cNvSpPr>
                      <a:spLocks noChangeShapeType="1"/>
                    </p:cNvSpPr>
                    <p:nvPr/>
                  </p:nvSpPr>
                  <p:spPr bwMode="auto">
                    <a:xfrm>
                      <a:off x="5130" y="1387"/>
                      <a:ext cx="3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48" name="Line 1484"/>
                    <p:cNvSpPr>
                      <a:spLocks noChangeShapeType="1"/>
                    </p:cNvSpPr>
                    <p:nvPr/>
                  </p:nvSpPr>
                  <p:spPr bwMode="auto">
                    <a:xfrm>
                      <a:off x="5101" y="1444"/>
                      <a:ext cx="2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49" name="Line 1485"/>
                    <p:cNvSpPr>
                      <a:spLocks noChangeShapeType="1"/>
                    </p:cNvSpPr>
                    <p:nvPr/>
                  </p:nvSpPr>
                  <p:spPr bwMode="auto">
                    <a:xfrm flipV="1">
                      <a:off x="5101" y="1444"/>
                      <a:ext cx="1" cy="28"/>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50" name="Line 1486"/>
                    <p:cNvSpPr>
                      <a:spLocks noChangeShapeType="1"/>
                    </p:cNvSpPr>
                    <p:nvPr/>
                  </p:nvSpPr>
                  <p:spPr bwMode="auto">
                    <a:xfrm>
                      <a:off x="5092" y="1472"/>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51" name="Line 1487"/>
                    <p:cNvSpPr>
                      <a:spLocks noChangeShapeType="1"/>
                    </p:cNvSpPr>
                    <p:nvPr/>
                  </p:nvSpPr>
                  <p:spPr bwMode="auto">
                    <a:xfrm flipV="1">
                      <a:off x="5092" y="1472"/>
                      <a:ext cx="0" cy="2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52" name="Line 1488"/>
                    <p:cNvSpPr>
                      <a:spLocks noChangeShapeType="1"/>
                    </p:cNvSpPr>
                    <p:nvPr/>
                  </p:nvSpPr>
                  <p:spPr bwMode="auto">
                    <a:xfrm flipV="1">
                      <a:off x="5082" y="1501"/>
                      <a:ext cx="1" cy="2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53" name="Line 1489"/>
                    <p:cNvSpPr>
                      <a:spLocks noChangeShapeType="1"/>
                    </p:cNvSpPr>
                    <p:nvPr/>
                  </p:nvSpPr>
                  <p:spPr bwMode="auto">
                    <a:xfrm>
                      <a:off x="5082" y="152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54" name="Line 1490"/>
                    <p:cNvSpPr>
                      <a:spLocks noChangeShapeType="1"/>
                    </p:cNvSpPr>
                    <p:nvPr/>
                  </p:nvSpPr>
                  <p:spPr bwMode="auto">
                    <a:xfrm flipV="1">
                      <a:off x="5082" y="1521"/>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55" name="Line 1491"/>
                    <p:cNvSpPr>
                      <a:spLocks noChangeShapeType="1"/>
                    </p:cNvSpPr>
                    <p:nvPr/>
                  </p:nvSpPr>
                  <p:spPr bwMode="auto">
                    <a:xfrm>
                      <a:off x="5073" y="1540"/>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56" name="Line 1492"/>
                    <p:cNvSpPr>
                      <a:spLocks noChangeShapeType="1"/>
                    </p:cNvSpPr>
                    <p:nvPr/>
                  </p:nvSpPr>
                  <p:spPr bwMode="auto">
                    <a:xfrm flipV="1">
                      <a:off x="5073" y="1540"/>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57" name="Line 1493"/>
                    <p:cNvSpPr>
                      <a:spLocks noChangeShapeType="1"/>
                    </p:cNvSpPr>
                    <p:nvPr/>
                  </p:nvSpPr>
                  <p:spPr bwMode="auto">
                    <a:xfrm>
                      <a:off x="5063" y="1559"/>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58" name="Line 1494"/>
                    <p:cNvSpPr>
                      <a:spLocks noChangeShapeType="1"/>
                    </p:cNvSpPr>
                    <p:nvPr/>
                  </p:nvSpPr>
                  <p:spPr bwMode="auto">
                    <a:xfrm flipV="1">
                      <a:off x="5063" y="1559"/>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59" name="Line 1495"/>
                    <p:cNvSpPr>
                      <a:spLocks noChangeShapeType="1"/>
                    </p:cNvSpPr>
                    <p:nvPr/>
                  </p:nvSpPr>
                  <p:spPr bwMode="auto">
                    <a:xfrm>
                      <a:off x="5053" y="1578"/>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60" name="Line 1496"/>
                    <p:cNvSpPr>
                      <a:spLocks noChangeShapeType="1"/>
                    </p:cNvSpPr>
                    <p:nvPr/>
                  </p:nvSpPr>
                  <p:spPr bwMode="auto">
                    <a:xfrm flipV="1">
                      <a:off x="5053" y="1578"/>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61" name="Line 1497"/>
                    <p:cNvSpPr>
                      <a:spLocks noChangeShapeType="1"/>
                    </p:cNvSpPr>
                    <p:nvPr/>
                  </p:nvSpPr>
                  <p:spPr bwMode="auto">
                    <a:xfrm>
                      <a:off x="5043" y="1587"/>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62" name="Line 1498"/>
                    <p:cNvSpPr>
                      <a:spLocks noChangeShapeType="1"/>
                    </p:cNvSpPr>
                    <p:nvPr/>
                  </p:nvSpPr>
                  <p:spPr bwMode="auto">
                    <a:xfrm flipV="1">
                      <a:off x="5043" y="1587"/>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63" name="Line 1499"/>
                    <p:cNvSpPr>
                      <a:spLocks noChangeShapeType="1"/>
                    </p:cNvSpPr>
                    <p:nvPr/>
                  </p:nvSpPr>
                  <p:spPr bwMode="auto">
                    <a:xfrm flipV="1">
                      <a:off x="5015" y="1597"/>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64" name="Line 1500"/>
                    <p:cNvSpPr>
                      <a:spLocks noChangeShapeType="1"/>
                    </p:cNvSpPr>
                    <p:nvPr/>
                  </p:nvSpPr>
                  <p:spPr bwMode="auto">
                    <a:xfrm>
                      <a:off x="5015" y="160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65" name="Line 1501"/>
                    <p:cNvSpPr>
                      <a:spLocks noChangeShapeType="1"/>
                    </p:cNvSpPr>
                    <p:nvPr/>
                  </p:nvSpPr>
                  <p:spPr bwMode="auto">
                    <a:xfrm flipV="1">
                      <a:off x="5015" y="1606"/>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66" name="Line 1502"/>
                    <p:cNvSpPr>
                      <a:spLocks noChangeShapeType="1"/>
                    </p:cNvSpPr>
                    <p:nvPr/>
                  </p:nvSpPr>
                  <p:spPr bwMode="auto">
                    <a:xfrm>
                      <a:off x="5015" y="161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67" name="Line 1503"/>
                    <p:cNvSpPr>
                      <a:spLocks noChangeShapeType="1"/>
                    </p:cNvSpPr>
                    <p:nvPr/>
                  </p:nvSpPr>
                  <p:spPr bwMode="auto">
                    <a:xfrm flipV="1">
                      <a:off x="5015" y="1616"/>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68" name="Line 1504"/>
                    <p:cNvSpPr>
                      <a:spLocks noChangeShapeType="1"/>
                    </p:cNvSpPr>
                    <p:nvPr/>
                  </p:nvSpPr>
                  <p:spPr bwMode="auto">
                    <a:xfrm>
                      <a:off x="5005" y="1625"/>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69" name="Line 1505"/>
                    <p:cNvSpPr>
                      <a:spLocks noChangeShapeType="1"/>
                    </p:cNvSpPr>
                    <p:nvPr/>
                  </p:nvSpPr>
                  <p:spPr bwMode="auto">
                    <a:xfrm>
                      <a:off x="4995" y="1635"/>
                      <a:ext cx="2"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70" name="Line 1506"/>
                    <p:cNvSpPr>
                      <a:spLocks noChangeShapeType="1"/>
                    </p:cNvSpPr>
                    <p:nvPr/>
                  </p:nvSpPr>
                  <p:spPr bwMode="auto">
                    <a:xfrm>
                      <a:off x="4986" y="1635"/>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71" name="Line 1507"/>
                    <p:cNvSpPr>
                      <a:spLocks noChangeShapeType="1"/>
                    </p:cNvSpPr>
                    <p:nvPr/>
                  </p:nvSpPr>
                  <p:spPr bwMode="auto">
                    <a:xfrm flipV="1">
                      <a:off x="4986" y="1635"/>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72" name="Line 1508"/>
                    <p:cNvSpPr>
                      <a:spLocks noChangeShapeType="1"/>
                    </p:cNvSpPr>
                    <p:nvPr/>
                  </p:nvSpPr>
                  <p:spPr bwMode="auto">
                    <a:xfrm>
                      <a:off x="4976" y="1644"/>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73" name="Line 1509"/>
                    <p:cNvSpPr>
                      <a:spLocks noChangeShapeType="1"/>
                    </p:cNvSpPr>
                    <p:nvPr/>
                  </p:nvSpPr>
                  <p:spPr bwMode="auto">
                    <a:xfrm flipV="1">
                      <a:off x="4976" y="1644"/>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74" name="Line 1510"/>
                    <p:cNvSpPr>
                      <a:spLocks noChangeShapeType="1"/>
                    </p:cNvSpPr>
                    <p:nvPr/>
                  </p:nvSpPr>
                  <p:spPr bwMode="auto">
                    <a:xfrm>
                      <a:off x="4976" y="165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75" name="Line 1511"/>
                    <p:cNvSpPr>
                      <a:spLocks noChangeShapeType="1"/>
                    </p:cNvSpPr>
                    <p:nvPr/>
                  </p:nvSpPr>
                  <p:spPr bwMode="auto">
                    <a:xfrm flipV="1">
                      <a:off x="4976" y="1654"/>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76" name="Line 1512"/>
                    <p:cNvSpPr>
                      <a:spLocks noChangeShapeType="1"/>
                    </p:cNvSpPr>
                    <p:nvPr/>
                  </p:nvSpPr>
                  <p:spPr bwMode="auto">
                    <a:xfrm>
                      <a:off x="4966" y="1663"/>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77" name="Line 1513"/>
                    <p:cNvSpPr>
                      <a:spLocks noChangeShapeType="1"/>
                    </p:cNvSpPr>
                    <p:nvPr/>
                  </p:nvSpPr>
                  <p:spPr bwMode="auto">
                    <a:xfrm flipV="1">
                      <a:off x="4966" y="1663"/>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78" name="Line 1514"/>
                    <p:cNvSpPr>
                      <a:spLocks noChangeShapeType="1"/>
                    </p:cNvSpPr>
                    <p:nvPr/>
                  </p:nvSpPr>
                  <p:spPr bwMode="auto">
                    <a:xfrm>
                      <a:off x="4966" y="167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79" name="Line 1515"/>
                    <p:cNvSpPr>
                      <a:spLocks noChangeShapeType="1"/>
                    </p:cNvSpPr>
                    <p:nvPr/>
                  </p:nvSpPr>
                  <p:spPr bwMode="auto">
                    <a:xfrm flipV="1">
                      <a:off x="4966" y="1673"/>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80" name="Line 1516"/>
                    <p:cNvSpPr>
                      <a:spLocks noChangeShapeType="1"/>
                    </p:cNvSpPr>
                    <p:nvPr/>
                  </p:nvSpPr>
                  <p:spPr bwMode="auto">
                    <a:xfrm>
                      <a:off x="4957" y="1682"/>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81" name="Line 1517"/>
                    <p:cNvSpPr>
                      <a:spLocks noChangeShapeType="1"/>
                    </p:cNvSpPr>
                    <p:nvPr/>
                  </p:nvSpPr>
                  <p:spPr bwMode="auto">
                    <a:xfrm>
                      <a:off x="4957" y="168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82" name="Line 1518"/>
                    <p:cNvSpPr>
                      <a:spLocks noChangeShapeType="1"/>
                    </p:cNvSpPr>
                    <p:nvPr/>
                  </p:nvSpPr>
                  <p:spPr bwMode="auto">
                    <a:xfrm>
                      <a:off x="4957" y="168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83" name="Line 1519"/>
                    <p:cNvSpPr>
                      <a:spLocks noChangeShapeType="1"/>
                    </p:cNvSpPr>
                    <p:nvPr/>
                  </p:nvSpPr>
                  <p:spPr bwMode="auto">
                    <a:xfrm flipV="1">
                      <a:off x="4957" y="1682"/>
                      <a:ext cx="1" cy="1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84" name="Line 1520"/>
                    <p:cNvSpPr>
                      <a:spLocks noChangeShapeType="1"/>
                    </p:cNvSpPr>
                    <p:nvPr/>
                  </p:nvSpPr>
                  <p:spPr bwMode="auto">
                    <a:xfrm>
                      <a:off x="4957" y="169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85" name="Line 1521"/>
                    <p:cNvSpPr>
                      <a:spLocks noChangeShapeType="1"/>
                    </p:cNvSpPr>
                    <p:nvPr/>
                  </p:nvSpPr>
                  <p:spPr bwMode="auto">
                    <a:xfrm flipV="1">
                      <a:off x="4957" y="1693"/>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86" name="Line 1522"/>
                    <p:cNvSpPr>
                      <a:spLocks noChangeShapeType="1"/>
                    </p:cNvSpPr>
                    <p:nvPr/>
                  </p:nvSpPr>
                  <p:spPr bwMode="auto">
                    <a:xfrm>
                      <a:off x="4947" y="1702"/>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87" name="Line 1523"/>
                    <p:cNvSpPr>
                      <a:spLocks noChangeShapeType="1"/>
                    </p:cNvSpPr>
                    <p:nvPr/>
                  </p:nvSpPr>
                  <p:spPr bwMode="auto">
                    <a:xfrm flipV="1">
                      <a:off x="4947" y="1702"/>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88" name="Line 1524"/>
                    <p:cNvSpPr>
                      <a:spLocks noChangeShapeType="1"/>
                    </p:cNvSpPr>
                    <p:nvPr/>
                  </p:nvSpPr>
                  <p:spPr bwMode="auto">
                    <a:xfrm>
                      <a:off x="4947" y="171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89" name="Line 1525"/>
                    <p:cNvSpPr>
                      <a:spLocks noChangeShapeType="1"/>
                    </p:cNvSpPr>
                    <p:nvPr/>
                  </p:nvSpPr>
                  <p:spPr bwMode="auto">
                    <a:xfrm flipV="1">
                      <a:off x="4947" y="1712"/>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90" name="Line 1526"/>
                    <p:cNvSpPr>
                      <a:spLocks noChangeShapeType="1"/>
                    </p:cNvSpPr>
                    <p:nvPr/>
                  </p:nvSpPr>
                  <p:spPr bwMode="auto">
                    <a:xfrm>
                      <a:off x="4937" y="172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91" name="Line 1527"/>
                    <p:cNvSpPr>
                      <a:spLocks noChangeShapeType="1"/>
                    </p:cNvSpPr>
                    <p:nvPr/>
                  </p:nvSpPr>
                  <p:spPr bwMode="auto">
                    <a:xfrm>
                      <a:off x="4937" y="172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92" name="Line 1528"/>
                    <p:cNvSpPr>
                      <a:spLocks noChangeShapeType="1"/>
                    </p:cNvSpPr>
                    <p:nvPr/>
                  </p:nvSpPr>
                  <p:spPr bwMode="auto">
                    <a:xfrm>
                      <a:off x="4927" y="172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93" name="Line 1529"/>
                    <p:cNvSpPr>
                      <a:spLocks noChangeShapeType="1"/>
                    </p:cNvSpPr>
                    <p:nvPr/>
                  </p:nvSpPr>
                  <p:spPr bwMode="auto">
                    <a:xfrm flipV="1">
                      <a:off x="4927" y="1721"/>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94" name="Line 1530"/>
                    <p:cNvSpPr>
                      <a:spLocks noChangeShapeType="1"/>
                    </p:cNvSpPr>
                    <p:nvPr/>
                  </p:nvSpPr>
                  <p:spPr bwMode="auto">
                    <a:xfrm>
                      <a:off x="4917" y="173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95" name="Line 1531"/>
                    <p:cNvSpPr>
                      <a:spLocks noChangeShapeType="1"/>
                    </p:cNvSpPr>
                    <p:nvPr/>
                  </p:nvSpPr>
                  <p:spPr bwMode="auto">
                    <a:xfrm flipV="1">
                      <a:off x="4917" y="1731"/>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96" name="Line 1532"/>
                    <p:cNvSpPr>
                      <a:spLocks noChangeShapeType="1"/>
                    </p:cNvSpPr>
                    <p:nvPr/>
                  </p:nvSpPr>
                  <p:spPr bwMode="auto">
                    <a:xfrm>
                      <a:off x="4917" y="174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97" name="Line 1533"/>
                    <p:cNvSpPr>
                      <a:spLocks noChangeShapeType="1"/>
                    </p:cNvSpPr>
                    <p:nvPr/>
                  </p:nvSpPr>
                  <p:spPr bwMode="auto">
                    <a:xfrm flipV="1">
                      <a:off x="4917" y="1740"/>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98" name="Line 1534"/>
                    <p:cNvSpPr>
                      <a:spLocks noChangeShapeType="1"/>
                    </p:cNvSpPr>
                    <p:nvPr/>
                  </p:nvSpPr>
                  <p:spPr bwMode="auto">
                    <a:xfrm>
                      <a:off x="4889" y="1750"/>
                      <a:ext cx="28"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99" name="Line 1535"/>
                    <p:cNvSpPr>
                      <a:spLocks noChangeShapeType="1"/>
                    </p:cNvSpPr>
                    <p:nvPr/>
                  </p:nvSpPr>
                  <p:spPr bwMode="auto">
                    <a:xfrm flipV="1">
                      <a:off x="4889" y="1750"/>
                      <a:ext cx="0"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00" name="Line 1536"/>
                    <p:cNvSpPr>
                      <a:spLocks noChangeShapeType="1"/>
                    </p:cNvSpPr>
                    <p:nvPr/>
                  </p:nvSpPr>
                  <p:spPr bwMode="auto">
                    <a:xfrm>
                      <a:off x="4889" y="1759"/>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01" name="Line 1537"/>
                    <p:cNvSpPr>
                      <a:spLocks noChangeShapeType="1"/>
                    </p:cNvSpPr>
                    <p:nvPr/>
                  </p:nvSpPr>
                  <p:spPr bwMode="auto">
                    <a:xfrm>
                      <a:off x="4889" y="1759"/>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02" name="Line 1538"/>
                    <p:cNvSpPr>
                      <a:spLocks noChangeShapeType="1"/>
                    </p:cNvSpPr>
                    <p:nvPr/>
                  </p:nvSpPr>
                  <p:spPr bwMode="auto">
                    <a:xfrm>
                      <a:off x="4879" y="1759"/>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03" name="Line 1539"/>
                    <p:cNvSpPr>
                      <a:spLocks noChangeShapeType="1"/>
                    </p:cNvSpPr>
                    <p:nvPr/>
                  </p:nvSpPr>
                  <p:spPr bwMode="auto">
                    <a:xfrm>
                      <a:off x="4850" y="1797"/>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04" name="Line 1540"/>
                    <p:cNvSpPr>
                      <a:spLocks noChangeShapeType="1"/>
                    </p:cNvSpPr>
                    <p:nvPr/>
                  </p:nvSpPr>
                  <p:spPr bwMode="auto">
                    <a:xfrm flipV="1">
                      <a:off x="4850" y="1797"/>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05" name="Line 1541"/>
                    <p:cNvSpPr>
                      <a:spLocks noChangeShapeType="1"/>
                    </p:cNvSpPr>
                    <p:nvPr/>
                  </p:nvSpPr>
                  <p:spPr bwMode="auto">
                    <a:xfrm>
                      <a:off x="4850" y="180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06" name="Line 1542"/>
                    <p:cNvSpPr>
                      <a:spLocks noChangeShapeType="1"/>
                    </p:cNvSpPr>
                    <p:nvPr/>
                  </p:nvSpPr>
                  <p:spPr bwMode="auto">
                    <a:xfrm>
                      <a:off x="4850" y="180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07" name="Line 1543"/>
                    <p:cNvSpPr>
                      <a:spLocks noChangeShapeType="1"/>
                    </p:cNvSpPr>
                    <p:nvPr/>
                  </p:nvSpPr>
                  <p:spPr bwMode="auto">
                    <a:xfrm>
                      <a:off x="4840" y="1806"/>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08" name="Line 1544"/>
                    <p:cNvSpPr>
                      <a:spLocks noChangeShapeType="1"/>
                    </p:cNvSpPr>
                    <p:nvPr/>
                  </p:nvSpPr>
                  <p:spPr bwMode="auto">
                    <a:xfrm flipV="1">
                      <a:off x="4840" y="1806"/>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09" name="Line 1545"/>
                    <p:cNvSpPr>
                      <a:spLocks noChangeShapeType="1"/>
                    </p:cNvSpPr>
                    <p:nvPr/>
                  </p:nvSpPr>
                  <p:spPr bwMode="auto">
                    <a:xfrm>
                      <a:off x="4840" y="181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10" name="Line 1546"/>
                    <p:cNvSpPr>
                      <a:spLocks noChangeShapeType="1"/>
                    </p:cNvSpPr>
                    <p:nvPr/>
                  </p:nvSpPr>
                  <p:spPr bwMode="auto">
                    <a:xfrm flipV="1">
                      <a:off x="4840" y="1816"/>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11" name="Line 1547"/>
                    <p:cNvSpPr>
                      <a:spLocks noChangeShapeType="1"/>
                    </p:cNvSpPr>
                    <p:nvPr/>
                  </p:nvSpPr>
                  <p:spPr bwMode="auto">
                    <a:xfrm>
                      <a:off x="4831" y="1825"/>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12" name="Line 1548"/>
                    <p:cNvSpPr>
                      <a:spLocks noChangeShapeType="1"/>
                    </p:cNvSpPr>
                    <p:nvPr/>
                  </p:nvSpPr>
                  <p:spPr bwMode="auto">
                    <a:xfrm>
                      <a:off x="4831" y="182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13" name="Line 1549"/>
                    <p:cNvSpPr>
                      <a:spLocks noChangeShapeType="1"/>
                    </p:cNvSpPr>
                    <p:nvPr/>
                  </p:nvSpPr>
                  <p:spPr bwMode="auto">
                    <a:xfrm>
                      <a:off x="4831" y="182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14" name="Line 1550"/>
                    <p:cNvSpPr>
                      <a:spLocks noChangeShapeType="1"/>
                    </p:cNvSpPr>
                    <p:nvPr/>
                  </p:nvSpPr>
                  <p:spPr bwMode="auto">
                    <a:xfrm flipV="1">
                      <a:off x="4831" y="1825"/>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15" name="Line 1551"/>
                    <p:cNvSpPr>
                      <a:spLocks noChangeShapeType="1"/>
                    </p:cNvSpPr>
                    <p:nvPr/>
                  </p:nvSpPr>
                  <p:spPr bwMode="auto">
                    <a:xfrm>
                      <a:off x="4821" y="1835"/>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16" name="Line 1552"/>
                    <p:cNvSpPr>
                      <a:spLocks noChangeShapeType="1"/>
                    </p:cNvSpPr>
                    <p:nvPr/>
                  </p:nvSpPr>
                  <p:spPr bwMode="auto">
                    <a:xfrm flipV="1">
                      <a:off x="4821" y="1835"/>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17" name="Line 1553"/>
                    <p:cNvSpPr>
                      <a:spLocks noChangeShapeType="1"/>
                    </p:cNvSpPr>
                    <p:nvPr/>
                  </p:nvSpPr>
                  <p:spPr bwMode="auto">
                    <a:xfrm>
                      <a:off x="4821" y="184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18" name="Line 1554"/>
                    <p:cNvSpPr>
                      <a:spLocks noChangeShapeType="1"/>
                    </p:cNvSpPr>
                    <p:nvPr/>
                  </p:nvSpPr>
                  <p:spPr bwMode="auto">
                    <a:xfrm flipV="1">
                      <a:off x="4821" y="1844"/>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19" name="Line 1555"/>
                    <p:cNvSpPr>
                      <a:spLocks noChangeShapeType="1"/>
                    </p:cNvSpPr>
                    <p:nvPr/>
                  </p:nvSpPr>
                  <p:spPr bwMode="auto">
                    <a:xfrm>
                      <a:off x="4821" y="185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20" name="Line 1556"/>
                    <p:cNvSpPr>
                      <a:spLocks noChangeShapeType="1"/>
                    </p:cNvSpPr>
                    <p:nvPr/>
                  </p:nvSpPr>
                  <p:spPr bwMode="auto">
                    <a:xfrm>
                      <a:off x="4821" y="185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21" name="Line 1557"/>
                    <p:cNvSpPr>
                      <a:spLocks noChangeShapeType="1"/>
                    </p:cNvSpPr>
                    <p:nvPr/>
                  </p:nvSpPr>
                  <p:spPr bwMode="auto">
                    <a:xfrm>
                      <a:off x="4821" y="185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22" name="Line 1558"/>
                    <p:cNvSpPr>
                      <a:spLocks noChangeShapeType="1"/>
                    </p:cNvSpPr>
                    <p:nvPr/>
                  </p:nvSpPr>
                  <p:spPr bwMode="auto">
                    <a:xfrm flipV="1">
                      <a:off x="4821" y="1854"/>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23" name="Line 1559"/>
                    <p:cNvSpPr>
                      <a:spLocks noChangeShapeType="1"/>
                    </p:cNvSpPr>
                    <p:nvPr/>
                  </p:nvSpPr>
                  <p:spPr bwMode="auto">
                    <a:xfrm>
                      <a:off x="4821" y="186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24" name="Line 1560"/>
                    <p:cNvSpPr>
                      <a:spLocks noChangeShapeType="1"/>
                    </p:cNvSpPr>
                    <p:nvPr/>
                  </p:nvSpPr>
                  <p:spPr bwMode="auto">
                    <a:xfrm flipV="1">
                      <a:off x="4821" y="1863"/>
                      <a:ext cx="1" cy="1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25" name="Line 1561"/>
                    <p:cNvSpPr>
                      <a:spLocks noChangeShapeType="1"/>
                    </p:cNvSpPr>
                    <p:nvPr/>
                  </p:nvSpPr>
                  <p:spPr bwMode="auto">
                    <a:xfrm>
                      <a:off x="4812" y="1874"/>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26" name="Line 1562"/>
                    <p:cNvSpPr>
                      <a:spLocks noChangeShapeType="1"/>
                    </p:cNvSpPr>
                    <p:nvPr/>
                  </p:nvSpPr>
                  <p:spPr bwMode="auto">
                    <a:xfrm>
                      <a:off x="4812" y="187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27" name="Line 1563"/>
                    <p:cNvSpPr>
                      <a:spLocks noChangeShapeType="1"/>
                    </p:cNvSpPr>
                    <p:nvPr/>
                  </p:nvSpPr>
                  <p:spPr bwMode="auto">
                    <a:xfrm>
                      <a:off x="4812" y="187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28" name="Line 1564"/>
                    <p:cNvSpPr>
                      <a:spLocks noChangeShapeType="1"/>
                    </p:cNvSpPr>
                    <p:nvPr/>
                  </p:nvSpPr>
                  <p:spPr bwMode="auto">
                    <a:xfrm>
                      <a:off x="4792" y="1893"/>
                      <a:ext cx="2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29" name="Line 1565"/>
                    <p:cNvSpPr>
                      <a:spLocks noChangeShapeType="1"/>
                    </p:cNvSpPr>
                    <p:nvPr/>
                  </p:nvSpPr>
                  <p:spPr bwMode="auto">
                    <a:xfrm>
                      <a:off x="4792" y="1893"/>
                      <a:ext cx="2"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30" name="Line 1566"/>
                    <p:cNvSpPr>
                      <a:spLocks noChangeShapeType="1"/>
                    </p:cNvSpPr>
                    <p:nvPr/>
                  </p:nvSpPr>
                  <p:spPr bwMode="auto">
                    <a:xfrm>
                      <a:off x="4792" y="1893"/>
                      <a:ext cx="2"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31" name="Line 1567"/>
                    <p:cNvSpPr>
                      <a:spLocks noChangeShapeType="1"/>
                    </p:cNvSpPr>
                    <p:nvPr/>
                  </p:nvSpPr>
                  <p:spPr bwMode="auto">
                    <a:xfrm flipV="1">
                      <a:off x="4792" y="1893"/>
                      <a:ext cx="2"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32" name="Line 1568"/>
                    <p:cNvSpPr>
                      <a:spLocks noChangeShapeType="1"/>
                    </p:cNvSpPr>
                    <p:nvPr/>
                  </p:nvSpPr>
                  <p:spPr bwMode="auto">
                    <a:xfrm>
                      <a:off x="4783" y="1902"/>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33" name="Line 1569"/>
                    <p:cNvSpPr>
                      <a:spLocks noChangeShapeType="1"/>
                    </p:cNvSpPr>
                    <p:nvPr/>
                  </p:nvSpPr>
                  <p:spPr bwMode="auto">
                    <a:xfrm flipV="1">
                      <a:off x="4783" y="1902"/>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34" name="Line 1570"/>
                    <p:cNvSpPr>
                      <a:spLocks noChangeShapeType="1"/>
                    </p:cNvSpPr>
                    <p:nvPr/>
                  </p:nvSpPr>
                  <p:spPr bwMode="auto">
                    <a:xfrm>
                      <a:off x="4773" y="1912"/>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35" name="Line 1571"/>
                    <p:cNvSpPr>
                      <a:spLocks noChangeShapeType="1"/>
                    </p:cNvSpPr>
                    <p:nvPr/>
                  </p:nvSpPr>
                  <p:spPr bwMode="auto">
                    <a:xfrm flipV="1">
                      <a:off x="4773" y="1912"/>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36" name="Line 1572"/>
                    <p:cNvSpPr>
                      <a:spLocks noChangeShapeType="1"/>
                    </p:cNvSpPr>
                    <p:nvPr/>
                  </p:nvSpPr>
                  <p:spPr bwMode="auto">
                    <a:xfrm>
                      <a:off x="4773" y="192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37" name="Line 1573"/>
                    <p:cNvSpPr>
                      <a:spLocks noChangeShapeType="1"/>
                    </p:cNvSpPr>
                    <p:nvPr/>
                  </p:nvSpPr>
                  <p:spPr bwMode="auto">
                    <a:xfrm>
                      <a:off x="4773" y="192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38" name="Line 1574"/>
                    <p:cNvSpPr>
                      <a:spLocks noChangeShapeType="1"/>
                    </p:cNvSpPr>
                    <p:nvPr/>
                  </p:nvSpPr>
                  <p:spPr bwMode="auto">
                    <a:xfrm>
                      <a:off x="4773" y="192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39" name="Line 1575"/>
                    <p:cNvSpPr>
                      <a:spLocks noChangeShapeType="1"/>
                    </p:cNvSpPr>
                    <p:nvPr/>
                  </p:nvSpPr>
                  <p:spPr bwMode="auto">
                    <a:xfrm flipV="1">
                      <a:off x="4773" y="1921"/>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40" name="Line 1576"/>
                    <p:cNvSpPr>
                      <a:spLocks noChangeShapeType="1"/>
                    </p:cNvSpPr>
                    <p:nvPr/>
                  </p:nvSpPr>
                  <p:spPr bwMode="auto">
                    <a:xfrm>
                      <a:off x="4763" y="193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41" name="Line 1577"/>
                    <p:cNvSpPr>
                      <a:spLocks noChangeShapeType="1"/>
                    </p:cNvSpPr>
                    <p:nvPr/>
                  </p:nvSpPr>
                  <p:spPr bwMode="auto">
                    <a:xfrm flipV="1">
                      <a:off x="4763" y="1931"/>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42" name="Line 1578"/>
                    <p:cNvSpPr>
                      <a:spLocks noChangeShapeType="1"/>
                    </p:cNvSpPr>
                    <p:nvPr/>
                  </p:nvSpPr>
                  <p:spPr bwMode="auto">
                    <a:xfrm>
                      <a:off x="4763" y="194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43" name="Line 1579"/>
                    <p:cNvSpPr>
                      <a:spLocks noChangeShapeType="1"/>
                    </p:cNvSpPr>
                    <p:nvPr/>
                  </p:nvSpPr>
                  <p:spPr bwMode="auto">
                    <a:xfrm>
                      <a:off x="4763" y="194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44" name="Line 1580"/>
                    <p:cNvSpPr>
                      <a:spLocks noChangeShapeType="1"/>
                    </p:cNvSpPr>
                    <p:nvPr/>
                  </p:nvSpPr>
                  <p:spPr bwMode="auto">
                    <a:xfrm>
                      <a:off x="4753" y="1940"/>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45" name="Line 1581"/>
                    <p:cNvSpPr>
                      <a:spLocks noChangeShapeType="1"/>
                    </p:cNvSpPr>
                    <p:nvPr/>
                  </p:nvSpPr>
                  <p:spPr bwMode="auto">
                    <a:xfrm flipV="1">
                      <a:off x="4753" y="1940"/>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46" name="Line 1582"/>
                    <p:cNvSpPr>
                      <a:spLocks noChangeShapeType="1"/>
                    </p:cNvSpPr>
                    <p:nvPr/>
                  </p:nvSpPr>
                  <p:spPr bwMode="auto">
                    <a:xfrm>
                      <a:off x="4744" y="1950"/>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47" name="Line 1583"/>
                    <p:cNvSpPr>
                      <a:spLocks noChangeShapeType="1"/>
                    </p:cNvSpPr>
                    <p:nvPr/>
                  </p:nvSpPr>
                  <p:spPr bwMode="auto">
                    <a:xfrm flipV="1">
                      <a:off x="4744" y="1950"/>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48" name="Line 1584"/>
                    <p:cNvSpPr>
                      <a:spLocks noChangeShapeType="1"/>
                    </p:cNvSpPr>
                    <p:nvPr/>
                  </p:nvSpPr>
                  <p:spPr bwMode="auto">
                    <a:xfrm>
                      <a:off x="4744" y="195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49" name="Line 1585"/>
                    <p:cNvSpPr>
                      <a:spLocks noChangeShapeType="1"/>
                    </p:cNvSpPr>
                    <p:nvPr/>
                  </p:nvSpPr>
                  <p:spPr bwMode="auto">
                    <a:xfrm>
                      <a:off x="4744" y="195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50" name="Line 1586"/>
                    <p:cNvSpPr>
                      <a:spLocks noChangeShapeType="1"/>
                    </p:cNvSpPr>
                    <p:nvPr/>
                  </p:nvSpPr>
                  <p:spPr bwMode="auto">
                    <a:xfrm>
                      <a:off x="4734" y="1959"/>
                      <a:ext cx="10"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51" name="Line 1587"/>
                    <p:cNvSpPr>
                      <a:spLocks noChangeShapeType="1"/>
                    </p:cNvSpPr>
                    <p:nvPr/>
                  </p:nvSpPr>
                  <p:spPr bwMode="auto">
                    <a:xfrm flipV="1">
                      <a:off x="4734" y="1959"/>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52" name="Line 1588"/>
                    <p:cNvSpPr>
                      <a:spLocks noChangeShapeType="1"/>
                    </p:cNvSpPr>
                    <p:nvPr/>
                  </p:nvSpPr>
                  <p:spPr bwMode="auto">
                    <a:xfrm>
                      <a:off x="4724" y="1969"/>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53" name="Line 1589"/>
                    <p:cNvSpPr>
                      <a:spLocks noChangeShapeType="1"/>
                    </p:cNvSpPr>
                    <p:nvPr/>
                  </p:nvSpPr>
                  <p:spPr bwMode="auto">
                    <a:xfrm flipV="1">
                      <a:off x="4714" y="1978"/>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54" name="Line 1590"/>
                    <p:cNvSpPr>
                      <a:spLocks noChangeShapeType="1"/>
                    </p:cNvSpPr>
                    <p:nvPr/>
                  </p:nvSpPr>
                  <p:spPr bwMode="auto">
                    <a:xfrm>
                      <a:off x="4714" y="1988"/>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55" name="Line 1591"/>
                    <p:cNvSpPr>
                      <a:spLocks noChangeShapeType="1"/>
                    </p:cNvSpPr>
                    <p:nvPr/>
                  </p:nvSpPr>
                  <p:spPr bwMode="auto">
                    <a:xfrm>
                      <a:off x="4714" y="1988"/>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56" name="Line 1592"/>
                    <p:cNvSpPr>
                      <a:spLocks noChangeShapeType="1"/>
                    </p:cNvSpPr>
                    <p:nvPr/>
                  </p:nvSpPr>
                  <p:spPr bwMode="auto">
                    <a:xfrm>
                      <a:off x="4705" y="1988"/>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57" name="Line 1593"/>
                    <p:cNvSpPr>
                      <a:spLocks noChangeShapeType="1"/>
                    </p:cNvSpPr>
                    <p:nvPr/>
                  </p:nvSpPr>
                  <p:spPr bwMode="auto">
                    <a:xfrm flipV="1">
                      <a:off x="4705" y="1988"/>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58" name="Line 1594"/>
                    <p:cNvSpPr>
                      <a:spLocks noChangeShapeType="1"/>
                    </p:cNvSpPr>
                    <p:nvPr/>
                  </p:nvSpPr>
                  <p:spPr bwMode="auto">
                    <a:xfrm>
                      <a:off x="4705" y="199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59" name="Line 1595"/>
                    <p:cNvSpPr>
                      <a:spLocks noChangeShapeType="1"/>
                    </p:cNvSpPr>
                    <p:nvPr/>
                  </p:nvSpPr>
                  <p:spPr bwMode="auto">
                    <a:xfrm flipV="1">
                      <a:off x="4705" y="1997"/>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60" name="Line 1596"/>
                    <p:cNvSpPr>
                      <a:spLocks noChangeShapeType="1"/>
                    </p:cNvSpPr>
                    <p:nvPr/>
                  </p:nvSpPr>
                  <p:spPr bwMode="auto">
                    <a:xfrm>
                      <a:off x="4705" y="200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61" name="Line 1597"/>
                    <p:cNvSpPr>
                      <a:spLocks noChangeShapeType="1"/>
                    </p:cNvSpPr>
                    <p:nvPr/>
                  </p:nvSpPr>
                  <p:spPr bwMode="auto">
                    <a:xfrm flipV="1">
                      <a:off x="4705" y="2007"/>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62" name="Line 1598"/>
                    <p:cNvSpPr>
                      <a:spLocks noChangeShapeType="1"/>
                    </p:cNvSpPr>
                    <p:nvPr/>
                  </p:nvSpPr>
                  <p:spPr bwMode="auto">
                    <a:xfrm>
                      <a:off x="4695" y="2017"/>
                      <a:ext cx="1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63" name="Line 1599"/>
                    <p:cNvSpPr>
                      <a:spLocks noChangeShapeType="1"/>
                    </p:cNvSpPr>
                    <p:nvPr/>
                  </p:nvSpPr>
                  <p:spPr bwMode="auto">
                    <a:xfrm flipV="1">
                      <a:off x="4695" y="2017"/>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64" name="Line 1600"/>
                    <p:cNvSpPr>
                      <a:spLocks noChangeShapeType="1"/>
                    </p:cNvSpPr>
                    <p:nvPr/>
                  </p:nvSpPr>
                  <p:spPr bwMode="auto">
                    <a:xfrm>
                      <a:off x="4695" y="202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65" name="Line 1601"/>
                    <p:cNvSpPr>
                      <a:spLocks noChangeShapeType="1"/>
                    </p:cNvSpPr>
                    <p:nvPr/>
                  </p:nvSpPr>
                  <p:spPr bwMode="auto">
                    <a:xfrm>
                      <a:off x="4695" y="202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66" name="Line 1602"/>
                    <p:cNvSpPr>
                      <a:spLocks noChangeShapeType="1"/>
                    </p:cNvSpPr>
                    <p:nvPr/>
                  </p:nvSpPr>
                  <p:spPr bwMode="auto">
                    <a:xfrm>
                      <a:off x="4695" y="202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67" name="Line 1603"/>
                    <p:cNvSpPr>
                      <a:spLocks noChangeShapeType="1"/>
                    </p:cNvSpPr>
                    <p:nvPr/>
                  </p:nvSpPr>
                  <p:spPr bwMode="auto">
                    <a:xfrm flipV="1">
                      <a:off x="4695" y="2026"/>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68" name="Line 1604"/>
                    <p:cNvSpPr>
                      <a:spLocks noChangeShapeType="1"/>
                    </p:cNvSpPr>
                    <p:nvPr/>
                  </p:nvSpPr>
                  <p:spPr bwMode="auto">
                    <a:xfrm>
                      <a:off x="4686" y="2036"/>
                      <a:ext cx="9"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69" name="Line 1605"/>
                    <p:cNvSpPr>
                      <a:spLocks noChangeShapeType="1"/>
                    </p:cNvSpPr>
                    <p:nvPr/>
                  </p:nvSpPr>
                  <p:spPr bwMode="auto">
                    <a:xfrm flipV="1">
                      <a:off x="4686" y="2036"/>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70" name="Line 1606"/>
                    <p:cNvSpPr>
                      <a:spLocks noChangeShapeType="1"/>
                    </p:cNvSpPr>
                    <p:nvPr/>
                  </p:nvSpPr>
                  <p:spPr bwMode="auto">
                    <a:xfrm>
                      <a:off x="4686" y="2046"/>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71" name="Line 1607"/>
                    <p:cNvSpPr>
                      <a:spLocks noChangeShapeType="1"/>
                    </p:cNvSpPr>
                    <p:nvPr/>
                  </p:nvSpPr>
                  <p:spPr bwMode="auto">
                    <a:xfrm flipV="1">
                      <a:off x="4686" y="2046"/>
                      <a:ext cx="0"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72" name="Line 1608"/>
                    <p:cNvSpPr>
                      <a:spLocks noChangeShapeType="1"/>
                    </p:cNvSpPr>
                    <p:nvPr/>
                  </p:nvSpPr>
                  <p:spPr bwMode="auto">
                    <a:xfrm>
                      <a:off x="4686" y="2055"/>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73" name="Line 1609"/>
                    <p:cNvSpPr>
                      <a:spLocks noChangeShapeType="1"/>
                    </p:cNvSpPr>
                    <p:nvPr/>
                  </p:nvSpPr>
                  <p:spPr bwMode="auto">
                    <a:xfrm>
                      <a:off x="4686" y="2055"/>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74" name="Line 1610"/>
                    <p:cNvSpPr>
                      <a:spLocks noChangeShapeType="1"/>
                    </p:cNvSpPr>
                    <p:nvPr/>
                  </p:nvSpPr>
                  <p:spPr bwMode="auto">
                    <a:xfrm>
                      <a:off x="4676" y="2055"/>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75" name="Line 1611"/>
                    <p:cNvSpPr>
                      <a:spLocks noChangeShapeType="1"/>
                    </p:cNvSpPr>
                    <p:nvPr/>
                  </p:nvSpPr>
                  <p:spPr bwMode="auto">
                    <a:xfrm flipV="1">
                      <a:off x="4676" y="2055"/>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76" name="Line 1612"/>
                    <p:cNvSpPr>
                      <a:spLocks noChangeShapeType="1"/>
                    </p:cNvSpPr>
                    <p:nvPr/>
                  </p:nvSpPr>
                  <p:spPr bwMode="auto">
                    <a:xfrm>
                      <a:off x="4676" y="206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77" name="Line 1613"/>
                    <p:cNvSpPr>
                      <a:spLocks noChangeShapeType="1"/>
                    </p:cNvSpPr>
                    <p:nvPr/>
                  </p:nvSpPr>
                  <p:spPr bwMode="auto">
                    <a:xfrm flipV="1">
                      <a:off x="4676" y="2065"/>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78" name="Line 1614"/>
                    <p:cNvSpPr>
                      <a:spLocks noChangeShapeType="1"/>
                    </p:cNvSpPr>
                    <p:nvPr/>
                  </p:nvSpPr>
                  <p:spPr bwMode="auto">
                    <a:xfrm>
                      <a:off x="4676" y="2075"/>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79" name="Line 1615"/>
                    <p:cNvSpPr>
                      <a:spLocks noChangeShapeType="1"/>
                    </p:cNvSpPr>
                    <p:nvPr/>
                  </p:nvSpPr>
                  <p:spPr bwMode="auto">
                    <a:xfrm>
                      <a:off x="4676" y="2075"/>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80" name="Line 1616"/>
                    <p:cNvSpPr>
                      <a:spLocks noChangeShapeType="1"/>
                    </p:cNvSpPr>
                    <p:nvPr/>
                  </p:nvSpPr>
                  <p:spPr bwMode="auto">
                    <a:xfrm>
                      <a:off x="4667" y="2075"/>
                      <a:ext cx="9"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81" name="Line 1617"/>
                    <p:cNvSpPr>
                      <a:spLocks noChangeShapeType="1"/>
                    </p:cNvSpPr>
                    <p:nvPr/>
                  </p:nvSpPr>
                  <p:spPr bwMode="auto">
                    <a:xfrm flipV="1">
                      <a:off x="4667" y="2075"/>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82" name="Line 1618"/>
                    <p:cNvSpPr>
                      <a:spLocks noChangeShapeType="1"/>
                    </p:cNvSpPr>
                    <p:nvPr/>
                  </p:nvSpPr>
                  <p:spPr bwMode="auto">
                    <a:xfrm>
                      <a:off x="4647" y="2084"/>
                      <a:ext cx="2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83" name="Line 1619"/>
                    <p:cNvSpPr>
                      <a:spLocks noChangeShapeType="1"/>
                    </p:cNvSpPr>
                    <p:nvPr/>
                  </p:nvSpPr>
                  <p:spPr bwMode="auto">
                    <a:xfrm flipV="1">
                      <a:off x="4647" y="2084"/>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84" name="Line 1620"/>
                    <p:cNvSpPr>
                      <a:spLocks noChangeShapeType="1"/>
                    </p:cNvSpPr>
                    <p:nvPr/>
                  </p:nvSpPr>
                  <p:spPr bwMode="auto">
                    <a:xfrm>
                      <a:off x="4647" y="2094"/>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85" name="Line 1621"/>
                    <p:cNvSpPr>
                      <a:spLocks noChangeShapeType="1"/>
                    </p:cNvSpPr>
                    <p:nvPr/>
                  </p:nvSpPr>
                  <p:spPr bwMode="auto">
                    <a:xfrm>
                      <a:off x="4628" y="2123"/>
                      <a:ext cx="9"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86" name="Line 1622"/>
                    <p:cNvSpPr>
                      <a:spLocks noChangeShapeType="1"/>
                    </p:cNvSpPr>
                    <p:nvPr/>
                  </p:nvSpPr>
                  <p:spPr bwMode="auto">
                    <a:xfrm>
                      <a:off x="4628" y="2123"/>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87" name="Line 1623"/>
                    <p:cNvSpPr>
                      <a:spLocks noChangeShapeType="1"/>
                    </p:cNvSpPr>
                    <p:nvPr/>
                  </p:nvSpPr>
                  <p:spPr bwMode="auto">
                    <a:xfrm>
                      <a:off x="4618" y="2123"/>
                      <a:ext cx="1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88" name="Line 1624"/>
                    <p:cNvSpPr>
                      <a:spLocks noChangeShapeType="1"/>
                    </p:cNvSpPr>
                    <p:nvPr/>
                  </p:nvSpPr>
                  <p:spPr bwMode="auto">
                    <a:xfrm flipV="1">
                      <a:off x="4618" y="2123"/>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89" name="Line 1625"/>
                    <p:cNvSpPr>
                      <a:spLocks noChangeShapeType="1"/>
                    </p:cNvSpPr>
                    <p:nvPr/>
                  </p:nvSpPr>
                  <p:spPr bwMode="auto">
                    <a:xfrm>
                      <a:off x="4618" y="2132"/>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90" name="Line 1626"/>
                    <p:cNvSpPr>
                      <a:spLocks noChangeShapeType="1"/>
                    </p:cNvSpPr>
                    <p:nvPr/>
                  </p:nvSpPr>
                  <p:spPr bwMode="auto">
                    <a:xfrm flipV="1">
                      <a:off x="4618" y="2132"/>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91" name="Line 1627"/>
                    <p:cNvSpPr>
                      <a:spLocks noChangeShapeType="1"/>
                    </p:cNvSpPr>
                    <p:nvPr/>
                  </p:nvSpPr>
                  <p:spPr bwMode="auto">
                    <a:xfrm>
                      <a:off x="4618" y="215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92" name="Line 1628"/>
                    <p:cNvSpPr>
                      <a:spLocks noChangeShapeType="1"/>
                    </p:cNvSpPr>
                    <p:nvPr/>
                  </p:nvSpPr>
                  <p:spPr bwMode="auto">
                    <a:xfrm flipV="1">
                      <a:off x="4618" y="2151"/>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93" name="Line 1629"/>
                    <p:cNvSpPr>
                      <a:spLocks noChangeShapeType="1"/>
                    </p:cNvSpPr>
                    <p:nvPr/>
                  </p:nvSpPr>
                  <p:spPr bwMode="auto">
                    <a:xfrm>
                      <a:off x="4609" y="2161"/>
                      <a:ext cx="9"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94" name="Line 1630"/>
                    <p:cNvSpPr>
                      <a:spLocks noChangeShapeType="1"/>
                    </p:cNvSpPr>
                    <p:nvPr/>
                  </p:nvSpPr>
                  <p:spPr bwMode="auto">
                    <a:xfrm>
                      <a:off x="4609" y="2161"/>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95" name="Line 1631"/>
                    <p:cNvSpPr>
                      <a:spLocks noChangeShapeType="1"/>
                    </p:cNvSpPr>
                    <p:nvPr/>
                  </p:nvSpPr>
                  <p:spPr bwMode="auto">
                    <a:xfrm>
                      <a:off x="4609" y="2161"/>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96" name="Line 1632"/>
                    <p:cNvSpPr>
                      <a:spLocks noChangeShapeType="1"/>
                    </p:cNvSpPr>
                    <p:nvPr/>
                  </p:nvSpPr>
                  <p:spPr bwMode="auto">
                    <a:xfrm flipV="1">
                      <a:off x="4609" y="2161"/>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97" name="Line 1633"/>
                    <p:cNvSpPr>
                      <a:spLocks noChangeShapeType="1"/>
                    </p:cNvSpPr>
                    <p:nvPr/>
                  </p:nvSpPr>
                  <p:spPr bwMode="auto">
                    <a:xfrm>
                      <a:off x="4609" y="217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98" name="Line 1634"/>
                    <p:cNvSpPr>
                      <a:spLocks noChangeShapeType="1"/>
                    </p:cNvSpPr>
                    <p:nvPr/>
                  </p:nvSpPr>
                  <p:spPr bwMode="auto">
                    <a:xfrm flipV="1">
                      <a:off x="4609" y="2170"/>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599" name="Line 1635"/>
                    <p:cNvSpPr>
                      <a:spLocks noChangeShapeType="1"/>
                    </p:cNvSpPr>
                    <p:nvPr/>
                  </p:nvSpPr>
                  <p:spPr bwMode="auto">
                    <a:xfrm>
                      <a:off x="4599" y="2180"/>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00" name="Line 1636"/>
                    <p:cNvSpPr>
                      <a:spLocks noChangeShapeType="1"/>
                    </p:cNvSpPr>
                    <p:nvPr/>
                  </p:nvSpPr>
                  <p:spPr bwMode="auto">
                    <a:xfrm flipV="1">
                      <a:off x="4599" y="2180"/>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01" name="Line 1637"/>
                    <p:cNvSpPr>
                      <a:spLocks noChangeShapeType="1"/>
                    </p:cNvSpPr>
                    <p:nvPr/>
                  </p:nvSpPr>
                  <p:spPr bwMode="auto">
                    <a:xfrm>
                      <a:off x="4599" y="218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02" name="Line 1638"/>
                    <p:cNvSpPr>
                      <a:spLocks noChangeShapeType="1"/>
                    </p:cNvSpPr>
                    <p:nvPr/>
                  </p:nvSpPr>
                  <p:spPr bwMode="auto">
                    <a:xfrm>
                      <a:off x="4599" y="218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03" name="Line 1639"/>
                    <p:cNvSpPr>
                      <a:spLocks noChangeShapeType="1"/>
                    </p:cNvSpPr>
                    <p:nvPr/>
                  </p:nvSpPr>
                  <p:spPr bwMode="auto">
                    <a:xfrm>
                      <a:off x="4589" y="2189"/>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04" name="Line 1640"/>
                    <p:cNvSpPr>
                      <a:spLocks noChangeShapeType="1"/>
                    </p:cNvSpPr>
                    <p:nvPr/>
                  </p:nvSpPr>
                  <p:spPr bwMode="auto">
                    <a:xfrm flipV="1">
                      <a:off x="4589" y="2189"/>
                      <a:ext cx="2"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05" name="Line 1641"/>
                    <p:cNvSpPr>
                      <a:spLocks noChangeShapeType="1"/>
                    </p:cNvSpPr>
                    <p:nvPr/>
                  </p:nvSpPr>
                  <p:spPr bwMode="auto">
                    <a:xfrm>
                      <a:off x="4589" y="2198"/>
                      <a:ext cx="2" cy="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06" name="Line 1642"/>
                    <p:cNvSpPr>
                      <a:spLocks noChangeShapeType="1"/>
                    </p:cNvSpPr>
                    <p:nvPr/>
                  </p:nvSpPr>
                  <p:spPr bwMode="auto">
                    <a:xfrm flipV="1">
                      <a:off x="4589" y="2198"/>
                      <a:ext cx="2"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07" name="Line 1643"/>
                    <p:cNvSpPr>
                      <a:spLocks noChangeShapeType="1"/>
                    </p:cNvSpPr>
                    <p:nvPr/>
                  </p:nvSpPr>
                  <p:spPr bwMode="auto">
                    <a:xfrm>
                      <a:off x="4580" y="2208"/>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08" name="Line 1644"/>
                    <p:cNvSpPr>
                      <a:spLocks noChangeShapeType="1"/>
                    </p:cNvSpPr>
                    <p:nvPr/>
                  </p:nvSpPr>
                  <p:spPr bwMode="auto">
                    <a:xfrm flipV="1">
                      <a:off x="4580" y="2208"/>
                      <a:ext cx="1" cy="2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09" name="Line 1645"/>
                    <p:cNvSpPr>
                      <a:spLocks noChangeShapeType="1"/>
                    </p:cNvSpPr>
                    <p:nvPr/>
                  </p:nvSpPr>
                  <p:spPr bwMode="auto">
                    <a:xfrm>
                      <a:off x="4580" y="2228"/>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10" name="Line 1646"/>
                    <p:cNvSpPr>
                      <a:spLocks noChangeShapeType="1"/>
                    </p:cNvSpPr>
                    <p:nvPr/>
                  </p:nvSpPr>
                  <p:spPr bwMode="auto">
                    <a:xfrm>
                      <a:off x="4580" y="2228"/>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11" name="Line 1647"/>
                    <p:cNvSpPr>
                      <a:spLocks noChangeShapeType="1"/>
                    </p:cNvSpPr>
                    <p:nvPr/>
                  </p:nvSpPr>
                  <p:spPr bwMode="auto">
                    <a:xfrm>
                      <a:off x="4580" y="2228"/>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12" name="Line 1648"/>
                    <p:cNvSpPr>
                      <a:spLocks noChangeShapeType="1"/>
                    </p:cNvSpPr>
                    <p:nvPr/>
                  </p:nvSpPr>
                  <p:spPr bwMode="auto">
                    <a:xfrm flipV="1">
                      <a:off x="4580" y="2228"/>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13" name="Line 1649"/>
                    <p:cNvSpPr>
                      <a:spLocks noChangeShapeType="1"/>
                    </p:cNvSpPr>
                    <p:nvPr/>
                  </p:nvSpPr>
                  <p:spPr bwMode="auto">
                    <a:xfrm>
                      <a:off x="4570" y="2237"/>
                      <a:ext cx="10" cy="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14" name="Line 1650"/>
                    <p:cNvSpPr>
                      <a:spLocks noChangeShapeType="1"/>
                    </p:cNvSpPr>
                    <p:nvPr/>
                  </p:nvSpPr>
                  <p:spPr bwMode="auto">
                    <a:xfrm>
                      <a:off x="4570" y="224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15" name="Line 1651"/>
                    <p:cNvSpPr>
                      <a:spLocks noChangeShapeType="1"/>
                    </p:cNvSpPr>
                    <p:nvPr/>
                  </p:nvSpPr>
                  <p:spPr bwMode="auto">
                    <a:xfrm flipV="1">
                      <a:off x="4570" y="2247"/>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16" name="Line 1652"/>
                    <p:cNvSpPr>
                      <a:spLocks noChangeShapeType="1"/>
                    </p:cNvSpPr>
                    <p:nvPr/>
                  </p:nvSpPr>
                  <p:spPr bwMode="auto">
                    <a:xfrm>
                      <a:off x="4570" y="225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17" name="Line 1653"/>
                    <p:cNvSpPr>
                      <a:spLocks noChangeShapeType="1"/>
                    </p:cNvSpPr>
                    <p:nvPr/>
                  </p:nvSpPr>
                  <p:spPr bwMode="auto">
                    <a:xfrm flipV="1">
                      <a:off x="4570" y="2256"/>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18" name="Line 1654"/>
                    <p:cNvSpPr>
                      <a:spLocks noChangeShapeType="1"/>
                    </p:cNvSpPr>
                    <p:nvPr/>
                  </p:nvSpPr>
                  <p:spPr bwMode="auto">
                    <a:xfrm>
                      <a:off x="4559" y="2266"/>
                      <a:ext cx="1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19" name="Line 1655"/>
                    <p:cNvSpPr>
                      <a:spLocks noChangeShapeType="1"/>
                    </p:cNvSpPr>
                    <p:nvPr/>
                  </p:nvSpPr>
                  <p:spPr bwMode="auto">
                    <a:xfrm flipV="1">
                      <a:off x="4559" y="2266"/>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20" name="Line 1656"/>
                    <p:cNvSpPr>
                      <a:spLocks noChangeShapeType="1"/>
                    </p:cNvSpPr>
                    <p:nvPr/>
                  </p:nvSpPr>
                  <p:spPr bwMode="auto">
                    <a:xfrm>
                      <a:off x="4559" y="227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21" name="Line 1657"/>
                    <p:cNvSpPr>
                      <a:spLocks noChangeShapeType="1"/>
                    </p:cNvSpPr>
                    <p:nvPr/>
                  </p:nvSpPr>
                  <p:spPr bwMode="auto">
                    <a:xfrm flipV="1">
                      <a:off x="4559" y="2275"/>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22" name="Line 1658"/>
                    <p:cNvSpPr>
                      <a:spLocks noChangeShapeType="1"/>
                    </p:cNvSpPr>
                    <p:nvPr/>
                  </p:nvSpPr>
                  <p:spPr bwMode="auto">
                    <a:xfrm>
                      <a:off x="4550" y="2285"/>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23" name="Line 1659"/>
                    <p:cNvSpPr>
                      <a:spLocks noChangeShapeType="1"/>
                    </p:cNvSpPr>
                    <p:nvPr/>
                  </p:nvSpPr>
                  <p:spPr bwMode="auto">
                    <a:xfrm flipV="1">
                      <a:off x="4550" y="2285"/>
                      <a:ext cx="0"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24" name="Line 1660"/>
                    <p:cNvSpPr>
                      <a:spLocks noChangeShapeType="1"/>
                    </p:cNvSpPr>
                    <p:nvPr/>
                  </p:nvSpPr>
                  <p:spPr bwMode="auto">
                    <a:xfrm>
                      <a:off x="4550" y="2294"/>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25" name="Line 1661"/>
                    <p:cNvSpPr>
                      <a:spLocks noChangeShapeType="1"/>
                    </p:cNvSpPr>
                    <p:nvPr/>
                  </p:nvSpPr>
                  <p:spPr bwMode="auto">
                    <a:xfrm>
                      <a:off x="4550" y="2294"/>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26" name="Line 1662"/>
                    <p:cNvSpPr>
                      <a:spLocks noChangeShapeType="1"/>
                    </p:cNvSpPr>
                    <p:nvPr/>
                  </p:nvSpPr>
                  <p:spPr bwMode="auto">
                    <a:xfrm>
                      <a:off x="4550" y="2294"/>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27" name="Line 1663"/>
                    <p:cNvSpPr>
                      <a:spLocks noChangeShapeType="1"/>
                    </p:cNvSpPr>
                    <p:nvPr/>
                  </p:nvSpPr>
                  <p:spPr bwMode="auto">
                    <a:xfrm flipV="1">
                      <a:off x="4550" y="2294"/>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28" name="Line 1664"/>
                    <p:cNvSpPr>
                      <a:spLocks noChangeShapeType="1"/>
                    </p:cNvSpPr>
                    <p:nvPr/>
                  </p:nvSpPr>
                  <p:spPr bwMode="auto">
                    <a:xfrm>
                      <a:off x="4541" y="2304"/>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29" name="Line 1665"/>
                    <p:cNvSpPr>
                      <a:spLocks noChangeShapeType="1"/>
                    </p:cNvSpPr>
                    <p:nvPr/>
                  </p:nvSpPr>
                  <p:spPr bwMode="auto">
                    <a:xfrm flipV="1">
                      <a:off x="4541" y="2304"/>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30" name="Line 1666"/>
                    <p:cNvSpPr>
                      <a:spLocks noChangeShapeType="1"/>
                    </p:cNvSpPr>
                    <p:nvPr/>
                  </p:nvSpPr>
                  <p:spPr bwMode="auto">
                    <a:xfrm>
                      <a:off x="4541" y="232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31" name="Line 1667"/>
                    <p:cNvSpPr>
                      <a:spLocks noChangeShapeType="1"/>
                    </p:cNvSpPr>
                    <p:nvPr/>
                  </p:nvSpPr>
                  <p:spPr bwMode="auto">
                    <a:xfrm flipV="1">
                      <a:off x="4541" y="2323"/>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32" name="Line 1668"/>
                    <p:cNvSpPr>
                      <a:spLocks noChangeShapeType="1"/>
                    </p:cNvSpPr>
                    <p:nvPr/>
                  </p:nvSpPr>
                  <p:spPr bwMode="auto">
                    <a:xfrm>
                      <a:off x="4531" y="2332"/>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33" name="Line 1669"/>
                    <p:cNvSpPr>
                      <a:spLocks noChangeShapeType="1"/>
                    </p:cNvSpPr>
                    <p:nvPr/>
                  </p:nvSpPr>
                  <p:spPr bwMode="auto">
                    <a:xfrm>
                      <a:off x="4531" y="233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34" name="Line 1670"/>
                    <p:cNvSpPr>
                      <a:spLocks noChangeShapeType="1"/>
                    </p:cNvSpPr>
                    <p:nvPr/>
                  </p:nvSpPr>
                  <p:spPr bwMode="auto">
                    <a:xfrm>
                      <a:off x="4531" y="233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35" name="Line 1671"/>
                    <p:cNvSpPr>
                      <a:spLocks noChangeShapeType="1"/>
                    </p:cNvSpPr>
                    <p:nvPr/>
                  </p:nvSpPr>
                  <p:spPr bwMode="auto">
                    <a:xfrm flipV="1">
                      <a:off x="4531" y="2332"/>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36" name="Line 1672"/>
                    <p:cNvSpPr>
                      <a:spLocks noChangeShapeType="1"/>
                    </p:cNvSpPr>
                    <p:nvPr/>
                  </p:nvSpPr>
                  <p:spPr bwMode="auto">
                    <a:xfrm>
                      <a:off x="4531" y="234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37" name="Line 1673"/>
                    <p:cNvSpPr>
                      <a:spLocks noChangeShapeType="1"/>
                    </p:cNvSpPr>
                    <p:nvPr/>
                  </p:nvSpPr>
                  <p:spPr bwMode="auto">
                    <a:xfrm flipV="1">
                      <a:off x="4531" y="2342"/>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38" name="Line 1674"/>
                    <p:cNvSpPr>
                      <a:spLocks noChangeShapeType="1"/>
                    </p:cNvSpPr>
                    <p:nvPr/>
                  </p:nvSpPr>
                  <p:spPr bwMode="auto">
                    <a:xfrm>
                      <a:off x="4531" y="236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39" name="Line 1675"/>
                    <p:cNvSpPr>
                      <a:spLocks noChangeShapeType="1"/>
                    </p:cNvSpPr>
                    <p:nvPr/>
                  </p:nvSpPr>
                  <p:spPr bwMode="auto">
                    <a:xfrm>
                      <a:off x="4531" y="236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640" name="Line 1676"/>
                    <p:cNvSpPr>
                      <a:spLocks noChangeShapeType="1"/>
                    </p:cNvSpPr>
                    <p:nvPr/>
                  </p:nvSpPr>
                  <p:spPr bwMode="auto">
                    <a:xfrm>
                      <a:off x="4521" y="236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grpSp>
              <p:sp>
                <p:nvSpPr>
                  <p:cNvPr id="22277" name="Line 1677"/>
                  <p:cNvSpPr>
                    <a:spLocks noChangeShapeType="1"/>
                  </p:cNvSpPr>
                  <p:nvPr/>
                </p:nvSpPr>
                <p:spPr bwMode="auto">
                  <a:xfrm>
                    <a:off x="4521" y="237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78" name="Line 1678"/>
                  <p:cNvSpPr>
                    <a:spLocks noChangeShapeType="1"/>
                  </p:cNvSpPr>
                  <p:nvPr/>
                </p:nvSpPr>
                <p:spPr bwMode="auto">
                  <a:xfrm flipV="1">
                    <a:off x="4521" y="2370"/>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79" name="Line 1679"/>
                  <p:cNvSpPr>
                    <a:spLocks noChangeShapeType="1"/>
                  </p:cNvSpPr>
                  <p:nvPr/>
                </p:nvSpPr>
                <p:spPr bwMode="auto">
                  <a:xfrm>
                    <a:off x="4511" y="2380"/>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80" name="Line 1680"/>
                  <p:cNvSpPr>
                    <a:spLocks noChangeShapeType="1"/>
                  </p:cNvSpPr>
                  <p:nvPr/>
                </p:nvSpPr>
                <p:spPr bwMode="auto">
                  <a:xfrm>
                    <a:off x="4511" y="238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81" name="Line 1681"/>
                  <p:cNvSpPr>
                    <a:spLocks noChangeShapeType="1"/>
                  </p:cNvSpPr>
                  <p:nvPr/>
                </p:nvSpPr>
                <p:spPr bwMode="auto">
                  <a:xfrm>
                    <a:off x="4511" y="238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82" name="Line 1682"/>
                  <p:cNvSpPr>
                    <a:spLocks noChangeShapeType="1"/>
                  </p:cNvSpPr>
                  <p:nvPr/>
                </p:nvSpPr>
                <p:spPr bwMode="auto">
                  <a:xfrm flipV="1">
                    <a:off x="4511" y="2380"/>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83" name="Line 1683"/>
                  <p:cNvSpPr>
                    <a:spLocks noChangeShapeType="1"/>
                  </p:cNvSpPr>
                  <p:nvPr/>
                </p:nvSpPr>
                <p:spPr bwMode="auto">
                  <a:xfrm>
                    <a:off x="4502" y="2390"/>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84" name="Line 1684"/>
                  <p:cNvSpPr>
                    <a:spLocks noChangeShapeType="1"/>
                  </p:cNvSpPr>
                  <p:nvPr/>
                </p:nvSpPr>
                <p:spPr bwMode="auto">
                  <a:xfrm flipV="1">
                    <a:off x="4502" y="2390"/>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85" name="Line 1685"/>
                  <p:cNvSpPr>
                    <a:spLocks noChangeShapeType="1"/>
                  </p:cNvSpPr>
                  <p:nvPr/>
                </p:nvSpPr>
                <p:spPr bwMode="auto">
                  <a:xfrm>
                    <a:off x="4502" y="240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86" name="Line 1686"/>
                  <p:cNvSpPr>
                    <a:spLocks noChangeShapeType="1"/>
                  </p:cNvSpPr>
                  <p:nvPr/>
                </p:nvSpPr>
                <p:spPr bwMode="auto">
                  <a:xfrm flipV="1">
                    <a:off x="4502" y="2400"/>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87" name="Line 1687"/>
                  <p:cNvSpPr>
                    <a:spLocks noChangeShapeType="1"/>
                  </p:cNvSpPr>
                  <p:nvPr/>
                </p:nvSpPr>
                <p:spPr bwMode="auto">
                  <a:xfrm>
                    <a:off x="4502" y="241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88" name="Line 1688"/>
                  <p:cNvSpPr>
                    <a:spLocks noChangeShapeType="1"/>
                  </p:cNvSpPr>
                  <p:nvPr/>
                </p:nvSpPr>
                <p:spPr bwMode="auto">
                  <a:xfrm>
                    <a:off x="4502" y="241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89" name="Line 1689"/>
                  <p:cNvSpPr>
                    <a:spLocks noChangeShapeType="1"/>
                  </p:cNvSpPr>
                  <p:nvPr/>
                </p:nvSpPr>
                <p:spPr bwMode="auto">
                  <a:xfrm>
                    <a:off x="4502" y="241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90" name="Line 1690"/>
                  <p:cNvSpPr>
                    <a:spLocks noChangeShapeType="1"/>
                  </p:cNvSpPr>
                  <p:nvPr/>
                </p:nvSpPr>
                <p:spPr bwMode="auto">
                  <a:xfrm flipV="1">
                    <a:off x="4502" y="2419"/>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91" name="Line 1691"/>
                  <p:cNvSpPr>
                    <a:spLocks noChangeShapeType="1"/>
                  </p:cNvSpPr>
                  <p:nvPr/>
                </p:nvSpPr>
                <p:spPr bwMode="auto">
                  <a:xfrm>
                    <a:off x="4492" y="2438"/>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92" name="Line 1692"/>
                  <p:cNvSpPr>
                    <a:spLocks noChangeShapeType="1"/>
                  </p:cNvSpPr>
                  <p:nvPr/>
                </p:nvSpPr>
                <p:spPr bwMode="auto">
                  <a:xfrm flipV="1">
                    <a:off x="4492" y="2438"/>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93" name="Line 1693"/>
                  <p:cNvSpPr>
                    <a:spLocks noChangeShapeType="1"/>
                  </p:cNvSpPr>
                  <p:nvPr/>
                </p:nvSpPr>
                <p:spPr bwMode="auto">
                  <a:xfrm>
                    <a:off x="4492" y="244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94" name="Line 1694"/>
                  <p:cNvSpPr>
                    <a:spLocks noChangeShapeType="1"/>
                  </p:cNvSpPr>
                  <p:nvPr/>
                </p:nvSpPr>
                <p:spPr bwMode="auto">
                  <a:xfrm flipV="1">
                    <a:off x="4492" y="2447"/>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95" name="Line 1695"/>
                  <p:cNvSpPr>
                    <a:spLocks noChangeShapeType="1"/>
                  </p:cNvSpPr>
                  <p:nvPr/>
                </p:nvSpPr>
                <p:spPr bwMode="auto">
                  <a:xfrm>
                    <a:off x="4483" y="2457"/>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96" name="Line 1696"/>
                  <p:cNvSpPr>
                    <a:spLocks noChangeShapeType="1"/>
                  </p:cNvSpPr>
                  <p:nvPr/>
                </p:nvSpPr>
                <p:spPr bwMode="auto">
                  <a:xfrm flipV="1">
                    <a:off x="4483" y="2457"/>
                    <a:ext cx="0"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97" name="Line 1697"/>
                  <p:cNvSpPr>
                    <a:spLocks noChangeShapeType="1"/>
                  </p:cNvSpPr>
                  <p:nvPr/>
                </p:nvSpPr>
                <p:spPr bwMode="auto">
                  <a:xfrm>
                    <a:off x="4483" y="2466"/>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98" name="Line 1698"/>
                  <p:cNvSpPr>
                    <a:spLocks noChangeShapeType="1"/>
                  </p:cNvSpPr>
                  <p:nvPr/>
                </p:nvSpPr>
                <p:spPr bwMode="auto">
                  <a:xfrm>
                    <a:off x="4483" y="2466"/>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99" name="Line 1699"/>
                  <p:cNvSpPr>
                    <a:spLocks noChangeShapeType="1"/>
                  </p:cNvSpPr>
                  <p:nvPr/>
                </p:nvSpPr>
                <p:spPr bwMode="auto">
                  <a:xfrm>
                    <a:off x="4483" y="2466"/>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00" name="Line 1700"/>
                  <p:cNvSpPr>
                    <a:spLocks noChangeShapeType="1"/>
                  </p:cNvSpPr>
                  <p:nvPr/>
                </p:nvSpPr>
                <p:spPr bwMode="auto">
                  <a:xfrm flipV="1">
                    <a:off x="4483" y="2466"/>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01" name="Line 1701"/>
                  <p:cNvSpPr>
                    <a:spLocks noChangeShapeType="1"/>
                  </p:cNvSpPr>
                  <p:nvPr/>
                </p:nvSpPr>
                <p:spPr bwMode="auto">
                  <a:xfrm>
                    <a:off x="4483" y="2476"/>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02" name="Line 1702"/>
                  <p:cNvSpPr>
                    <a:spLocks noChangeShapeType="1"/>
                  </p:cNvSpPr>
                  <p:nvPr/>
                </p:nvSpPr>
                <p:spPr bwMode="auto">
                  <a:xfrm flipV="1">
                    <a:off x="4483" y="2476"/>
                    <a:ext cx="0"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03" name="Line 1703"/>
                  <p:cNvSpPr>
                    <a:spLocks noChangeShapeType="1"/>
                  </p:cNvSpPr>
                  <p:nvPr/>
                </p:nvSpPr>
                <p:spPr bwMode="auto">
                  <a:xfrm>
                    <a:off x="4473" y="2485"/>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04" name="Line 1704"/>
                  <p:cNvSpPr>
                    <a:spLocks noChangeShapeType="1"/>
                  </p:cNvSpPr>
                  <p:nvPr/>
                </p:nvSpPr>
                <p:spPr bwMode="auto">
                  <a:xfrm>
                    <a:off x="4473" y="248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05" name="Line 1705"/>
                  <p:cNvSpPr>
                    <a:spLocks noChangeShapeType="1"/>
                  </p:cNvSpPr>
                  <p:nvPr/>
                </p:nvSpPr>
                <p:spPr bwMode="auto">
                  <a:xfrm>
                    <a:off x="4473" y="248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06" name="Line 1706"/>
                  <p:cNvSpPr>
                    <a:spLocks noChangeShapeType="1"/>
                  </p:cNvSpPr>
                  <p:nvPr/>
                </p:nvSpPr>
                <p:spPr bwMode="auto">
                  <a:xfrm flipV="1">
                    <a:off x="4473" y="2485"/>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07" name="Line 1707"/>
                  <p:cNvSpPr>
                    <a:spLocks noChangeShapeType="1"/>
                  </p:cNvSpPr>
                  <p:nvPr/>
                </p:nvSpPr>
                <p:spPr bwMode="auto">
                  <a:xfrm>
                    <a:off x="4473" y="249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08" name="Line 1708"/>
                  <p:cNvSpPr>
                    <a:spLocks noChangeShapeType="1"/>
                  </p:cNvSpPr>
                  <p:nvPr/>
                </p:nvSpPr>
                <p:spPr bwMode="auto">
                  <a:xfrm flipV="1">
                    <a:off x="4473" y="2495"/>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09" name="Line 1709"/>
                  <p:cNvSpPr>
                    <a:spLocks noChangeShapeType="1"/>
                  </p:cNvSpPr>
                  <p:nvPr/>
                </p:nvSpPr>
                <p:spPr bwMode="auto">
                  <a:xfrm>
                    <a:off x="4473" y="250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10" name="Line 1710"/>
                  <p:cNvSpPr>
                    <a:spLocks noChangeShapeType="1"/>
                  </p:cNvSpPr>
                  <p:nvPr/>
                </p:nvSpPr>
                <p:spPr bwMode="auto">
                  <a:xfrm>
                    <a:off x="4473" y="250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11" name="Line 1711"/>
                  <p:cNvSpPr>
                    <a:spLocks noChangeShapeType="1"/>
                  </p:cNvSpPr>
                  <p:nvPr/>
                </p:nvSpPr>
                <p:spPr bwMode="auto">
                  <a:xfrm>
                    <a:off x="4464" y="2504"/>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12" name="Line 1712"/>
                  <p:cNvSpPr>
                    <a:spLocks noChangeShapeType="1"/>
                  </p:cNvSpPr>
                  <p:nvPr/>
                </p:nvSpPr>
                <p:spPr bwMode="auto">
                  <a:xfrm flipV="1">
                    <a:off x="4444" y="2542"/>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13" name="Line 1713"/>
                  <p:cNvSpPr>
                    <a:spLocks noChangeShapeType="1"/>
                  </p:cNvSpPr>
                  <p:nvPr/>
                </p:nvSpPr>
                <p:spPr bwMode="auto">
                  <a:xfrm>
                    <a:off x="4444" y="255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14" name="Line 1714"/>
                  <p:cNvSpPr>
                    <a:spLocks noChangeShapeType="1"/>
                  </p:cNvSpPr>
                  <p:nvPr/>
                </p:nvSpPr>
                <p:spPr bwMode="auto">
                  <a:xfrm flipV="1">
                    <a:off x="4444" y="2552"/>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15" name="Line 1715"/>
                  <p:cNvSpPr>
                    <a:spLocks noChangeShapeType="1"/>
                  </p:cNvSpPr>
                  <p:nvPr/>
                </p:nvSpPr>
                <p:spPr bwMode="auto">
                  <a:xfrm>
                    <a:off x="4434" y="256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16" name="Line 1716"/>
                  <p:cNvSpPr>
                    <a:spLocks noChangeShapeType="1"/>
                  </p:cNvSpPr>
                  <p:nvPr/>
                </p:nvSpPr>
                <p:spPr bwMode="auto">
                  <a:xfrm flipV="1">
                    <a:off x="4434" y="2561"/>
                    <a:ext cx="1" cy="1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17" name="Line 1717"/>
                  <p:cNvSpPr>
                    <a:spLocks noChangeShapeType="1"/>
                  </p:cNvSpPr>
                  <p:nvPr/>
                </p:nvSpPr>
                <p:spPr bwMode="auto">
                  <a:xfrm>
                    <a:off x="4425" y="2572"/>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18" name="Line 1718"/>
                  <p:cNvSpPr>
                    <a:spLocks noChangeShapeType="1"/>
                  </p:cNvSpPr>
                  <p:nvPr/>
                </p:nvSpPr>
                <p:spPr bwMode="auto">
                  <a:xfrm flipV="1">
                    <a:off x="4425" y="2572"/>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19" name="Line 1719"/>
                  <p:cNvSpPr>
                    <a:spLocks noChangeShapeType="1"/>
                  </p:cNvSpPr>
                  <p:nvPr/>
                </p:nvSpPr>
                <p:spPr bwMode="auto">
                  <a:xfrm>
                    <a:off x="4425" y="258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20" name="Line 1720"/>
                  <p:cNvSpPr>
                    <a:spLocks noChangeShapeType="1"/>
                  </p:cNvSpPr>
                  <p:nvPr/>
                </p:nvSpPr>
                <p:spPr bwMode="auto">
                  <a:xfrm>
                    <a:off x="4425" y="258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21" name="Line 1721"/>
                  <p:cNvSpPr>
                    <a:spLocks noChangeShapeType="1"/>
                  </p:cNvSpPr>
                  <p:nvPr/>
                </p:nvSpPr>
                <p:spPr bwMode="auto">
                  <a:xfrm>
                    <a:off x="4425" y="258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22" name="Line 1722"/>
                  <p:cNvSpPr>
                    <a:spLocks noChangeShapeType="1"/>
                  </p:cNvSpPr>
                  <p:nvPr/>
                </p:nvSpPr>
                <p:spPr bwMode="auto">
                  <a:xfrm flipV="1">
                    <a:off x="4425" y="2581"/>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23" name="Line 1723"/>
                  <p:cNvSpPr>
                    <a:spLocks noChangeShapeType="1"/>
                  </p:cNvSpPr>
                  <p:nvPr/>
                </p:nvSpPr>
                <p:spPr bwMode="auto">
                  <a:xfrm>
                    <a:off x="4425" y="259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24" name="Line 1724"/>
                  <p:cNvSpPr>
                    <a:spLocks noChangeShapeType="1"/>
                  </p:cNvSpPr>
                  <p:nvPr/>
                </p:nvSpPr>
                <p:spPr bwMode="auto">
                  <a:xfrm flipV="1">
                    <a:off x="4425" y="2591"/>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25" name="Line 1725"/>
                  <p:cNvSpPr>
                    <a:spLocks noChangeShapeType="1"/>
                  </p:cNvSpPr>
                  <p:nvPr/>
                </p:nvSpPr>
                <p:spPr bwMode="auto">
                  <a:xfrm>
                    <a:off x="4425" y="260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26" name="Line 1726"/>
                  <p:cNvSpPr>
                    <a:spLocks noChangeShapeType="1"/>
                  </p:cNvSpPr>
                  <p:nvPr/>
                </p:nvSpPr>
                <p:spPr bwMode="auto">
                  <a:xfrm>
                    <a:off x="4425" y="260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27" name="Line 1727"/>
                  <p:cNvSpPr>
                    <a:spLocks noChangeShapeType="1"/>
                  </p:cNvSpPr>
                  <p:nvPr/>
                </p:nvSpPr>
                <p:spPr bwMode="auto">
                  <a:xfrm>
                    <a:off x="4415" y="2600"/>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28" name="Line 1728"/>
                  <p:cNvSpPr>
                    <a:spLocks noChangeShapeType="1"/>
                  </p:cNvSpPr>
                  <p:nvPr/>
                </p:nvSpPr>
                <p:spPr bwMode="auto">
                  <a:xfrm flipV="1">
                    <a:off x="4415" y="2600"/>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29" name="Line 1729"/>
                  <p:cNvSpPr>
                    <a:spLocks noChangeShapeType="1"/>
                  </p:cNvSpPr>
                  <p:nvPr/>
                </p:nvSpPr>
                <p:spPr bwMode="auto">
                  <a:xfrm>
                    <a:off x="4415" y="261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30" name="Line 1730"/>
                  <p:cNvSpPr>
                    <a:spLocks noChangeShapeType="1"/>
                  </p:cNvSpPr>
                  <p:nvPr/>
                </p:nvSpPr>
                <p:spPr bwMode="auto">
                  <a:xfrm flipV="1">
                    <a:off x="4415" y="2610"/>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31" name="Line 1731"/>
                  <p:cNvSpPr>
                    <a:spLocks noChangeShapeType="1"/>
                  </p:cNvSpPr>
                  <p:nvPr/>
                </p:nvSpPr>
                <p:spPr bwMode="auto">
                  <a:xfrm>
                    <a:off x="4415" y="261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32" name="Line 1732"/>
                  <p:cNvSpPr>
                    <a:spLocks noChangeShapeType="1"/>
                  </p:cNvSpPr>
                  <p:nvPr/>
                </p:nvSpPr>
                <p:spPr bwMode="auto">
                  <a:xfrm>
                    <a:off x="4415" y="261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33" name="Line 1733"/>
                  <p:cNvSpPr>
                    <a:spLocks noChangeShapeType="1"/>
                  </p:cNvSpPr>
                  <p:nvPr/>
                </p:nvSpPr>
                <p:spPr bwMode="auto">
                  <a:xfrm>
                    <a:off x="4396" y="2647"/>
                    <a:ext cx="10" cy="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34" name="Line 1734"/>
                  <p:cNvSpPr>
                    <a:spLocks noChangeShapeType="1"/>
                  </p:cNvSpPr>
                  <p:nvPr/>
                </p:nvSpPr>
                <p:spPr bwMode="auto">
                  <a:xfrm flipV="1">
                    <a:off x="4396" y="2647"/>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35" name="Line 1735"/>
                  <p:cNvSpPr>
                    <a:spLocks noChangeShapeType="1"/>
                  </p:cNvSpPr>
                  <p:nvPr/>
                </p:nvSpPr>
                <p:spPr bwMode="auto">
                  <a:xfrm>
                    <a:off x="4396" y="265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36" name="Line 1736"/>
                  <p:cNvSpPr>
                    <a:spLocks noChangeShapeType="1"/>
                  </p:cNvSpPr>
                  <p:nvPr/>
                </p:nvSpPr>
                <p:spPr bwMode="auto">
                  <a:xfrm>
                    <a:off x="4396" y="265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37" name="Line 1737"/>
                  <p:cNvSpPr>
                    <a:spLocks noChangeShapeType="1"/>
                  </p:cNvSpPr>
                  <p:nvPr/>
                </p:nvSpPr>
                <p:spPr bwMode="auto">
                  <a:xfrm>
                    <a:off x="4396" y="265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38" name="Line 1738"/>
                  <p:cNvSpPr>
                    <a:spLocks noChangeShapeType="1"/>
                  </p:cNvSpPr>
                  <p:nvPr/>
                </p:nvSpPr>
                <p:spPr bwMode="auto">
                  <a:xfrm flipV="1">
                    <a:off x="4396" y="2657"/>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39" name="Line 1739"/>
                  <p:cNvSpPr>
                    <a:spLocks noChangeShapeType="1"/>
                  </p:cNvSpPr>
                  <p:nvPr/>
                </p:nvSpPr>
                <p:spPr bwMode="auto">
                  <a:xfrm>
                    <a:off x="4396" y="2666"/>
                    <a:ext cx="1" cy="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40" name="Line 1740"/>
                  <p:cNvSpPr>
                    <a:spLocks noChangeShapeType="1"/>
                  </p:cNvSpPr>
                  <p:nvPr/>
                </p:nvSpPr>
                <p:spPr bwMode="auto">
                  <a:xfrm flipV="1">
                    <a:off x="4396" y="2666"/>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41" name="Line 1741"/>
                  <p:cNvSpPr>
                    <a:spLocks noChangeShapeType="1"/>
                  </p:cNvSpPr>
                  <p:nvPr/>
                </p:nvSpPr>
                <p:spPr bwMode="auto">
                  <a:xfrm>
                    <a:off x="4386" y="2676"/>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42" name="Line 1742"/>
                  <p:cNvSpPr>
                    <a:spLocks noChangeShapeType="1"/>
                  </p:cNvSpPr>
                  <p:nvPr/>
                </p:nvSpPr>
                <p:spPr bwMode="auto">
                  <a:xfrm flipV="1">
                    <a:off x="4386" y="2676"/>
                    <a:ext cx="2"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43" name="Line 1743"/>
                  <p:cNvSpPr>
                    <a:spLocks noChangeShapeType="1"/>
                  </p:cNvSpPr>
                  <p:nvPr/>
                </p:nvSpPr>
                <p:spPr bwMode="auto">
                  <a:xfrm>
                    <a:off x="4386" y="2685"/>
                    <a:ext cx="2"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44" name="Line 1744"/>
                  <p:cNvSpPr>
                    <a:spLocks noChangeShapeType="1"/>
                  </p:cNvSpPr>
                  <p:nvPr/>
                </p:nvSpPr>
                <p:spPr bwMode="auto">
                  <a:xfrm flipV="1">
                    <a:off x="4386" y="2685"/>
                    <a:ext cx="2"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45" name="Line 1745"/>
                  <p:cNvSpPr>
                    <a:spLocks noChangeShapeType="1"/>
                  </p:cNvSpPr>
                  <p:nvPr/>
                </p:nvSpPr>
                <p:spPr bwMode="auto">
                  <a:xfrm>
                    <a:off x="4386" y="2695"/>
                    <a:ext cx="2"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46" name="Line 1746"/>
                  <p:cNvSpPr>
                    <a:spLocks noChangeShapeType="1"/>
                  </p:cNvSpPr>
                  <p:nvPr/>
                </p:nvSpPr>
                <p:spPr bwMode="auto">
                  <a:xfrm>
                    <a:off x="4386" y="2695"/>
                    <a:ext cx="2"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47" name="Line 1747"/>
                  <p:cNvSpPr>
                    <a:spLocks noChangeShapeType="1"/>
                  </p:cNvSpPr>
                  <p:nvPr/>
                </p:nvSpPr>
                <p:spPr bwMode="auto">
                  <a:xfrm>
                    <a:off x="4377" y="2695"/>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48" name="Line 1748"/>
                  <p:cNvSpPr>
                    <a:spLocks noChangeShapeType="1"/>
                  </p:cNvSpPr>
                  <p:nvPr/>
                </p:nvSpPr>
                <p:spPr bwMode="auto">
                  <a:xfrm flipV="1">
                    <a:off x="4377" y="2695"/>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49" name="Line 1749"/>
                  <p:cNvSpPr>
                    <a:spLocks noChangeShapeType="1"/>
                  </p:cNvSpPr>
                  <p:nvPr/>
                </p:nvSpPr>
                <p:spPr bwMode="auto">
                  <a:xfrm>
                    <a:off x="4377" y="270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50" name="Line 1750"/>
                  <p:cNvSpPr>
                    <a:spLocks noChangeShapeType="1"/>
                  </p:cNvSpPr>
                  <p:nvPr/>
                </p:nvSpPr>
                <p:spPr bwMode="auto">
                  <a:xfrm flipV="1">
                    <a:off x="4377" y="2704"/>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51" name="Line 1751"/>
                  <p:cNvSpPr>
                    <a:spLocks noChangeShapeType="1"/>
                  </p:cNvSpPr>
                  <p:nvPr/>
                </p:nvSpPr>
                <p:spPr bwMode="auto">
                  <a:xfrm>
                    <a:off x="4377" y="271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52" name="Line 1752"/>
                  <p:cNvSpPr>
                    <a:spLocks noChangeShapeType="1"/>
                  </p:cNvSpPr>
                  <p:nvPr/>
                </p:nvSpPr>
                <p:spPr bwMode="auto">
                  <a:xfrm>
                    <a:off x="4377" y="271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53" name="Line 1753"/>
                  <p:cNvSpPr>
                    <a:spLocks noChangeShapeType="1"/>
                  </p:cNvSpPr>
                  <p:nvPr/>
                </p:nvSpPr>
                <p:spPr bwMode="auto">
                  <a:xfrm>
                    <a:off x="4366" y="2714"/>
                    <a:ext cx="1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54" name="Line 1754"/>
                  <p:cNvSpPr>
                    <a:spLocks noChangeShapeType="1"/>
                  </p:cNvSpPr>
                  <p:nvPr/>
                </p:nvSpPr>
                <p:spPr bwMode="auto">
                  <a:xfrm flipV="1">
                    <a:off x="4366" y="2714"/>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55" name="Line 1755"/>
                  <p:cNvSpPr>
                    <a:spLocks noChangeShapeType="1"/>
                  </p:cNvSpPr>
                  <p:nvPr/>
                </p:nvSpPr>
                <p:spPr bwMode="auto">
                  <a:xfrm>
                    <a:off x="4366" y="272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56" name="Line 1756"/>
                  <p:cNvSpPr>
                    <a:spLocks noChangeShapeType="1"/>
                  </p:cNvSpPr>
                  <p:nvPr/>
                </p:nvSpPr>
                <p:spPr bwMode="auto">
                  <a:xfrm>
                    <a:off x="4366" y="272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57" name="Line 1757"/>
                  <p:cNvSpPr>
                    <a:spLocks noChangeShapeType="1"/>
                  </p:cNvSpPr>
                  <p:nvPr/>
                </p:nvSpPr>
                <p:spPr bwMode="auto">
                  <a:xfrm>
                    <a:off x="4356" y="2723"/>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58" name="Line 1758"/>
                  <p:cNvSpPr>
                    <a:spLocks noChangeShapeType="1"/>
                  </p:cNvSpPr>
                  <p:nvPr/>
                </p:nvSpPr>
                <p:spPr bwMode="auto">
                  <a:xfrm flipV="1">
                    <a:off x="4356" y="2723"/>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59" name="Line 1759"/>
                  <p:cNvSpPr>
                    <a:spLocks noChangeShapeType="1"/>
                  </p:cNvSpPr>
                  <p:nvPr/>
                </p:nvSpPr>
                <p:spPr bwMode="auto">
                  <a:xfrm>
                    <a:off x="4356" y="273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60" name="Line 1760"/>
                  <p:cNvSpPr>
                    <a:spLocks noChangeShapeType="1"/>
                  </p:cNvSpPr>
                  <p:nvPr/>
                </p:nvSpPr>
                <p:spPr bwMode="auto">
                  <a:xfrm flipV="1">
                    <a:off x="4356" y="2733"/>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61" name="Line 1761"/>
                  <p:cNvSpPr>
                    <a:spLocks noChangeShapeType="1"/>
                  </p:cNvSpPr>
                  <p:nvPr/>
                </p:nvSpPr>
                <p:spPr bwMode="auto">
                  <a:xfrm>
                    <a:off x="4347" y="2743"/>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62" name="Line 1762"/>
                  <p:cNvSpPr>
                    <a:spLocks noChangeShapeType="1"/>
                  </p:cNvSpPr>
                  <p:nvPr/>
                </p:nvSpPr>
                <p:spPr bwMode="auto">
                  <a:xfrm>
                    <a:off x="4347" y="2743"/>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63" name="Line 1763"/>
                  <p:cNvSpPr>
                    <a:spLocks noChangeShapeType="1"/>
                  </p:cNvSpPr>
                  <p:nvPr/>
                </p:nvSpPr>
                <p:spPr bwMode="auto">
                  <a:xfrm>
                    <a:off x="4338" y="2743"/>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64" name="Line 1764"/>
                  <p:cNvSpPr>
                    <a:spLocks noChangeShapeType="1"/>
                  </p:cNvSpPr>
                  <p:nvPr/>
                </p:nvSpPr>
                <p:spPr bwMode="auto">
                  <a:xfrm flipV="1">
                    <a:off x="4338" y="2743"/>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65" name="Line 1765"/>
                  <p:cNvSpPr>
                    <a:spLocks noChangeShapeType="1"/>
                  </p:cNvSpPr>
                  <p:nvPr/>
                </p:nvSpPr>
                <p:spPr bwMode="auto">
                  <a:xfrm>
                    <a:off x="4338" y="275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66" name="Line 1766"/>
                  <p:cNvSpPr>
                    <a:spLocks noChangeShapeType="1"/>
                  </p:cNvSpPr>
                  <p:nvPr/>
                </p:nvSpPr>
                <p:spPr bwMode="auto">
                  <a:xfrm>
                    <a:off x="4308" y="278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67" name="Line 1767"/>
                  <p:cNvSpPr>
                    <a:spLocks noChangeShapeType="1"/>
                  </p:cNvSpPr>
                  <p:nvPr/>
                </p:nvSpPr>
                <p:spPr bwMode="auto">
                  <a:xfrm>
                    <a:off x="4289" y="2781"/>
                    <a:ext cx="1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68" name="Line 1768"/>
                  <p:cNvSpPr>
                    <a:spLocks noChangeShapeType="1"/>
                  </p:cNvSpPr>
                  <p:nvPr/>
                </p:nvSpPr>
                <p:spPr bwMode="auto">
                  <a:xfrm flipV="1">
                    <a:off x="4289" y="2781"/>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69" name="Line 1769"/>
                  <p:cNvSpPr>
                    <a:spLocks noChangeShapeType="1"/>
                  </p:cNvSpPr>
                  <p:nvPr/>
                </p:nvSpPr>
                <p:spPr bwMode="auto">
                  <a:xfrm>
                    <a:off x="4289" y="279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70" name="Line 1770"/>
                  <p:cNvSpPr>
                    <a:spLocks noChangeShapeType="1"/>
                  </p:cNvSpPr>
                  <p:nvPr/>
                </p:nvSpPr>
                <p:spPr bwMode="auto">
                  <a:xfrm>
                    <a:off x="4289" y="279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71" name="Line 1771"/>
                  <p:cNvSpPr>
                    <a:spLocks noChangeShapeType="1"/>
                  </p:cNvSpPr>
                  <p:nvPr/>
                </p:nvSpPr>
                <p:spPr bwMode="auto">
                  <a:xfrm>
                    <a:off x="4279" y="279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72" name="Line 1772"/>
                  <p:cNvSpPr>
                    <a:spLocks noChangeShapeType="1"/>
                  </p:cNvSpPr>
                  <p:nvPr/>
                </p:nvSpPr>
                <p:spPr bwMode="auto">
                  <a:xfrm flipV="1">
                    <a:off x="4279" y="2791"/>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73" name="Line 1773"/>
                  <p:cNvSpPr>
                    <a:spLocks noChangeShapeType="1"/>
                  </p:cNvSpPr>
                  <p:nvPr/>
                </p:nvSpPr>
                <p:spPr bwMode="auto">
                  <a:xfrm>
                    <a:off x="4279" y="281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74" name="Line 1774"/>
                  <p:cNvSpPr>
                    <a:spLocks noChangeShapeType="1"/>
                  </p:cNvSpPr>
                  <p:nvPr/>
                </p:nvSpPr>
                <p:spPr bwMode="auto">
                  <a:xfrm>
                    <a:off x="4279" y="281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75" name="Line 1775"/>
                  <p:cNvSpPr>
                    <a:spLocks noChangeShapeType="1"/>
                  </p:cNvSpPr>
                  <p:nvPr/>
                </p:nvSpPr>
                <p:spPr bwMode="auto">
                  <a:xfrm>
                    <a:off x="4270" y="2810"/>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76" name="Line 1776"/>
                  <p:cNvSpPr>
                    <a:spLocks noChangeShapeType="1"/>
                  </p:cNvSpPr>
                  <p:nvPr/>
                </p:nvSpPr>
                <p:spPr bwMode="auto">
                  <a:xfrm flipV="1">
                    <a:off x="4270" y="2810"/>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77" name="Line 1777"/>
                  <p:cNvSpPr>
                    <a:spLocks noChangeShapeType="1"/>
                  </p:cNvSpPr>
                  <p:nvPr/>
                </p:nvSpPr>
                <p:spPr bwMode="auto">
                  <a:xfrm>
                    <a:off x="4270" y="281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78" name="Line 1778"/>
                  <p:cNvSpPr>
                    <a:spLocks noChangeShapeType="1"/>
                  </p:cNvSpPr>
                  <p:nvPr/>
                </p:nvSpPr>
                <p:spPr bwMode="auto">
                  <a:xfrm flipV="1">
                    <a:off x="4270" y="2819"/>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79" name="Line 1779"/>
                  <p:cNvSpPr>
                    <a:spLocks noChangeShapeType="1"/>
                  </p:cNvSpPr>
                  <p:nvPr/>
                </p:nvSpPr>
                <p:spPr bwMode="auto">
                  <a:xfrm>
                    <a:off x="4261" y="2829"/>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80" name="Line 1780"/>
                  <p:cNvSpPr>
                    <a:spLocks noChangeShapeType="1"/>
                  </p:cNvSpPr>
                  <p:nvPr/>
                </p:nvSpPr>
                <p:spPr bwMode="auto">
                  <a:xfrm>
                    <a:off x="4261" y="282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81" name="Line 1781"/>
                  <p:cNvSpPr>
                    <a:spLocks noChangeShapeType="1"/>
                  </p:cNvSpPr>
                  <p:nvPr/>
                </p:nvSpPr>
                <p:spPr bwMode="auto">
                  <a:xfrm>
                    <a:off x="4251" y="2829"/>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82" name="Line 1782"/>
                  <p:cNvSpPr>
                    <a:spLocks noChangeShapeType="1"/>
                  </p:cNvSpPr>
                  <p:nvPr/>
                </p:nvSpPr>
                <p:spPr bwMode="auto">
                  <a:xfrm flipV="1">
                    <a:off x="4251" y="2829"/>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83" name="Line 1783"/>
                  <p:cNvSpPr>
                    <a:spLocks noChangeShapeType="1"/>
                  </p:cNvSpPr>
                  <p:nvPr/>
                </p:nvSpPr>
                <p:spPr bwMode="auto">
                  <a:xfrm>
                    <a:off x="4251" y="2838"/>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84" name="Line 1784"/>
                  <p:cNvSpPr>
                    <a:spLocks noChangeShapeType="1"/>
                  </p:cNvSpPr>
                  <p:nvPr/>
                </p:nvSpPr>
                <p:spPr bwMode="auto">
                  <a:xfrm flipV="1">
                    <a:off x="4251" y="2838"/>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85" name="Line 1785"/>
                  <p:cNvSpPr>
                    <a:spLocks noChangeShapeType="1"/>
                  </p:cNvSpPr>
                  <p:nvPr/>
                </p:nvSpPr>
                <p:spPr bwMode="auto">
                  <a:xfrm>
                    <a:off x="4251" y="2848"/>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86" name="Line 1786"/>
                  <p:cNvSpPr>
                    <a:spLocks noChangeShapeType="1"/>
                  </p:cNvSpPr>
                  <p:nvPr/>
                </p:nvSpPr>
                <p:spPr bwMode="auto">
                  <a:xfrm>
                    <a:off x="4241" y="2886"/>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87" name="Line 1787"/>
                  <p:cNvSpPr>
                    <a:spLocks noChangeShapeType="1"/>
                  </p:cNvSpPr>
                  <p:nvPr/>
                </p:nvSpPr>
                <p:spPr bwMode="auto">
                  <a:xfrm flipV="1">
                    <a:off x="4241" y="2886"/>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88" name="Line 1788"/>
                  <p:cNvSpPr>
                    <a:spLocks noChangeShapeType="1"/>
                  </p:cNvSpPr>
                  <p:nvPr/>
                </p:nvSpPr>
                <p:spPr bwMode="auto">
                  <a:xfrm>
                    <a:off x="4241" y="289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89" name="Line 1789"/>
                  <p:cNvSpPr>
                    <a:spLocks noChangeShapeType="1"/>
                  </p:cNvSpPr>
                  <p:nvPr/>
                </p:nvSpPr>
                <p:spPr bwMode="auto">
                  <a:xfrm>
                    <a:off x="4241" y="289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90" name="Line 1790"/>
                  <p:cNvSpPr>
                    <a:spLocks noChangeShapeType="1"/>
                  </p:cNvSpPr>
                  <p:nvPr/>
                </p:nvSpPr>
                <p:spPr bwMode="auto">
                  <a:xfrm>
                    <a:off x="4231" y="2895"/>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91" name="Line 1791"/>
                  <p:cNvSpPr>
                    <a:spLocks noChangeShapeType="1"/>
                  </p:cNvSpPr>
                  <p:nvPr/>
                </p:nvSpPr>
                <p:spPr bwMode="auto">
                  <a:xfrm flipV="1">
                    <a:off x="4231" y="2895"/>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92" name="Line 1792"/>
                  <p:cNvSpPr>
                    <a:spLocks noChangeShapeType="1"/>
                  </p:cNvSpPr>
                  <p:nvPr/>
                </p:nvSpPr>
                <p:spPr bwMode="auto">
                  <a:xfrm>
                    <a:off x="4231" y="290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93" name="Line 1793"/>
                  <p:cNvSpPr>
                    <a:spLocks noChangeShapeType="1"/>
                  </p:cNvSpPr>
                  <p:nvPr/>
                </p:nvSpPr>
                <p:spPr bwMode="auto">
                  <a:xfrm flipV="1">
                    <a:off x="4231" y="2905"/>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94" name="Line 1794"/>
                  <p:cNvSpPr>
                    <a:spLocks noChangeShapeType="1"/>
                  </p:cNvSpPr>
                  <p:nvPr/>
                </p:nvSpPr>
                <p:spPr bwMode="auto">
                  <a:xfrm>
                    <a:off x="4231" y="291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95" name="Line 1795"/>
                  <p:cNvSpPr>
                    <a:spLocks noChangeShapeType="1"/>
                  </p:cNvSpPr>
                  <p:nvPr/>
                </p:nvSpPr>
                <p:spPr bwMode="auto">
                  <a:xfrm flipV="1">
                    <a:off x="4231" y="2915"/>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96" name="Line 1796"/>
                  <p:cNvSpPr>
                    <a:spLocks noChangeShapeType="1"/>
                  </p:cNvSpPr>
                  <p:nvPr/>
                </p:nvSpPr>
                <p:spPr bwMode="auto">
                  <a:xfrm>
                    <a:off x="4222" y="2925"/>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97" name="Line 1797"/>
                  <p:cNvSpPr>
                    <a:spLocks noChangeShapeType="1"/>
                  </p:cNvSpPr>
                  <p:nvPr/>
                </p:nvSpPr>
                <p:spPr bwMode="auto">
                  <a:xfrm>
                    <a:off x="4222" y="292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98" name="Line 1798"/>
                  <p:cNvSpPr>
                    <a:spLocks noChangeShapeType="1"/>
                  </p:cNvSpPr>
                  <p:nvPr/>
                </p:nvSpPr>
                <p:spPr bwMode="auto">
                  <a:xfrm>
                    <a:off x="4222" y="292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399" name="Line 1799"/>
                  <p:cNvSpPr>
                    <a:spLocks noChangeShapeType="1"/>
                  </p:cNvSpPr>
                  <p:nvPr/>
                </p:nvSpPr>
                <p:spPr bwMode="auto">
                  <a:xfrm flipV="1">
                    <a:off x="4222" y="2925"/>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00" name="Line 1800"/>
                  <p:cNvSpPr>
                    <a:spLocks noChangeShapeType="1"/>
                  </p:cNvSpPr>
                  <p:nvPr/>
                </p:nvSpPr>
                <p:spPr bwMode="auto">
                  <a:xfrm>
                    <a:off x="4222" y="293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01" name="Line 1801"/>
                  <p:cNvSpPr>
                    <a:spLocks noChangeShapeType="1"/>
                  </p:cNvSpPr>
                  <p:nvPr/>
                </p:nvSpPr>
                <p:spPr bwMode="auto">
                  <a:xfrm flipV="1">
                    <a:off x="4222" y="2934"/>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02" name="Line 1802"/>
                  <p:cNvSpPr>
                    <a:spLocks noChangeShapeType="1"/>
                  </p:cNvSpPr>
                  <p:nvPr/>
                </p:nvSpPr>
                <p:spPr bwMode="auto">
                  <a:xfrm>
                    <a:off x="4222" y="294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03" name="Line 1803"/>
                  <p:cNvSpPr>
                    <a:spLocks noChangeShapeType="1"/>
                  </p:cNvSpPr>
                  <p:nvPr/>
                </p:nvSpPr>
                <p:spPr bwMode="auto">
                  <a:xfrm flipV="1">
                    <a:off x="4222" y="2944"/>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04" name="Line 1804"/>
                  <p:cNvSpPr>
                    <a:spLocks noChangeShapeType="1"/>
                  </p:cNvSpPr>
                  <p:nvPr/>
                </p:nvSpPr>
                <p:spPr bwMode="auto">
                  <a:xfrm>
                    <a:off x="4222" y="295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05" name="Line 1805"/>
                  <p:cNvSpPr>
                    <a:spLocks noChangeShapeType="1"/>
                  </p:cNvSpPr>
                  <p:nvPr/>
                </p:nvSpPr>
                <p:spPr bwMode="auto">
                  <a:xfrm flipV="1">
                    <a:off x="4222" y="2953"/>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06" name="Line 1806"/>
                  <p:cNvSpPr>
                    <a:spLocks noChangeShapeType="1"/>
                  </p:cNvSpPr>
                  <p:nvPr/>
                </p:nvSpPr>
                <p:spPr bwMode="auto">
                  <a:xfrm>
                    <a:off x="4212" y="2963"/>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07" name="Line 1807"/>
                  <p:cNvSpPr>
                    <a:spLocks noChangeShapeType="1"/>
                  </p:cNvSpPr>
                  <p:nvPr/>
                </p:nvSpPr>
                <p:spPr bwMode="auto">
                  <a:xfrm>
                    <a:off x="4212" y="296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08" name="Line 1808"/>
                  <p:cNvSpPr>
                    <a:spLocks noChangeShapeType="1"/>
                  </p:cNvSpPr>
                  <p:nvPr/>
                </p:nvSpPr>
                <p:spPr bwMode="auto">
                  <a:xfrm>
                    <a:off x="4203" y="2963"/>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09" name="Line 1809"/>
                  <p:cNvSpPr>
                    <a:spLocks noChangeShapeType="1"/>
                  </p:cNvSpPr>
                  <p:nvPr/>
                </p:nvSpPr>
                <p:spPr bwMode="auto">
                  <a:xfrm flipV="1">
                    <a:off x="4203" y="2963"/>
                    <a:ext cx="0"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10" name="Line 1810"/>
                  <p:cNvSpPr>
                    <a:spLocks noChangeShapeType="1"/>
                  </p:cNvSpPr>
                  <p:nvPr/>
                </p:nvSpPr>
                <p:spPr bwMode="auto">
                  <a:xfrm>
                    <a:off x="4203" y="2972"/>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11" name="Line 1811"/>
                  <p:cNvSpPr>
                    <a:spLocks noChangeShapeType="1"/>
                  </p:cNvSpPr>
                  <p:nvPr/>
                </p:nvSpPr>
                <p:spPr bwMode="auto">
                  <a:xfrm flipV="1">
                    <a:off x="4203" y="2972"/>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12" name="Line 1812"/>
                  <p:cNvSpPr>
                    <a:spLocks noChangeShapeType="1"/>
                  </p:cNvSpPr>
                  <p:nvPr/>
                </p:nvSpPr>
                <p:spPr bwMode="auto">
                  <a:xfrm>
                    <a:off x="4203" y="2982"/>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13" name="Line 1813"/>
                  <p:cNvSpPr>
                    <a:spLocks noChangeShapeType="1"/>
                  </p:cNvSpPr>
                  <p:nvPr/>
                </p:nvSpPr>
                <p:spPr bwMode="auto">
                  <a:xfrm>
                    <a:off x="4163" y="3020"/>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14" name="Line 1814"/>
                  <p:cNvSpPr>
                    <a:spLocks noChangeShapeType="1"/>
                  </p:cNvSpPr>
                  <p:nvPr/>
                </p:nvSpPr>
                <p:spPr bwMode="auto">
                  <a:xfrm>
                    <a:off x="4163" y="302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15" name="Line 1815"/>
                  <p:cNvSpPr>
                    <a:spLocks noChangeShapeType="1"/>
                  </p:cNvSpPr>
                  <p:nvPr/>
                </p:nvSpPr>
                <p:spPr bwMode="auto">
                  <a:xfrm>
                    <a:off x="4163" y="302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16" name="Line 1816"/>
                  <p:cNvSpPr>
                    <a:spLocks noChangeShapeType="1"/>
                  </p:cNvSpPr>
                  <p:nvPr/>
                </p:nvSpPr>
                <p:spPr bwMode="auto">
                  <a:xfrm flipV="1">
                    <a:off x="4163" y="3020"/>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17" name="Line 1817"/>
                  <p:cNvSpPr>
                    <a:spLocks noChangeShapeType="1"/>
                  </p:cNvSpPr>
                  <p:nvPr/>
                </p:nvSpPr>
                <p:spPr bwMode="auto">
                  <a:xfrm>
                    <a:off x="4163" y="3030"/>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18" name="Line 1818"/>
                  <p:cNvSpPr>
                    <a:spLocks noChangeShapeType="1"/>
                  </p:cNvSpPr>
                  <p:nvPr/>
                </p:nvSpPr>
                <p:spPr bwMode="auto">
                  <a:xfrm flipV="1">
                    <a:off x="4163" y="3030"/>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19" name="Line 1819"/>
                  <p:cNvSpPr>
                    <a:spLocks noChangeShapeType="1"/>
                  </p:cNvSpPr>
                  <p:nvPr/>
                </p:nvSpPr>
                <p:spPr bwMode="auto">
                  <a:xfrm>
                    <a:off x="4153" y="3039"/>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20" name="Line 1820"/>
                  <p:cNvSpPr>
                    <a:spLocks noChangeShapeType="1"/>
                  </p:cNvSpPr>
                  <p:nvPr/>
                </p:nvSpPr>
                <p:spPr bwMode="auto">
                  <a:xfrm flipV="1">
                    <a:off x="4153" y="3039"/>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21" name="Line 1821"/>
                  <p:cNvSpPr>
                    <a:spLocks noChangeShapeType="1"/>
                  </p:cNvSpPr>
                  <p:nvPr/>
                </p:nvSpPr>
                <p:spPr bwMode="auto">
                  <a:xfrm>
                    <a:off x="4153" y="3049"/>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22" name="Line 1822"/>
                  <p:cNvSpPr>
                    <a:spLocks noChangeShapeType="1"/>
                  </p:cNvSpPr>
                  <p:nvPr/>
                </p:nvSpPr>
                <p:spPr bwMode="auto">
                  <a:xfrm>
                    <a:off x="4153" y="3049"/>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23" name="Line 1823"/>
                  <p:cNvSpPr>
                    <a:spLocks noChangeShapeType="1"/>
                  </p:cNvSpPr>
                  <p:nvPr/>
                </p:nvSpPr>
                <p:spPr bwMode="auto">
                  <a:xfrm>
                    <a:off x="4153" y="3049"/>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24" name="Line 1824"/>
                  <p:cNvSpPr>
                    <a:spLocks noChangeShapeType="1"/>
                  </p:cNvSpPr>
                  <p:nvPr/>
                </p:nvSpPr>
                <p:spPr bwMode="auto">
                  <a:xfrm flipV="1">
                    <a:off x="4153" y="3049"/>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25" name="Line 1825"/>
                  <p:cNvSpPr>
                    <a:spLocks noChangeShapeType="1"/>
                  </p:cNvSpPr>
                  <p:nvPr/>
                </p:nvSpPr>
                <p:spPr bwMode="auto">
                  <a:xfrm>
                    <a:off x="4144" y="3058"/>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26" name="Line 1826"/>
                  <p:cNvSpPr>
                    <a:spLocks noChangeShapeType="1"/>
                  </p:cNvSpPr>
                  <p:nvPr/>
                </p:nvSpPr>
                <p:spPr bwMode="auto">
                  <a:xfrm flipV="1">
                    <a:off x="4144" y="3058"/>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27" name="Line 1827"/>
                  <p:cNvSpPr>
                    <a:spLocks noChangeShapeType="1"/>
                  </p:cNvSpPr>
                  <p:nvPr/>
                </p:nvSpPr>
                <p:spPr bwMode="auto">
                  <a:xfrm>
                    <a:off x="4144" y="3068"/>
                    <a:ext cx="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28" name="Line 1828"/>
                  <p:cNvSpPr>
                    <a:spLocks noChangeShapeType="1"/>
                  </p:cNvSpPr>
                  <p:nvPr/>
                </p:nvSpPr>
                <p:spPr bwMode="auto">
                  <a:xfrm flipV="1">
                    <a:off x="4144" y="3068"/>
                    <a:ext cx="0"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29" name="Line 1829"/>
                  <p:cNvSpPr>
                    <a:spLocks noChangeShapeType="1"/>
                  </p:cNvSpPr>
                  <p:nvPr/>
                </p:nvSpPr>
                <p:spPr bwMode="auto">
                  <a:xfrm>
                    <a:off x="4144" y="3077"/>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30" name="Line 1830"/>
                  <p:cNvSpPr>
                    <a:spLocks noChangeShapeType="1"/>
                  </p:cNvSpPr>
                  <p:nvPr/>
                </p:nvSpPr>
                <p:spPr bwMode="auto">
                  <a:xfrm>
                    <a:off x="4135" y="3107"/>
                    <a:ext cx="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31" name="Line 1831"/>
                  <p:cNvSpPr>
                    <a:spLocks noChangeShapeType="1"/>
                  </p:cNvSpPr>
                  <p:nvPr/>
                </p:nvSpPr>
                <p:spPr bwMode="auto">
                  <a:xfrm flipV="1">
                    <a:off x="4135" y="3107"/>
                    <a:ext cx="0"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32" name="Line 1832"/>
                  <p:cNvSpPr>
                    <a:spLocks noChangeShapeType="1"/>
                  </p:cNvSpPr>
                  <p:nvPr/>
                </p:nvSpPr>
                <p:spPr bwMode="auto">
                  <a:xfrm>
                    <a:off x="4135" y="3116"/>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33" name="Line 1833"/>
                  <p:cNvSpPr>
                    <a:spLocks noChangeShapeType="1"/>
                  </p:cNvSpPr>
                  <p:nvPr/>
                </p:nvSpPr>
                <p:spPr bwMode="auto">
                  <a:xfrm flipV="1">
                    <a:off x="4135" y="3116"/>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34" name="Line 1834"/>
                  <p:cNvSpPr>
                    <a:spLocks noChangeShapeType="1"/>
                  </p:cNvSpPr>
                  <p:nvPr/>
                </p:nvSpPr>
                <p:spPr bwMode="auto">
                  <a:xfrm>
                    <a:off x="4125" y="3126"/>
                    <a:ext cx="1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35" name="Line 1835"/>
                  <p:cNvSpPr>
                    <a:spLocks noChangeShapeType="1"/>
                  </p:cNvSpPr>
                  <p:nvPr/>
                </p:nvSpPr>
                <p:spPr bwMode="auto">
                  <a:xfrm>
                    <a:off x="4125" y="3126"/>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36" name="Line 1836"/>
                  <p:cNvSpPr>
                    <a:spLocks noChangeShapeType="1"/>
                  </p:cNvSpPr>
                  <p:nvPr/>
                </p:nvSpPr>
                <p:spPr bwMode="auto">
                  <a:xfrm>
                    <a:off x="4125" y="3126"/>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37" name="Line 1837"/>
                  <p:cNvSpPr>
                    <a:spLocks noChangeShapeType="1"/>
                  </p:cNvSpPr>
                  <p:nvPr/>
                </p:nvSpPr>
                <p:spPr bwMode="auto">
                  <a:xfrm flipV="1">
                    <a:off x="4125" y="3126"/>
                    <a:ext cx="1" cy="1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38" name="Line 1838"/>
                  <p:cNvSpPr>
                    <a:spLocks noChangeShapeType="1"/>
                  </p:cNvSpPr>
                  <p:nvPr/>
                </p:nvSpPr>
                <p:spPr bwMode="auto">
                  <a:xfrm>
                    <a:off x="4115" y="3145"/>
                    <a:ext cx="1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39" name="Line 1839"/>
                  <p:cNvSpPr>
                    <a:spLocks noChangeShapeType="1"/>
                  </p:cNvSpPr>
                  <p:nvPr/>
                </p:nvSpPr>
                <p:spPr bwMode="auto">
                  <a:xfrm>
                    <a:off x="4115" y="3145"/>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40" name="Line 1840"/>
                  <p:cNvSpPr>
                    <a:spLocks noChangeShapeType="1"/>
                  </p:cNvSpPr>
                  <p:nvPr/>
                </p:nvSpPr>
                <p:spPr bwMode="auto">
                  <a:xfrm>
                    <a:off x="4115" y="3145"/>
                    <a:ext cx="1"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41" name="Line 1841"/>
                  <p:cNvSpPr>
                    <a:spLocks noChangeShapeType="1"/>
                  </p:cNvSpPr>
                  <p:nvPr/>
                </p:nvSpPr>
                <p:spPr bwMode="auto">
                  <a:xfrm flipV="1">
                    <a:off x="4115" y="3145"/>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442" name="Line 1842"/>
                  <p:cNvSpPr>
                    <a:spLocks noChangeShapeType="1"/>
                  </p:cNvSpPr>
                  <p:nvPr/>
                </p:nvSpPr>
                <p:spPr bwMode="auto">
                  <a:xfrm>
                    <a:off x="4115" y="315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grpSp>
            <p:sp>
              <p:nvSpPr>
                <p:cNvPr id="22196" name="Line 1843"/>
                <p:cNvSpPr>
                  <a:spLocks noChangeShapeType="1"/>
                </p:cNvSpPr>
                <p:nvPr/>
              </p:nvSpPr>
              <p:spPr bwMode="auto">
                <a:xfrm>
                  <a:off x="4105" y="316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97" name="Line 1844"/>
                <p:cNvSpPr>
                  <a:spLocks noChangeShapeType="1"/>
                </p:cNvSpPr>
                <p:nvPr/>
              </p:nvSpPr>
              <p:spPr bwMode="auto">
                <a:xfrm>
                  <a:off x="4096" y="3164"/>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98" name="Line 1845"/>
                <p:cNvSpPr>
                  <a:spLocks noChangeShapeType="1"/>
                </p:cNvSpPr>
                <p:nvPr/>
              </p:nvSpPr>
              <p:spPr bwMode="auto">
                <a:xfrm flipV="1">
                  <a:off x="4096" y="3164"/>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99" name="Line 1846"/>
                <p:cNvSpPr>
                  <a:spLocks noChangeShapeType="1"/>
                </p:cNvSpPr>
                <p:nvPr/>
              </p:nvSpPr>
              <p:spPr bwMode="auto">
                <a:xfrm>
                  <a:off x="4096" y="317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00" name="Line 1847"/>
                <p:cNvSpPr>
                  <a:spLocks noChangeShapeType="1"/>
                </p:cNvSpPr>
                <p:nvPr/>
              </p:nvSpPr>
              <p:spPr bwMode="auto">
                <a:xfrm flipV="1">
                  <a:off x="4096" y="3173"/>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01" name="Line 1848"/>
                <p:cNvSpPr>
                  <a:spLocks noChangeShapeType="1"/>
                </p:cNvSpPr>
                <p:nvPr/>
              </p:nvSpPr>
              <p:spPr bwMode="auto">
                <a:xfrm>
                  <a:off x="4096" y="318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02" name="Line 1849"/>
                <p:cNvSpPr>
                  <a:spLocks noChangeShapeType="1"/>
                </p:cNvSpPr>
                <p:nvPr/>
              </p:nvSpPr>
              <p:spPr bwMode="auto">
                <a:xfrm flipV="1">
                  <a:off x="4096" y="3183"/>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03" name="Line 1850"/>
                <p:cNvSpPr>
                  <a:spLocks noChangeShapeType="1"/>
                </p:cNvSpPr>
                <p:nvPr/>
              </p:nvSpPr>
              <p:spPr bwMode="auto">
                <a:xfrm>
                  <a:off x="4096" y="319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04" name="Line 1851"/>
                <p:cNvSpPr>
                  <a:spLocks noChangeShapeType="1"/>
                </p:cNvSpPr>
                <p:nvPr/>
              </p:nvSpPr>
              <p:spPr bwMode="auto">
                <a:xfrm flipV="1">
                  <a:off x="4096" y="3192"/>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05" name="Line 1852"/>
                <p:cNvSpPr>
                  <a:spLocks noChangeShapeType="1"/>
                </p:cNvSpPr>
                <p:nvPr/>
              </p:nvSpPr>
              <p:spPr bwMode="auto">
                <a:xfrm>
                  <a:off x="4096" y="3202"/>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06" name="Line 1853"/>
                <p:cNvSpPr>
                  <a:spLocks noChangeShapeType="1"/>
                </p:cNvSpPr>
                <p:nvPr/>
              </p:nvSpPr>
              <p:spPr bwMode="auto">
                <a:xfrm flipV="1">
                  <a:off x="4096" y="3202"/>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07" name="Line 1854"/>
                <p:cNvSpPr>
                  <a:spLocks noChangeShapeType="1"/>
                </p:cNvSpPr>
                <p:nvPr/>
              </p:nvSpPr>
              <p:spPr bwMode="auto">
                <a:xfrm>
                  <a:off x="4086" y="321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08" name="Line 1855"/>
                <p:cNvSpPr>
                  <a:spLocks noChangeShapeType="1"/>
                </p:cNvSpPr>
                <p:nvPr/>
              </p:nvSpPr>
              <p:spPr bwMode="auto">
                <a:xfrm>
                  <a:off x="4076" y="321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09" name="Line 1856"/>
                <p:cNvSpPr>
                  <a:spLocks noChangeShapeType="1"/>
                </p:cNvSpPr>
                <p:nvPr/>
              </p:nvSpPr>
              <p:spPr bwMode="auto">
                <a:xfrm flipV="1">
                  <a:off x="4076" y="3211"/>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10" name="Line 1857"/>
                <p:cNvSpPr>
                  <a:spLocks noChangeShapeType="1"/>
                </p:cNvSpPr>
                <p:nvPr/>
              </p:nvSpPr>
              <p:spPr bwMode="auto">
                <a:xfrm>
                  <a:off x="4076" y="322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11" name="Line 1858"/>
                <p:cNvSpPr>
                  <a:spLocks noChangeShapeType="1"/>
                </p:cNvSpPr>
                <p:nvPr/>
              </p:nvSpPr>
              <p:spPr bwMode="auto">
                <a:xfrm flipV="1">
                  <a:off x="4076" y="3221"/>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12" name="Line 1859"/>
                <p:cNvSpPr>
                  <a:spLocks noChangeShapeType="1"/>
                </p:cNvSpPr>
                <p:nvPr/>
              </p:nvSpPr>
              <p:spPr bwMode="auto">
                <a:xfrm>
                  <a:off x="4058" y="3230"/>
                  <a:ext cx="18"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13" name="Line 1860"/>
                <p:cNvSpPr>
                  <a:spLocks noChangeShapeType="1"/>
                </p:cNvSpPr>
                <p:nvPr/>
              </p:nvSpPr>
              <p:spPr bwMode="auto">
                <a:xfrm flipV="1">
                  <a:off x="4058" y="3230"/>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14" name="Line 1861"/>
                <p:cNvSpPr>
                  <a:spLocks noChangeShapeType="1"/>
                </p:cNvSpPr>
                <p:nvPr/>
              </p:nvSpPr>
              <p:spPr bwMode="auto">
                <a:xfrm>
                  <a:off x="4058" y="324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15" name="Line 1862"/>
                <p:cNvSpPr>
                  <a:spLocks noChangeShapeType="1"/>
                </p:cNvSpPr>
                <p:nvPr/>
              </p:nvSpPr>
              <p:spPr bwMode="auto">
                <a:xfrm>
                  <a:off x="4058" y="324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16" name="Line 1863"/>
                <p:cNvSpPr>
                  <a:spLocks noChangeShapeType="1"/>
                </p:cNvSpPr>
                <p:nvPr/>
              </p:nvSpPr>
              <p:spPr bwMode="auto">
                <a:xfrm>
                  <a:off x="4058" y="324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17" name="Line 1864"/>
                <p:cNvSpPr>
                  <a:spLocks noChangeShapeType="1"/>
                </p:cNvSpPr>
                <p:nvPr/>
              </p:nvSpPr>
              <p:spPr bwMode="auto">
                <a:xfrm flipV="1">
                  <a:off x="4058" y="3240"/>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18" name="Line 1865"/>
                <p:cNvSpPr>
                  <a:spLocks noChangeShapeType="1"/>
                </p:cNvSpPr>
                <p:nvPr/>
              </p:nvSpPr>
              <p:spPr bwMode="auto">
                <a:xfrm>
                  <a:off x="4048" y="3249"/>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19" name="Line 1866"/>
                <p:cNvSpPr>
                  <a:spLocks noChangeShapeType="1"/>
                </p:cNvSpPr>
                <p:nvPr/>
              </p:nvSpPr>
              <p:spPr bwMode="auto">
                <a:xfrm>
                  <a:off x="4048" y="324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20" name="Line 1867"/>
                <p:cNvSpPr>
                  <a:spLocks noChangeShapeType="1"/>
                </p:cNvSpPr>
                <p:nvPr/>
              </p:nvSpPr>
              <p:spPr bwMode="auto">
                <a:xfrm>
                  <a:off x="4048" y="324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21" name="Line 1868"/>
                <p:cNvSpPr>
                  <a:spLocks noChangeShapeType="1"/>
                </p:cNvSpPr>
                <p:nvPr/>
              </p:nvSpPr>
              <p:spPr bwMode="auto">
                <a:xfrm flipV="1">
                  <a:off x="4048" y="3249"/>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22" name="Line 1869"/>
                <p:cNvSpPr>
                  <a:spLocks noChangeShapeType="1"/>
                </p:cNvSpPr>
                <p:nvPr/>
              </p:nvSpPr>
              <p:spPr bwMode="auto">
                <a:xfrm>
                  <a:off x="4048" y="326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23" name="Line 1870"/>
                <p:cNvSpPr>
                  <a:spLocks noChangeShapeType="1"/>
                </p:cNvSpPr>
                <p:nvPr/>
              </p:nvSpPr>
              <p:spPr bwMode="auto">
                <a:xfrm>
                  <a:off x="4048" y="326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24" name="Line 1871"/>
                <p:cNvSpPr>
                  <a:spLocks noChangeShapeType="1"/>
                </p:cNvSpPr>
                <p:nvPr/>
              </p:nvSpPr>
              <p:spPr bwMode="auto">
                <a:xfrm>
                  <a:off x="4048" y="326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25" name="Line 1872"/>
                <p:cNvSpPr>
                  <a:spLocks noChangeShapeType="1"/>
                </p:cNvSpPr>
                <p:nvPr/>
              </p:nvSpPr>
              <p:spPr bwMode="auto">
                <a:xfrm flipV="1">
                  <a:off x="4048" y="3269"/>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26" name="Line 1873"/>
                <p:cNvSpPr>
                  <a:spLocks noChangeShapeType="1"/>
                </p:cNvSpPr>
                <p:nvPr/>
              </p:nvSpPr>
              <p:spPr bwMode="auto">
                <a:xfrm>
                  <a:off x="4038" y="3279"/>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27" name="Line 1874"/>
                <p:cNvSpPr>
                  <a:spLocks noChangeShapeType="1"/>
                </p:cNvSpPr>
                <p:nvPr/>
              </p:nvSpPr>
              <p:spPr bwMode="auto">
                <a:xfrm>
                  <a:off x="4038" y="327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28" name="Line 1875"/>
                <p:cNvSpPr>
                  <a:spLocks noChangeShapeType="1"/>
                </p:cNvSpPr>
                <p:nvPr/>
              </p:nvSpPr>
              <p:spPr bwMode="auto">
                <a:xfrm>
                  <a:off x="4038" y="327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29" name="Line 1876"/>
                <p:cNvSpPr>
                  <a:spLocks noChangeShapeType="1"/>
                </p:cNvSpPr>
                <p:nvPr/>
              </p:nvSpPr>
              <p:spPr bwMode="auto">
                <a:xfrm>
                  <a:off x="4038" y="3298"/>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30" name="Line 1877"/>
                <p:cNvSpPr>
                  <a:spLocks noChangeShapeType="1"/>
                </p:cNvSpPr>
                <p:nvPr/>
              </p:nvSpPr>
              <p:spPr bwMode="auto">
                <a:xfrm flipV="1">
                  <a:off x="4038" y="3298"/>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31" name="Line 1878"/>
                <p:cNvSpPr>
                  <a:spLocks noChangeShapeType="1"/>
                </p:cNvSpPr>
                <p:nvPr/>
              </p:nvSpPr>
              <p:spPr bwMode="auto">
                <a:xfrm>
                  <a:off x="4028" y="3307"/>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32" name="Line 1879"/>
                <p:cNvSpPr>
                  <a:spLocks noChangeShapeType="1"/>
                </p:cNvSpPr>
                <p:nvPr/>
              </p:nvSpPr>
              <p:spPr bwMode="auto">
                <a:xfrm>
                  <a:off x="4028" y="3307"/>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33" name="Line 1880"/>
                <p:cNvSpPr>
                  <a:spLocks noChangeShapeType="1"/>
                </p:cNvSpPr>
                <p:nvPr/>
              </p:nvSpPr>
              <p:spPr bwMode="auto">
                <a:xfrm>
                  <a:off x="4019" y="3307"/>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34" name="Line 1881"/>
                <p:cNvSpPr>
                  <a:spLocks noChangeShapeType="1"/>
                </p:cNvSpPr>
                <p:nvPr/>
              </p:nvSpPr>
              <p:spPr bwMode="auto">
                <a:xfrm flipV="1">
                  <a:off x="4019" y="3307"/>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35" name="Line 1882"/>
                <p:cNvSpPr>
                  <a:spLocks noChangeShapeType="1"/>
                </p:cNvSpPr>
                <p:nvPr/>
              </p:nvSpPr>
              <p:spPr bwMode="auto">
                <a:xfrm flipV="1">
                  <a:off x="4000" y="3326"/>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36" name="Line 1883"/>
                <p:cNvSpPr>
                  <a:spLocks noChangeShapeType="1"/>
                </p:cNvSpPr>
                <p:nvPr/>
              </p:nvSpPr>
              <p:spPr bwMode="auto">
                <a:xfrm>
                  <a:off x="4000" y="3336"/>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37" name="Line 1884"/>
                <p:cNvSpPr>
                  <a:spLocks noChangeShapeType="1"/>
                </p:cNvSpPr>
                <p:nvPr/>
              </p:nvSpPr>
              <p:spPr bwMode="auto">
                <a:xfrm>
                  <a:off x="4000" y="3336"/>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38" name="Line 1885"/>
                <p:cNvSpPr>
                  <a:spLocks noChangeShapeType="1"/>
                </p:cNvSpPr>
                <p:nvPr/>
              </p:nvSpPr>
              <p:spPr bwMode="auto">
                <a:xfrm>
                  <a:off x="3979" y="3336"/>
                  <a:ext cx="2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39" name="Line 1886"/>
                <p:cNvSpPr>
                  <a:spLocks noChangeShapeType="1"/>
                </p:cNvSpPr>
                <p:nvPr/>
              </p:nvSpPr>
              <p:spPr bwMode="auto">
                <a:xfrm flipV="1">
                  <a:off x="3979" y="3336"/>
                  <a:ext cx="2"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40" name="Line 1887"/>
                <p:cNvSpPr>
                  <a:spLocks noChangeShapeType="1"/>
                </p:cNvSpPr>
                <p:nvPr/>
              </p:nvSpPr>
              <p:spPr bwMode="auto">
                <a:xfrm flipV="1">
                  <a:off x="3970" y="3345"/>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41" name="Line 1888"/>
                <p:cNvSpPr>
                  <a:spLocks noChangeShapeType="1"/>
                </p:cNvSpPr>
                <p:nvPr/>
              </p:nvSpPr>
              <p:spPr bwMode="auto">
                <a:xfrm>
                  <a:off x="3960" y="3355"/>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42" name="Line 1889"/>
                <p:cNvSpPr>
                  <a:spLocks noChangeShapeType="1"/>
                </p:cNvSpPr>
                <p:nvPr/>
              </p:nvSpPr>
              <p:spPr bwMode="auto">
                <a:xfrm flipV="1">
                  <a:off x="3960" y="3355"/>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43" name="Line 1890"/>
                <p:cNvSpPr>
                  <a:spLocks noChangeShapeType="1"/>
                </p:cNvSpPr>
                <p:nvPr/>
              </p:nvSpPr>
              <p:spPr bwMode="auto">
                <a:xfrm>
                  <a:off x="3950" y="3364"/>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44" name="Line 1891"/>
                <p:cNvSpPr>
                  <a:spLocks noChangeShapeType="1"/>
                </p:cNvSpPr>
                <p:nvPr/>
              </p:nvSpPr>
              <p:spPr bwMode="auto">
                <a:xfrm>
                  <a:off x="3950" y="336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45" name="Line 1892"/>
                <p:cNvSpPr>
                  <a:spLocks noChangeShapeType="1"/>
                </p:cNvSpPr>
                <p:nvPr/>
              </p:nvSpPr>
              <p:spPr bwMode="auto">
                <a:xfrm>
                  <a:off x="3950" y="336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46" name="Line 1893"/>
                <p:cNvSpPr>
                  <a:spLocks noChangeShapeType="1"/>
                </p:cNvSpPr>
                <p:nvPr/>
              </p:nvSpPr>
              <p:spPr bwMode="auto">
                <a:xfrm flipV="1">
                  <a:off x="3950" y="3364"/>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47" name="Line 1894"/>
                <p:cNvSpPr>
                  <a:spLocks noChangeShapeType="1"/>
                </p:cNvSpPr>
                <p:nvPr/>
              </p:nvSpPr>
              <p:spPr bwMode="auto">
                <a:xfrm>
                  <a:off x="3950" y="3374"/>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48" name="Line 1895"/>
                <p:cNvSpPr>
                  <a:spLocks noChangeShapeType="1"/>
                </p:cNvSpPr>
                <p:nvPr/>
              </p:nvSpPr>
              <p:spPr bwMode="auto">
                <a:xfrm>
                  <a:off x="3950" y="338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49" name="Line 1896"/>
                <p:cNvSpPr>
                  <a:spLocks noChangeShapeType="1"/>
                </p:cNvSpPr>
                <p:nvPr/>
              </p:nvSpPr>
              <p:spPr bwMode="auto">
                <a:xfrm>
                  <a:off x="3950" y="338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50" name="Line 1897"/>
                <p:cNvSpPr>
                  <a:spLocks noChangeShapeType="1"/>
                </p:cNvSpPr>
                <p:nvPr/>
              </p:nvSpPr>
              <p:spPr bwMode="auto">
                <a:xfrm>
                  <a:off x="3950" y="3383"/>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51" name="Line 1898"/>
                <p:cNvSpPr>
                  <a:spLocks noChangeShapeType="1"/>
                </p:cNvSpPr>
                <p:nvPr/>
              </p:nvSpPr>
              <p:spPr bwMode="auto">
                <a:xfrm flipV="1">
                  <a:off x="3950" y="3383"/>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52" name="Line 1899"/>
                <p:cNvSpPr>
                  <a:spLocks noChangeShapeType="1"/>
                </p:cNvSpPr>
                <p:nvPr/>
              </p:nvSpPr>
              <p:spPr bwMode="auto">
                <a:xfrm>
                  <a:off x="3932" y="3393"/>
                  <a:ext cx="18"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53" name="Line 1900"/>
                <p:cNvSpPr>
                  <a:spLocks noChangeShapeType="1"/>
                </p:cNvSpPr>
                <p:nvPr/>
              </p:nvSpPr>
              <p:spPr bwMode="auto">
                <a:xfrm>
                  <a:off x="3932" y="3393"/>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54" name="Line 1901"/>
                <p:cNvSpPr>
                  <a:spLocks noChangeShapeType="1"/>
                </p:cNvSpPr>
                <p:nvPr/>
              </p:nvSpPr>
              <p:spPr bwMode="auto">
                <a:xfrm>
                  <a:off x="3932" y="3393"/>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55" name="Line 1902"/>
                <p:cNvSpPr>
                  <a:spLocks noChangeShapeType="1"/>
                </p:cNvSpPr>
                <p:nvPr/>
              </p:nvSpPr>
              <p:spPr bwMode="auto">
                <a:xfrm flipV="1">
                  <a:off x="3932" y="3393"/>
                  <a:ext cx="0"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56" name="Line 1903"/>
                <p:cNvSpPr>
                  <a:spLocks noChangeShapeType="1"/>
                </p:cNvSpPr>
                <p:nvPr/>
              </p:nvSpPr>
              <p:spPr bwMode="auto">
                <a:xfrm>
                  <a:off x="3932" y="3402"/>
                  <a:ext cx="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57" name="Line 1904"/>
                <p:cNvSpPr>
                  <a:spLocks noChangeShapeType="1"/>
                </p:cNvSpPr>
                <p:nvPr/>
              </p:nvSpPr>
              <p:spPr bwMode="auto">
                <a:xfrm>
                  <a:off x="3912" y="342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58" name="Line 1905"/>
                <p:cNvSpPr>
                  <a:spLocks noChangeShapeType="1"/>
                </p:cNvSpPr>
                <p:nvPr/>
              </p:nvSpPr>
              <p:spPr bwMode="auto">
                <a:xfrm>
                  <a:off x="3912" y="342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59" name="Line 1906"/>
                <p:cNvSpPr>
                  <a:spLocks noChangeShapeType="1"/>
                </p:cNvSpPr>
                <p:nvPr/>
              </p:nvSpPr>
              <p:spPr bwMode="auto">
                <a:xfrm>
                  <a:off x="3912" y="342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60" name="Line 1907"/>
                <p:cNvSpPr>
                  <a:spLocks noChangeShapeType="1"/>
                </p:cNvSpPr>
                <p:nvPr/>
              </p:nvSpPr>
              <p:spPr bwMode="auto">
                <a:xfrm flipV="1">
                  <a:off x="3912" y="3421"/>
                  <a:ext cx="1"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61" name="Line 1908"/>
                <p:cNvSpPr>
                  <a:spLocks noChangeShapeType="1"/>
                </p:cNvSpPr>
                <p:nvPr/>
              </p:nvSpPr>
              <p:spPr bwMode="auto">
                <a:xfrm>
                  <a:off x="3902" y="3431"/>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62" name="Line 1909"/>
                <p:cNvSpPr>
                  <a:spLocks noChangeShapeType="1"/>
                </p:cNvSpPr>
                <p:nvPr/>
              </p:nvSpPr>
              <p:spPr bwMode="auto">
                <a:xfrm>
                  <a:off x="3902" y="343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63" name="Line 1910"/>
                <p:cNvSpPr>
                  <a:spLocks noChangeShapeType="1"/>
                </p:cNvSpPr>
                <p:nvPr/>
              </p:nvSpPr>
              <p:spPr bwMode="auto">
                <a:xfrm flipV="1">
                  <a:off x="3883" y="3431"/>
                  <a:ext cx="1" cy="2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64" name="Line 1911"/>
                <p:cNvSpPr>
                  <a:spLocks noChangeShapeType="1"/>
                </p:cNvSpPr>
                <p:nvPr/>
              </p:nvSpPr>
              <p:spPr bwMode="auto">
                <a:xfrm>
                  <a:off x="3883" y="345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65" name="Line 1912"/>
                <p:cNvSpPr>
                  <a:spLocks noChangeShapeType="1"/>
                </p:cNvSpPr>
                <p:nvPr/>
              </p:nvSpPr>
              <p:spPr bwMode="auto">
                <a:xfrm>
                  <a:off x="3883" y="345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66" name="Line 1913"/>
                <p:cNvSpPr>
                  <a:spLocks noChangeShapeType="1"/>
                </p:cNvSpPr>
                <p:nvPr/>
              </p:nvSpPr>
              <p:spPr bwMode="auto">
                <a:xfrm>
                  <a:off x="3883" y="3451"/>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67" name="Line 1914"/>
                <p:cNvSpPr>
                  <a:spLocks noChangeShapeType="1"/>
                </p:cNvSpPr>
                <p:nvPr/>
              </p:nvSpPr>
              <p:spPr bwMode="auto">
                <a:xfrm flipV="1">
                  <a:off x="3883" y="3451"/>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68" name="Line 1915"/>
                <p:cNvSpPr>
                  <a:spLocks noChangeShapeType="1"/>
                </p:cNvSpPr>
                <p:nvPr/>
              </p:nvSpPr>
              <p:spPr bwMode="auto">
                <a:xfrm>
                  <a:off x="3855" y="3460"/>
                  <a:ext cx="28"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69" name="Line 1916"/>
                <p:cNvSpPr>
                  <a:spLocks noChangeShapeType="1"/>
                </p:cNvSpPr>
                <p:nvPr/>
              </p:nvSpPr>
              <p:spPr bwMode="auto">
                <a:xfrm>
                  <a:off x="3855" y="3460"/>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70" name="Line 1917"/>
                <p:cNvSpPr>
                  <a:spLocks noChangeShapeType="1"/>
                </p:cNvSpPr>
                <p:nvPr/>
              </p:nvSpPr>
              <p:spPr bwMode="auto">
                <a:xfrm>
                  <a:off x="3825" y="3470"/>
                  <a:ext cx="2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71" name="Line 1918"/>
                <p:cNvSpPr>
                  <a:spLocks noChangeShapeType="1"/>
                </p:cNvSpPr>
                <p:nvPr/>
              </p:nvSpPr>
              <p:spPr bwMode="auto">
                <a:xfrm flipV="1">
                  <a:off x="3825" y="3470"/>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72" name="Line 1919"/>
                <p:cNvSpPr>
                  <a:spLocks noChangeShapeType="1"/>
                </p:cNvSpPr>
                <p:nvPr/>
              </p:nvSpPr>
              <p:spPr bwMode="auto">
                <a:xfrm>
                  <a:off x="3806" y="3479"/>
                  <a:ext cx="1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73" name="Line 1920"/>
                <p:cNvSpPr>
                  <a:spLocks noChangeShapeType="1"/>
                </p:cNvSpPr>
                <p:nvPr/>
              </p:nvSpPr>
              <p:spPr bwMode="auto">
                <a:xfrm>
                  <a:off x="3806" y="3479"/>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74" name="Line 1921"/>
                <p:cNvSpPr>
                  <a:spLocks noChangeShapeType="1"/>
                </p:cNvSpPr>
                <p:nvPr/>
              </p:nvSpPr>
              <p:spPr bwMode="auto">
                <a:xfrm>
                  <a:off x="3797" y="3479"/>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275" name="Line 1922"/>
                <p:cNvSpPr>
                  <a:spLocks noChangeShapeType="1"/>
                </p:cNvSpPr>
                <p:nvPr/>
              </p:nvSpPr>
              <p:spPr bwMode="auto">
                <a:xfrm flipV="1">
                  <a:off x="3797" y="3479"/>
                  <a:ext cx="0" cy="1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grpSp>
          <p:sp>
            <p:nvSpPr>
              <p:cNvPr id="22180" name="Line 1923"/>
              <p:cNvSpPr>
                <a:spLocks noChangeShapeType="1"/>
              </p:cNvSpPr>
              <p:nvPr/>
            </p:nvSpPr>
            <p:spPr bwMode="auto">
              <a:xfrm>
                <a:off x="3737" y="3527"/>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81" name="Line 1924"/>
              <p:cNvSpPr>
                <a:spLocks noChangeShapeType="1"/>
              </p:cNvSpPr>
              <p:nvPr/>
            </p:nvSpPr>
            <p:spPr bwMode="auto">
              <a:xfrm>
                <a:off x="3729" y="3545"/>
                <a:ext cx="8" cy="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82" name="Line 1925"/>
              <p:cNvSpPr>
                <a:spLocks noChangeShapeType="1"/>
              </p:cNvSpPr>
              <p:nvPr/>
            </p:nvSpPr>
            <p:spPr bwMode="auto">
              <a:xfrm>
                <a:off x="3719" y="3555"/>
                <a:ext cx="1"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83" name="Line 1926"/>
              <p:cNvSpPr>
                <a:spLocks noChangeShapeType="1"/>
              </p:cNvSpPr>
              <p:nvPr/>
            </p:nvSpPr>
            <p:spPr bwMode="auto">
              <a:xfrm flipV="1">
                <a:off x="3709" y="3555"/>
                <a:ext cx="1" cy="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84" name="Line 1927"/>
              <p:cNvSpPr>
                <a:spLocks noChangeShapeType="1"/>
              </p:cNvSpPr>
              <p:nvPr/>
            </p:nvSpPr>
            <p:spPr bwMode="auto">
              <a:xfrm>
                <a:off x="3690" y="3574"/>
                <a:ext cx="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85" name="Line 1928"/>
              <p:cNvSpPr>
                <a:spLocks noChangeShapeType="1"/>
              </p:cNvSpPr>
              <p:nvPr/>
            </p:nvSpPr>
            <p:spPr bwMode="auto">
              <a:xfrm>
                <a:off x="3680" y="3583"/>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86" name="Line 1929"/>
              <p:cNvSpPr>
                <a:spLocks noChangeShapeType="1"/>
              </p:cNvSpPr>
              <p:nvPr/>
            </p:nvSpPr>
            <p:spPr bwMode="auto">
              <a:xfrm>
                <a:off x="3648" y="3593"/>
                <a:ext cx="32"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87" name="Line 1930"/>
              <p:cNvSpPr>
                <a:spLocks noChangeShapeType="1"/>
              </p:cNvSpPr>
              <p:nvPr/>
            </p:nvSpPr>
            <p:spPr bwMode="auto">
              <a:xfrm>
                <a:off x="3622" y="3593"/>
                <a:ext cx="2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88" name="Line 1931"/>
              <p:cNvSpPr>
                <a:spLocks noChangeShapeType="1"/>
              </p:cNvSpPr>
              <p:nvPr/>
            </p:nvSpPr>
            <p:spPr bwMode="auto">
              <a:xfrm flipV="1">
                <a:off x="3613" y="3602"/>
                <a:ext cx="1" cy="1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89" name="Line 1932"/>
              <p:cNvSpPr>
                <a:spLocks noChangeShapeType="1"/>
              </p:cNvSpPr>
              <p:nvPr/>
            </p:nvSpPr>
            <p:spPr bwMode="auto">
              <a:xfrm>
                <a:off x="3564" y="3613"/>
                <a:ext cx="2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90" name="Line 1933"/>
              <p:cNvSpPr>
                <a:spLocks noChangeShapeType="1"/>
              </p:cNvSpPr>
              <p:nvPr/>
            </p:nvSpPr>
            <p:spPr bwMode="auto">
              <a:xfrm>
                <a:off x="3554" y="3622"/>
                <a:ext cx="10"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91" name="Line 1934"/>
              <p:cNvSpPr>
                <a:spLocks noChangeShapeType="1"/>
              </p:cNvSpPr>
              <p:nvPr/>
            </p:nvSpPr>
            <p:spPr bwMode="auto">
              <a:xfrm>
                <a:off x="3496" y="3632"/>
                <a:ext cx="58"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92" name="Line 1935"/>
              <p:cNvSpPr>
                <a:spLocks noChangeShapeType="1"/>
              </p:cNvSpPr>
              <p:nvPr/>
            </p:nvSpPr>
            <p:spPr bwMode="auto">
              <a:xfrm>
                <a:off x="3439" y="3632"/>
                <a:ext cx="48"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93" name="Line 1936"/>
              <p:cNvSpPr>
                <a:spLocks noChangeShapeType="1"/>
              </p:cNvSpPr>
              <p:nvPr/>
            </p:nvSpPr>
            <p:spPr bwMode="auto">
              <a:xfrm>
                <a:off x="3410" y="3641"/>
                <a:ext cx="29" cy="1"/>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grpSp>
        <p:grpSp>
          <p:nvGrpSpPr>
            <p:cNvPr id="21583" name="Group 1937"/>
            <p:cNvGrpSpPr>
              <a:grpSpLocks/>
            </p:cNvGrpSpPr>
            <p:nvPr/>
          </p:nvGrpSpPr>
          <p:grpSpPr bwMode="auto">
            <a:xfrm>
              <a:off x="384" y="864"/>
              <a:ext cx="5088" cy="2797"/>
              <a:chOff x="384" y="864"/>
              <a:chExt cx="5088" cy="2797"/>
            </a:xfrm>
          </p:grpSpPr>
          <p:sp>
            <p:nvSpPr>
              <p:cNvPr id="21584" name="Line 1938"/>
              <p:cNvSpPr>
                <a:spLocks noChangeShapeType="1"/>
              </p:cNvSpPr>
              <p:nvPr/>
            </p:nvSpPr>
            <p:spPr bwMode="auto">
              <a:xfrm>
                <a:off x="4647" y="1521"/>
                <a:ext cx="2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1585" name="Group 1939"/>
              <p:cNvGrpSpPr>
                <a:grpSpLocks/>
              </p:cNvGrpSpPr>
              <p:nvPr/>
            </p:nvGrpSpPr>
            <p:grpSpPr bwMode="auto">
              <a:xfrm>
                <a:off x="384" y="864"/>
                <a:ext cx="5088" cy="2797"/>
                <a:chOff x="384" y="864"/>
                <a:chExt cx="5088" cy="2797"/>
              </a:xfrm>
            </p:grpSpPr>
            <p:sp>
              <p:nvSpPr>
                <p:cNvPr id="21586" name="Line 1940"/>
                <p:cNvSpPr>
                  <a:spLocks noChangeShapeType="1"/>
                </p:cNvSpPr>
                <p:nvPr/>
              </p:nvSpPr>
              <p:spPr bwMode="auto">
                <a:xfrm flipV="1">
                  <a:off x="4580" y="1654"/>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1587" name="Group 1941"/>
                <p:cNvGrpSpPr>
                  <a:grpSpLocks/>
                </p:cNvGrpSpPr>
                <p:nvPr/>
              </p:nvGrpSpPr>
              <p:grpSpPr bwMode="auto">
                <a:xfrm>
                  <a:off x="384" y="864"/>
                  <a:ext cx="5088" cy="2797"/>
                  <a:chOff x="384" y="864"/>
                  <a:chExt cx="5088" cy="2797"/>
                </a:xfrm>
              </p:grpSpPr>
              <p:sp>
                <p:nvSpPr>
                  <p:cNvPr id="21588" name="Line 1942"/>
                  <p:cNvSpPr>
                    <a:spLocks noChangeShapeType="1"/>
                  </p:cNvSpPr>
                  <p:nvPr/>
                </p:nvSpPr>
                <p:spPr bwMode="auto">
                  <a:xfrm>
                    <a:off x="3776" y="3383"/>
                    <a:ext cx="2"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1589" name="Group 1943"/>
                  <p:cNvGrpSpPr>
                    <a:grpSpLocks/>
                  </p:cNvGrpSpPr>
                  <p:nvPr/>
                </p:nvGrpSpPr>
                <p:grpSpPr bwMode="auto">
                  <a:xfrm>
                    <a:off x="384" y="864"/>
                    <a:ext cx="5088" cy="2797"/>
                    <a:chOff x="384" y="864"/>
                    <a:chExt cx="5088" cy="2797"/>
                  </a:xfrm>
                </p:grpSpPr>
                <p:sp>
                  <p:nvSpPr>
                    <p:cNvPr id="21590" name="Rectangle 1944"/>
                    <p:cNvSpPr>
                      <a:spLocks noChangeArrowheads="1"/>
                    </p:cNvSpPr>
                    <p:nvPr/>
                  </p:nvSpPr>
                  <p:spPr bwMode="auto">
                    <a:xfrm>
                      <a:off x="675" y="1832"/>
                      <a:ext cx="9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sz="2000" i="1">
                          <a:latin typeface="Berlin Sans FB" pitchFamily="34" charset="0"/>
                        </a:rPr>
                        <a:t>Larger</a:t>
                      </a:r>
                      <a:r>
                        <a:rPr lang="en-AU" sz="2000">
                          <a:latin typeface="Berlin Sans FB" pitchFamily="34" charset="0"/>
                        </a:rPr>
                        <a:t> at birth</a:t>
                      </a:r>
                    </a:p>
                    <a:p>
                      <a:pPr defTabSz="1069975" eaLnBrk="0" hangingPunct="0"/>
                      <a:r>
                        <a:rPr lang="en-AU" sz="2000">
                          <a:latin typeface="Berlin Sans FB" pitchFamily="34" charset="0"/>
                        </a:rPr>
                        <a:t>Larger at 8yr</a:t>
                      </a:r>
                    </a:p>
                  </p:txBody>
                </p:sp>
                <p:sp>
                  <p:nvSpPr>
                    <p:cNvPr id="21591" name="Rectangle 1945"/>
                    <p:cNvSpPr>
                      <a:spLocks noChangeArrowheads="1"/>
                    </p:cNvSpPr>
                    <p:nvPr/>
                  </p:nvSpPr>
                  <p:spPr bwMode="auto">
                    <a:xfrm>
                      <a:off x="675" y="1308"/>
                      <a:ext cx="10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sz="2000" i="1">
                          <a:latin typeface="Berlin Sans FB" pitchFamily="34" charset="0"/>
                        </a:rPr>
                        <a:t>Smaller</a:t>
                      </a:r>
                      <a:r>
                        <a:rPr lang="en-AU" sz="2000">
                          <a:latin typeface="Berlin Sans FB" pitchFamily="34" charset="0"/>
                        </a:rPr>
                        <a:t> at birth</a:t>
                      </a:r>
                    </a:p>
                    <a:p>
                      <a:pPr defTabSz="1069975" eaLnBrk="0" hangingPunct="0"/>
                      <a:r>
                        <a:rPr lang="en-AU" sz="2000">
                          <a:latin typeface="Berlin Sans FB" pitchFamily="34" charset="0"/>
                        </a:rPr>
                        <a:t>Larger at 8yr</a:t>
                      </a:r>
                    </a:p>
                  </p:txBody>
                </p:sp>
                <p:sp>
                  <p:nvSpPr>
                    <p:cNvPr id="21592" name="Rectangle 1946"/>
                    <p:cNvSpPr>
                      <a:spLocks noChangeArrowheads="1"/>
                    </p:cNvSpPr>
                    <p:nvPr/>
                  </p:nvSpPr>
                  <p:spPr bwMode="auto">
                    <a:xfrm>
                      <a:off x="2556" y="864"/>
                      <a:ext cx="2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100</a:t>
                      </a:r>
                    </a:p>
                  </p:txBody>
                </p:sp>
                <p:sp>
                  <p:nvSpPr>
                    <p:cNvPr id="21593" name="Rectangle 1947"/>
                    <p:cNvSpPr>
                      <a:spLocks noChangeArrowheads="1"/>
                    </p:cNvSpPr>
                    <p:nvPr/>
                  </p:nvSpPr>
                  <p:spPr bwMode="auto">
                    <a:xfrm>
                      <a:off x="2615" y="1399"/>
                      <a:ext cx="1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80</a:t>
                      </a:r>
                    </a:p>
                  </p:txBody>
                </p:sp>
                <p:sp>
                  <p:nvSpPr>
                    <p:cNvPr id="21594" name="Rectangle 1948"/>
                    <p:cNvSpPr>
                      <a:spLocks noChangeArrowheads="1"/>
                    </p:cNvSpPr>
                    <p:nvPr/>
                  </p:nvSpPr>
                  <p:spPr bwMode="auto">
                    <a:xfrm>
                      <a:off x="2615" y="1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60</a:t>
                      </a:r>
                    </a:p>
                  </p:txBody>
                </p:sp>
                <p:sp>
                  <p:nvSpPr>
                    <p:cNvPr id="21595" name="Rectangle 1949"/>
                    <p:cNvSpPr>
                      <a:spLocks noChangeArrowheads="1"/>
                    </p:cNvSpPr>
                    <p:nvPr/>
                  </p:nvSpPr>
                  <p:spPr bwMode="auto">
                    <a:xfrm>
                      <a:off x="2615" y="2479"/>
                      <a:ext cx="1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69975" eaLnBrk="0" hangingPunct="0"/>
                      <a:r>
                        <a:rPr lang="en-AU">
                          <a:latin typeface="Berlin Sans FB" pitchFamily="34" charset="0"/>
                        </a:rPr>
                        <a:t>40</a:t>
                      </a:r>
                    </a:p>
                  </p:txBody>
                </p:sp>
                <p:sp>
                  <p:nvSpPr>
                    <p:cNvPr id="21596" name="Line 1950"/>
                    <p:cNvSpPr>
                      <a:spLocks noChangeShapeType="1"/>
                    </p:cNvSpPr>
                    <p:nvPr/>
                  </p:nvSpPr>
                  <p:spPr bwMode="auto">
                    <a:xfrm>
                      <a:off x="2736" y="945"/>
                      <a:ext cx="54" cy="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97" name="Line 1951"/>
                    <p:cNvSpPr>
                      <a:spLocks noChangeShapeType="1"/>
                    </p:cNvSpPr>
                    <p:nvPr/>
                  </p:nvSpPr>
                  <p:spPr bwMode="auto">
                    <a:xfrm>
                      <a:off x="2761" y="1491"/>
                      <a:ext cx="29"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98" name="Line 1952"/>
                    <p:cNvSpPr>
                      <a:spLocks noChangeShapeType="1"/>
                    </p:cNvSpPr>
                    <p:nvPr/>
                  </p:nvSpPr>
                  <p:spPr bwMode="auto">
                    <a:xfrm>
                      <a:off x="2761" y="2036"/>
                      <a:ext cx="29"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599" name="Line 1953"/>
                    <p:cNvSpPr>
                      <a:spLocks noChangeShapeType="1"/>
                    </p:cNvSpPr>
                    <p:nvPr/>
                  </p:nvSpPr>
                  <p:spPr bwMode="auto">
                    <a:xfrm>
                      <a:off x="2761" y="2572"/>
                      <a:ext cx="29"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00" name="Line 1954"/>
                    <p:cNvSpPr>
                      <a:spLocks noChangeShapeType="1"/>
                    </p:cNvSpPr>
                    <p:nvPr/>
                  </p:nvSpPr>
                  <p:spPr bwMode="auto">
                    <a:xfrm>
                      <a:off x="4377" y="2189"/>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01" name="Line 1955"/>
                    <p:cNvSpPr>
                      <a:spLocks noChangeShapeType="1"/>
                    </p:cNvSpPr>
                    <p:nvPr/>
                  </p:nvSpPr>
                  <p:spPr bwMode="auto">
                    <a:xfrm flipV="1">
                      <a:off x="4377" y="218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02" name="Line 1956"/>
                    <p:cNvSpPr>
                      <a:spLocks noChangeShapeType="1"/>
                    </p:cNvSpPr>
                    <p:nvPr/>
                  </p:nvSpPr>
                  <p:spPr bwMode="auto">
                    <a:xfrm>
                      <a:off x="4377" y="2198"/>
                      <a:ext cx="1"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03" name="Line 1957"/>
                    <p:cNvSpPr>
                      <a:spLocks noChangeShapeType="1"/>
                    </p:cNvSpPr>
                    <p:nvPr/>
                  </p:nvSpPr>
                  <p:spPr bwMode="auto">
                    <a:xfrm flipV="1">
                      <a:off x="4377" y="2198"/>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04" name="Line 1958"/>
                    <p:cNvSpPr>
                      <a:spLocks noChangeShapeType="1"/>
                    </p:cNvSpPr>
                    <p:nvPr/>
                  </p:nvSpPr>
                  <p:spPr bwMode="auto">
                    <a:xfrm>
                      <a:off x="4377" y="220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05" name="Line 1959"/>
                    <p:cNvSpPr>
                      <a:spLocks noChangeShapeType="1"/>
                    </p:cNvSpPr>
                    <p:nvPr/>
                  </p:nvSpPr>
                  <p:spPr bwMode="auto">
                    <a:xfrm>
                      <a:off x="4377" y="220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06" name="Line 1960"/>
                    <p:cNvSpPr>
                      <a:spLocks noChangeShapeType="1"/>
                    </p:cNvSpPr>
                    <p:nvPr/>
                  </p:nvSpPr>
                  <p:spPr bwMode="auto">
                    <a:xfrm>
                      <a:off x="4366" y="2208"/>
                      <a:ext cx="1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07" name="Line 1961"/>
                    <p:cNvSpPr>
                      <a:spLocks noChangeShapeType="1"/>
                    </p:cNvSpPr>
                    <p:nvPr/>
                  </p:nvSpPr>
                  <p:spPr bwMode="auto">
                    <a:xfrm flipV="1">
                      <a:off x="4279" y="2313"/>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08" name="Line 1962"/>
                    <p:cNvSpPr>
                      <a:spLocks noChangeShapeType="1"/>
                    </p:cNvSpPr>
                    <p:nvPr/>
                  </p:nvSpPr>
                  <p:spPr bwMode="auto">
                    <a:xfrm>
                      <a:off x="4222" y="2485"/>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09" name="Line 1963"/>
                    <p:cNvSpPr>
                      <a:spLocks noChangeShapeType="1"/>
                    </p:cNvSpPr>
                    <p:nvPr/>
                  </p:nvSpPr>
                  <p:spPr bwMode="auto">
                    <a:xfrm flipV="1">
                      <a:off x="4222" y="2485"/>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10" name="Line 1964"/>
                    <p:cNvSpPr>
                      <a:spLocks noChangeShapeType="1"/>
                    </p:cNvSpPr>
                    <p:nvPr/>
                  </p:nvSpPr>
                  <p:spPr bwMode="auto">
                    <a:xfrm>
                      <a:off x="4222" y="249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11" name="Line 1965"/>
                    <p:cNvSpPr>
                      <a:spLocks noChangeShapeType="1"/>
                    </p:cNvSpPr>
                    <p:nvPr/>
                  </p:nvSpPr>
                  <p:spPr bwMode="auto">
                    <a:xfrm>
                      <a:off x="4203" y="2542"/>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12" name="Line 1966"/>
                    <p:cNvSpPr>
                      <a:spLocks noChangeShapeType="1"/>
                    </p:cNvSpPr>
                    <p:nvPr/>
                  </p:nvSpPr>
                  <p:spPr bwMode="auto">
                    <a:xfrm flipV="1">
                      <a:off x="4203" y="2542"/>
                      <a:ext cx="0"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13" name="Line 1967"/>
                    <p:cNvSpPr>
                      <a:spLocks noChangeShapeType="1"/>
                    </p:cNvSpPr>
                    <p:nvPr/>
                  </p:nvSpPr>
                  <p:spPr bwMode="auto">
                    <a:xfrm>
                      <a:off x="4153" y="2666"/>
                      <a:ext cx="1"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14" name="Line 1968"/>
                    <p:cNvSpPr>
                      <a:spLocks noChangeShapeType="1"/>
                    </p:cNvSpPr>
                    <p:nvPr/>
                  </p:nvSpPr>
                  <p:spPr bwMode="auto">
                    <a:xfrm flipV="1">
                      <a:off x="4153" y="2666"/>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15" name="Line 1969"/>
                    <p:cNvSpPr>
                      <a:spLocks noChangeShapeType="1"/>
                    </p:cNvSpPr>
                    <p:nvPr/>
                  </p:nvSpPr>
                  <p:spPr bwMode="auto">
                    <a:xfrm flipV="1">
                      <a:off x="4125" y="2781"/>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16" name="Line 1970"/>
                    <p:cNvSpPr>
                      <a:spLocks noChangeShapeType="1"/>
                    </p:cNvSpPr>
                    <p:nvPr/>
                  </p:nvSpPr>
                  <p:spPr bwMode="auto">
                    <a:xfrm>
                      <a:off x="4125" y="279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17" name="Line 1971"/>
                    <p:cNvSpPr>
                      <a:spLocks noChangeShapeType="1"/>
                    </p:cNvSpPr>
                    <p:nvPr/>
                  </p:nvSpPr>
                  <p:spPr bwMode="auto">
                    <a:xfrm flipV="1">
                      <a:off x="4125" y="2791"/>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18" name="Line 1972"/>
                    <p:cNvSpPr>
                      <a:spLocks noChangeShapeType="1"/>
                    </p:cNvSpPr>
                    <p:nvPr/>
                  </p:nvSpPr>
                  <p:spPr bwMode="auto">
                    <a:xfrm>
                      <a:off x="4115" y="2800"/>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19" name="Line 1973"/>
                    <p:cNvSpPr>
                      <a:spLocks noChangeShapeType="1"/>
                    </p:cNvSpPr>
                    <p:nvPr/>
                  </p:nvSpPr>
                  <p:spPr bwMode="auto">
                    <a:xfrm flipV="1">
                      <a:off x="4096" y="2895"/>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20" name="Line 1974"/>
                    <p:cNvSpPr>
                      <a:spLocks noChangeShapeType="1"/>
                    </p:cNvSpPr>
                    <p:nvPr/>
                  </p:nvSpPr>
                  <p:spPr bwMode="auto">
                    <a:xfrm>
                      <a:off x="4086" y="2905"/>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21" name="Line 1975"/>
                    <p:cNvSpPr>
                      <a:spLocks noChangeShapeType="1"/>
                    </p:cNvSpPr>
                    <p:nvPr/>
                  </p:nvSpPr>
                  <p:spPr bwMode="auto">
                    <a:xfrm flipV="1">
                      <a:off x="4048" y="2982"/>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22" name="Line 1976"/>
                    <p:cNvSpPr>
                      <a:spLocks noChangeShapeType="1"/>
                    </p:cNvSpPr>
                    <p:nvPr/>
                  </p:nvSpPr>
                  <p:spPr bwMode="auto">
                    <a:xfrm>
                      <a:off x="4048" y="299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23" name="Line 1977"/>
                    <p:cNvSpPr>
                      <a:spLocks noChangeShapeType="1"/>
                    </p:cNvSpPr>
                    <p:nvPr/>
                  </p:nvSpPr>
                  <p:spPr bwMode="auto">
                    <a:xfrm flipV="1">
                      <a:off x="4048" y="2991"/>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24" name="Line 1978"/>
                    <p:cNvSpPr>
                      <a:spLocks noChangeShapeType="1"/>
                    </p:cNvSpPr>
                    <p:nvPr/>
                  </p:nvSpPr>
                  <p:spPr bwMode="auto">
                    <a:xfrm>
                      <a:off x="4048" y="300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25" name="Line 1979"/>
                    <p:cNvSpPr>
                      <a:spLocks noChangeShapeType="1"/>
                    </p:cNvSpPr>
                    <p:nvPr/>
                  </p:nvSpPr>
                  <p:spPr bwMode="auto">
                    <a:xfrm flipV="1">
                      <a:off x="4048" y="3001"/>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26" name="Line 1980"/>
                    <p:cNvSpPr>
                      <a:spLocks noChangeShapeType="1"/>
                    </p:cNvSpPr>
                    <p:nvPr/>
                  </p:nvSpPr>
                  <p:spPr bwMode="auto">
                    <a:xfrm>
                      <a:off x="4038" y="3010"/>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1627" name="Group 1981"/>
                    <p:cNvGrpSpPr>
                      <a:grpSpLocks/>
                    </p:cNvGrpSpPr>
                    <p:nvPr/>
                  </p:nvGrpSpPr>
                  <p:grpSpPr bwMode="auto">
                    <a:xfrm>
                      <a:off x="2793" y="985"/>
                      <a:ext cx="2679" cy="2676"/>
                      <a:chOff x="2793" y="985"/>
                      <a:chExt cx="2679" cy="2676"/>
                    </a:xfrm>
                  </p:grpSpPr>
                  <p:sp>
                    <p:nvSpPr>
                      <p:cNvPr id="21631" name="Line 1982"/>
                      <p:cNvSpPr>
                        <a:spLocks noChangeShapeType="1"/>
                      </p:cNvSpPr>
                      <p:nvPr/>
                    </p:nvSpPr>
                    <p:spPr bwMode="auto">
                      <a:xfrm>
                        <a:off x="4850" y="1291"/>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32" name="Line 1983"/>
                      <p:cNvSpPr>
                        <a:spLocks noChangeShapeType="1"/>
                      </p:cNvSpPr>
                      <p:nvPr/>
                    </p:nvSpPr>
                    <p:spPr bwMode="auto">
                      <a:xfrm>
                        <a:off x="4850" y="129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33" name="Line 1984"/>
                      <p:cNvSpPr>
                        <a:spLocks noChangeShapeType="1"/>
                      </p:cNvSpPr>
                      <p:nvPr/>
                    </p:nvSpPr>
                    <p:spPr bwMode="auto">
                      <a:xfrm>
                        <a:off x="4850" y="129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34" name="Line 1985"/>
                      <p:cNvSpPr>
                        <a:spLocks noChangeShapeType="1"/>
                      </p:cNvSpPr>
                      <p:nvPr/>
                    </p:nvSpPr>
                    <p:spPr bwMode="auto">
                      <a:xfrm flipV="1">
                        <a:off x="4850" y="1291"/>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35" name="Line 1986"/>
                      <p:cNvSpPr>
                        <a:spLocks noChangeShapeType="1"/>
                      </p:cNvSpPr>
                      <p:nvPr/>
                    </p:nvSpPr>
                    <p:spPr bwMode="auto">
                      <a:xfrm>
                        <a:off x="4840" y="1301"/>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36" name="Line 1987"/>
                      <p:cNvSpPr>
                        <a:spLocks noChangeShapeType="1"/>
                      </p:cNvSpPr>
                      <p:nvPr/>
                    </p:nvSpPr>
                    <p:spPr bwMode="auto">
                      <a:xfrm>
                        <a:off x="4840" y="130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37" name="Line 1988"/>
                      <p:cNvSpPr>
                        <a:spLocks noChangeShapeType="1"/>
                      </p:cNvSpPr>
                      <p:nvPr/>
                    </p:nvSpPr>
                    <p:spPr bwMode="auto">
                      <a:xfrm>
                        <a:off x="4840" y="130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38" name="Line 1989"/>
                      <p:cNvSpPr>
                        <a:spLocks noChangeShapeType="1"/>
                      </p:cNvSpPr>
                      <p:nvPr/>
                    </p:nvSpPr>
                    <p:spPr bwMode="auto">
                      <a:xfrm flipV="1">
                        <a:off x="4840" y="1301"/>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39" name="Line 1990"/>
                      <p:cNvSpPr>
                        <a:spLocks noChangeShapeType="1"/>
                      </p:cNvSpPr>
                      <p:nvPr/>
                    </p:nvSpPr>
                    <p:spPr bwMode="auto">
                      <a:xfrm flipV="1">
                        <a:off x="4744" y="1406"/>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40" name="Line 1991"/>
                      <p:cNvSpPr>
                        <a:spLocks noChangeShapeType="1"/>
                      </p:cNvSpPr>
                      <p:nvPr/>
                    </p:nvSpPr>
                    <p:spPr bwMode="auto">
                      <a:xfrm>
                        <a:off x="4744" y="141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41" name="Line 1992"/>
                      <p:cNvSpPr>
                        <a:spLocks noChangeShapeType="1"/>
                      </p:cNvSpPr>
                      <p:nvPr/>
                    </p:nvSpPr>
                    <p:spPr bwMode="auto">
                      <a:xfrm>
                        <a:off x="4744" y="141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42" name="Line 1993"/>
                      <p:cNvSpPr>
                        <a:spLocks noChangeShapeType="1"/>
                      </p:cNvSpPr>
                      <p:nvPr/>
                    </p:nvSpPr>
                    <p:spPr bwMode="auto">
                      <a:xfrm>
                        <a:off x="4734" y="1415"/>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43" name="Line 1994"/>
                      <p:cNvSpPr>
                        <a:spLocks noChangeShapeType="1"/>
                      </p:cNvSpPr>
                      <p:nvPr/>
                    </p:nvSpPr>
                    <p:spPr bwMode="auto">
                      <a:xfrm flipV="1">
                        <a:off x="4734" y="1415"/>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44" name="Line 1995"/>
                      <p:cNvSpPr>
                        <a:spLocks noChangeShapeType="1"/>
                      </p:cNvSpPr>
                      <p:nvPr/>
                    </p:nvSpPr>
                    <p:spPr bwMode="auto">
                      <a:xfrm flipV="1">
                        <a:off x="4676" y="1510"/>
                        <a:ext cx="1" cy="1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45" name="Line 1996"/>
                      <p:cNvSpPr>
                        <a:spLocks noChangeShapeType="1"/>
                      </p:cNvSpPr>
                      <p:nvPr/>
                    </p:nvSpPr>
                    <p:spPr bwMode="auto">
                      <a:xfrm>
                        <a:off x="4667" y="1521"/>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46" name="Line 1997"/>
                      <p:cNvSpPr>
                        <a:spLocks noChangeShapeType="1"/>
                      </p:cNvSpPr>
                      <p:nvPr/>
                    </p:nvSpPr>
                    <p:spPr bwMode="auto">
                      <a:xfrm>
                        <a:off x="4667" y="152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47" name="Line 1998"/>
                      <p:cNvSpPr>
                        <a:spLocks noChangeShapeType="1"/>
                      </p:cNvSpPr>
                      <p:nvPr/>
                    </p:nvSpPr>
                    <p:spPr bwMode="auto">
                      <a:xfrm flipV="1">
                        <a:off x="4580" y="1644"/>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48" name="Line 1999"/>
                      <p:cNvSpPr>
                        <a:spLocks noChangeShapeType="1"/>
                      </p:cNvSpPr>
                      <p:nvPr/>
                    </p:nvSpPr>
                    <p:spPr bwMode="auto">
                      <a:xfrm>
                        <a:off x="4580" y="165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49" name="Line 2000"/>
                      <p:cNvSpPr>
                        <a:spLocks noChangeShapeType="1"/>
                      </p:cNvSpPr>
                      <p:nvPr/>
                    </p:nvSpPr>
                    <p:spPr bwMode="auto">
                      <a:xfrm flipV="1">
                        <a:off x="4531" y="1768"/>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50" name="Line 2001"/>
                      <p:cNvSpPr>
                        <a:spLocks noChangeShapeType="1"/>
                      </p:cNvSpPr>
                      <p:nvPr/>
                    </p:nvSpPr>
                    <p:spPr bwMode="auto">
                      <a:xfrm>
                        <a:off x="4473" y="1931"/>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51" name="Line 2002"/>
                      <p:cNvSpPr>
                        <a:spLocks noChangeShapeType="1"/>
                      </p:cNvSpPr>
                      <p:nvPr/>
                    </p:nvSpPr>
                    <p:spPr bwMode="auto">
                      <a:xfrm>
                        <a:off x="4473" y="193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52" name="Line 2003"/>
                      <p:cNvSpPr>
                        <a:spLocks noChangeShapeType="1"/>
                      </p:cNvSpPr>
                      <p:nvPr/>
                    </p:nvSpPr>
                    <p:spPr bwMode="auto">
                      <a:xfrm>
                        <a:off x="4473" y="193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53" name="Line 2004"/>
                      <p:cNvSpPr>
                        <a:spLocks noChangeShapeType="1"/>
                      </p:cNvSpPr>
                      <p:nvPr/>
                    </p:nvSpPr>
                    <p:spPr bwMode="auto">
                      <a:xfrm flipV="1">
                        <a:off x="4473" y="1931"/>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54" name="Line 2005"/>
                      <p:cNvSpPr>
                        <a:spLocks noChangeShapeType="1"/>
                      </p:cNvSpPr>
                      <p:nvPr/>
                    </p:nvSpPr>
                    <p:spPr bwMode="auto">
                      <a:xfrm>
                        <a:off x="4444" y="1997"/>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55" name="Line 2006"/>
                      <p:cNvSpPr>
                        <a:spLocks noChangeShapeType="1"/>
                      </p:cNvSpPr>
                      <p:nvPr/>
                    </p:nvSpPr>
                    <p:spPr bwMode="auto">
                      <a:xfrm flipV="1">
                        <a:off x="4444" y="1997"/>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56" name="Line 2007"/>
                      <p:cNvSpPr>
                        <a:spLocks noChangeShapeType="1"/>
                      </p:cNvSpPr>
                      <p:nvPr/>
                    </p:nvSpPr>
                    <p:spPr bwMode="auto">
                      <a:xfrm>
                        <a:off x="4444" y="200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57" name="Line 2008"/>
                      <p:cNvSpPr>
                        <a:spLocks noChangeShapeType="1"/>
                      </p:cNvSpPr>
                      <p:nvPr/>
                    </p:nvSpPr>
                    <p:spPr bwMode="auto">
                      <a:xfrm flipV="1">
                        <a:off x="4444" y="2007"/>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58" name="Line 2009"/>
                      <p:cNvSpPr>
                        <a:spLocks noChangeShapeType="1"/>
                      </p:cNvSpPr>
                      <p:nvPr/>
                    </p:nvSpPr>
                    <p:spPr bwMode="auto">
                      <a:xfrm>
                        <a:off x="4434" y="2017"/>
                        <a:ext cx="1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59" name="Line 2010"/>
                      <p:cNvSpPr>
                        <a:spLocks noChangeShapeType="1"/>
                      </p:cNvSpPr>
                      <p:nvPr/>
                    </p:nvSpPr>
                    <p:spPr bwMode="auto">
                      <a:xfrm flipV="1">
                        <a:off x="4434" y="2017"/>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1660" name="Group 2011"/>
                      <p:cNvGrpSpPr>
                        <a:grpSpLocks/>
                      </p:cNvGrpSpPr>
                      <p:nvPr/>
                    </p:nvGrpSpPr>
                    <p:grpSpPr bwMode="auto">
                      <a:xfrm>
                        <a:off x="2793" y="985"/>
                        <a:ext cx="2679" cy="2676"/>
                        <a:chOff x="2790" y="985"/>
                        <a:chExt cx="2679" cy="2676"/>
                      </a:xfrm>
                    </p:grpSpPr>
                    <p:sp>
                      <p:nvSpPr>
                        <p:cNvPr id="21661" name="Line 2012"/>
                        <p:cNvSpPr>
                          <a:spLocks noChangeShapeType="1"/>
                        </p:cNvSpPr>
                        <p:nvPr/>
                      </p:nvSpPr>
                      <p:spPr bwMode="auto">
                        <a:xfrm flipV="1">
                          <a:off x="3622" y="3555"/>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62" name="Line 2013"/>
                        <p:cNvSpPr>
                          <a:spLocks noChangeShapeType="1"/>
                        </p:cNvSpPr>
                        <p:nvPr/>
                      </p:nvSpPr>
                      <p:spPr bwMode="auto">
                        <a:xfrm>
                          <a:off x="3554" y="3593"/>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63" name="Line 2014"/>
                        <p:cNvSpPr>
                          <a:spLocks noChangeShapeType="1"/>
                        </p:cNvSpPr>
                        <p:nvPr/>
                      </p:nvSpPr>
                      <p:spPr bwMode="auto">
                        <a:xfrm flipV="1">
                          <a:off x="3439" y="3613"/>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1664" name="Group 2015"/>
                        <p:cNvGrpSpPr>
                          <a:grpSpLocks/>
                        </p:cNvGrpSpPr>
                        <p:nvPr/>
                      </p:nvGrpSpPr>
                      <p:grpSpPr bwMode="auto">
                        <a:xfrm>
                          <a:off x="2790" y="985"/>
                          <a:ext cx="2679" cy="2676"/>
                          <a:chOff x="2790" y="985"/>
                          <a:chExt cx="2679" cy="2676"/>
                        </a:xfrm>
                      </p:grpSpPr>
                      <p:grpSp>
                        <p:nvGrpSpPr>
                          <p:cNvPr id="21665" name="Group 2016"/>
                          <p:cNvGrpSpPr>
                            <a:grpSpLocks/>
                          </p:cNvGrpSpPr>
                          <p:nvPr/>
                        </p:nvGrpSpPr>
                        <p:grpSpPr bwMode="auto">
                          <a:xfrm>
                            <a:off x="3776" y="985"/>
                            <a:ext cx="1516" cy="2380"/>
                            <a:chOff x="3776" y="985"/>
                            <a:chExt cx="1516" cy="2380"/>
                          </a:xfrm>
                        </p:grpSpPr>
                        <p:grpSp>
                          <p:nvGrpSpPr>
                            <p:cNvPr id="21701" name="Group 2017"/>
                            <p:cNvGrpSpPr>
                              <a:grpSpLocks/>
                            </p:cNvGrpSpPr>
                            <p:nvPr/>
                          </p:nvGrpSpPr>
                          <p:grpSpPr bwMode="auto">
                            <a:xfrm>
                              <a:off x="4125" y="985"/>
                              <a:ext cx="1167" cy="1797"/>
                              <a:chOff x="4125" y="985"/>
                              <a:chExt cx="1167" cy="1797"/>
                            </a:xfrm>
                          </p:grpSpPr>
                          <p:sp>
                            <p:nvSpPr>
                              <p:cNvPr id="21795" name="Line 2018"/>
                              <p:cNvSpPr>
                                <a:spLocks noChangeShapeType="1"/>
                              </p:cNvSpPr>
                              <p:nvPr/>
                            </p:nvSpPr>
                            <p:spPr bwMode="auto">
                              <a:xfrm flipV="1">
                                <a:off x="5189" y="985"/>
                                <a:ext cx="1" cy="2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96" name="Line 2019"/>
                              <p:cNvSpPr>
                                <a:spLocks noChangeShapeType="1"/>
                              </p:cNvSpPr>
                              <p:nvPr/>
                            </p:nvSpPr>
                            <p:spPr bwMode="auto">
                              <a:xfrm>
                                <a:off x="5169" y="1014"/>
                                <a:ext cx="2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97" name="Line 2020"/>
                              <p:cNvSpPr>
                                <a:spLocks noChangeShapeType="1"/>
                              </p:cNvSpPr>
                              <p:nvPr/>
                            </p:nvSpPr>
                            <p:spPr bwMode="auto">
                              <a:xfrm flipV="1">
                                <a:off x="5063" y="1138"/>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98" name="Line 2021"/>
                              <p:cNvSpPr>
                                <a:spLocks noChangeShapeType="1"/>
                              </p:cNvSpPr>
                              <p:nvPr/>
                            </p:nvSpPr>
                            <p:spPr bwMode="auto">
                              <a:xfrm>
                                <a:off x="4531" y="177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99" name="Line 2022"/>
                              <p:cNvSpPr>
                                <a:spLocks noChangeShapeType="1"/>
                              </p:cNvSpPr>
                              <p:nvPr/>
                            </p:nvSpPr>
                            <p:spPr bwMode="auto">
                              <a:xfrm flipV="1">
                                <a:off x="4531" y="1778"/>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00" name="Line 2023"/>
                              <p:cNvSpPr>
                                <a:spLocks noChangeShapeType="1"/>
                              </p:cNvSpPr>
                              <p:nvPr/>
                            </p:nvSpPr>
                            <p:spPr bwMode="auto">
                              <a:xfrm>
                                <a:off x="4531" y="1787"/>
                                <a:ext cx="1"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01" name="Line 2024"/>
                              <p:cNvSpPr>
                                <a:spLocks noChangeShapeType="1"/>
                              </p:cNvSpPr>
                              <p:nvPr/>
                            </p:nvSpPr>
                            <p:spPr bwMode="auto">
                              <a:xfrm flipV="1">
                                <a:off x="4531" y="1787"/>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02" name="Line 2025"/>
                              <p:cNvSpPr>
                                <a:spLocks noChangeShapeType="1"/>
                              </p:cNvSpPr>
                              <p:nvPr/>
                            </p:nvSpPr>
                            <p:spPr bwMode="auto">
                              <a:xfrm>
                                <a:off x="4521" y="1797"/>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03" name="Line 2026"/>
                              <p:cNvSpPr>
                                <a:spLocks noChangeShapeType="1"/>
                              </p:cNvSpPr>
                              <p:nvPr/>
                            </p:nvSpPr>
                            <p:spPr bwMode="auto">
                              <a:xfrm flipV="1">
                                <a:off x="4521" y="1797"/>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04" name="Line 2027"/>
                              <p:cNvSpPr>
                                <a:spLocks noChangeShapeType="1"/>
                              </p:cNvSpPr>
                              <p:nvPr/>
                            </p:nvSpPr>
                            <p:spPr bwMode="auto">
                              <a:xfrm>
                                <a:off x="4521" y="180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05" name="Line 2028"/>
                              <p:cNvSpPr>
                                <a:spLocks noChangeShapeType="1"/>
                              </p:cNvSpPr>
                              <p:nvPr/>
                            </p:nvSpPr>
                            <p:spPr bwMode="auto">
                              <a:xfrm>
                                <a:off x="4521" y="180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06" name="Line 2029"/>
                              <p:cNvSpPr>
                                <a:spLocks noChangeShapeType="1"/>
                              </p:cNvSpPr>
                              <p:nvPr/>
                            </p:nvSpPr>
                            <p:spPr bwMode="auto">
                              <a:xfrm>
                                <a:off x="4511" y="1806"/>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grpSp>
                            <p:nvGrpSpPr>
                              <p:cNvPr id="21807" name="Group 2030"/>
                              <p:cNvGrpSpPr>
                                <a:grpSpLocks/>
                              </p:cNvGrpSpPr>
                              <p:nvPr/>
                            </p:nvGrpSpPr>
                            <p:grpSpPr bwMode="auto">
                              <a:xfrm>
                                <a:off x="4396" y="985"/>
                                <a:ext cx="896" cy="1138"/>
                                <a:chOff x="4396" y="985"/>
                                <a:chExt cx="896" cy="1138"/>
                              </a:xfrm>
                            </p:grpSpPr>
                            <p:grpSp>
                              <p:nvGrpSpPr>
                                <p:cNvPr id="21931" name="Group 2031"/>
                                <p:cNvGrpSpPr>
                                  <a:grpSpLocks/>
                                </p:cNvGrpSpPr>
                                <p:nvPr/>
                              </p:nvGrpSpPr>
                              <p:grpSpPr bwMode="auto">
                                <a:xfrm>
                                  <a:off x="4744" y="985"/>
                                  <a:ext cx="548" cy="422"/>
                                  <a:chOff x="4744" y="985"/>
                                  <a:chExt cx="548" cy="422"/>
                                </a:xfrm>
                              </p:grpSpPr>
                              <p:sp>
                                <p:nvSpPr>
                                  <p:cNvPr id="22069" name="Line 2032"/>
                                  <p:cNvSpPr>
                                    <a:spLocks noChangeShapeType="1"/>
                                  </p:cNvSpPr>
                                  <p:nvPr/>
                                </p:nvSpPr>
                                <p:spPr bwMode="auto">
                                  <a:xfrm>
                                    <a:off x="5205" y="985"/>
                                    <a:ext cx="87"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70" name="Line 2033"/>
                                  <p:cNvSpPr>
                                    <a:spLocks noChangeShapeType="1"/>
                                  </p:cNvSpPr>
                                  <p:nvPr/>
                                </p:nvSpPr>
                                <p:spPr bwMode="auto">
                                  <a:xfrm flipV="1">
                                    <a:off x="5185" y="1014"/>
                                    <a:ext cx="1" cy="38"/>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71" name="Line 2034"/>
                                  <p:cNvSpPr>
                                    <a:spLocks noChangeShapeType="1"/>
                                  </p:cNvSpPr>
                                  <p:nvPr/>
                                </p:nvSpPr>
                                <p:spPr bwMode="auto">
                                  <a:xfrm>
                                    <a:off x="5146" y="1052"/>
                                    <a:ext cx="3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72" name="Line 2035"/>
                                  <p:cNvSpPr>
                                    <a:spLocks noChangeShapeType="1"/>
                                  </p:cNvSpPr>
                                  <p:nvPr/>
                                </p:nvSpPr>
                                <p:spPr bwMode="auto">
                                  <a:xfrm flipV="1">
                                    <a:off x="5146" y="1052"/>
                                    <a:ext cx="1" cy="2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73" name="Line 2036"/>
                                  <p:cNvSpPr>
                                    <a:spLocks noChangeShapeType="1"/>
                                  </p:cNvSpPr>
                                  <p:nvPr/>
                                </p:nvSpPr>
                                <p:spPr bwMode="auto">
                                  <a:xfrm>
                                    <a:off x="5117" y="1081"/>
                                    <a:ext cx="29"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74" name="Line 2037"/>
                                  <p:cNvSpPr>
                                    <a:spLocks noChangeShapeType="1"/>
                                  </p:cNvSpPr>
                                  <p:nvPr/>
                                </p:nvSpPr>
                                <p:spPr bwMode="auto">
                                  <a:xfrm flipV="1">
                                    <a:off x="5117" y="1081"/>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75" name="Line 2038"/>
                                  <p:cNvSpPr>
                                    <a:spLocks noChangeShapeType="1"/>
                                  </p:cNvSpPr>
                                  <p:nvPr/>
                                </p:nvSpPr>
                                <p:spPr bwMode="auto">
                                  <a:xfrm>
                                    <a:off x="5108" y="1091"/>
                                    <a:ext cx="9"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76" name="Line 2039"/>
                                  <p:cNvSpPr>
                                    <a:spLocks noChangeShapeType="1"/>
                                  </p:cNvSpPr>
                                  <p:nvPr/>
                                </p:nvSpPr>
                                <p:spPr bwMode="auto">
                                  <a:xfrm flipV="1">
                                    <a:off x="5108" y="1091"/>
                                    <a:ext cx="0"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77" name="Line 2040"/>
                                  <p:cNvSpPr>
                                    <a:spLocks noChangeShapeType="1"/>
                                  </p:cNvSpPr>
                                  <p:nvPr/>
                                </p:nvSpPr>
                                <p:spPr bwMode="auto">
                                  <a:xfrm>
                                    <a:off x="5098" y="1110"/>
                                    <a:ext cx="1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78" name="Line 2041"/>
                                  <p:cNvSpPr>
                                    <a:spLocks noChangeShapeType="1"/>
                                  </p:cNvSpPr>
                                  <p:nvPr/>
                                </p:nvSpPr>
                                <p:spPr bwMode="auto">
                                  <a:xfrm flipV="1">
                                    <a:off x="5098" y="1110"/>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79" name="Line 2042"/>
                                  <p:cNvSpPr>
                                    <a:spLocks noChangeShapeType="1"/>
                                  </p:cNvSpPr>
                                  <p:nvPr/>
                                </p:nvSpPr>
                                <p:spPr bwMode="auto">
                                  <a:xfrm>
                                    <a:off x="5098" y="111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80" name="Line 2043"/>
                                  <p:cNvSpPr>
                                    <a:spLocks noChangeShapeType="1"/>
                                  </p:cNvSpPr>
                                  <p:nvPr/>
                                </p:nvSpPr>
                                <p:spPr bwMode="auto">
                                  <a:xfrm flipV="1">
                                    <a:off x="5098" y="1119"/>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81" name="Line 2044"/>
                                  <p:cNvSpPr>
                                    <a:spLocks noChangeShapeType="1"/>
                                  </p:cNvSpPr>
                                  <p:nvPr/>
                                </p:nvSpPr>
                                <p:spPr bwMode="auto">
                                  <a:xfrm>
                                    <a:off x="5089" y="1129"/>
                                    <a:ext cx="9"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82" name="Line 2045"/>
                                  <p:cNvSpPr>
                                    <a:spLocks noChangeShapeType="1"/>
                                  </p:cNvSpPr>
                                  <p:nvPr/>
                                </p:nvSpPr>
                                <p:spPr bwMode="auto">
                                  <a:xfrm flipV="1">
                                    <a:off x="5089" y="112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83" name="Line 2046"/>
                                  <p:cNvSpPr>
                                    <a:spLocks noChangeShapeType="1"/>
                                  </p:cNvSpPr>
                                  <p:nvPr/>
                                </p:nvSpPr>
                                <p:spPr bwMode="auto">
                                  <a:xfrm>
                                    <a:off x="5079" y="1138"/>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84" name="Line 2047"/>
                                  <p:cNvSpPr>
                                    <a:spLocks noChangeShapeType="1"/>
                                  </p:cNvSpPr>
                                  <p:nvPr/>
                                </p:nvSpPr>
                                <p:spPr bwMode="auto">
                                  <a:xfrm>
                                    <a:off x="5053" y="1148"/>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85" name="Line 2048"/>
                                  <p:cNvSpPr>
                                    <a:spLocks noChangeShapeType="1"/>
                                  </p:cNvSpPr>
                                  <p:nvPr/>
                                </p:nvSpPr>
                                <p:spPr bwMode="auto">
                                  <a:xfrm flipV="1">
                                    <a:off x="5053" y="1148"/>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86" name="Line 2049"/>
                                  <p:cNvSpPr>
                                    <a:spLocks noChangeShapeType="1"/>
                                  </p:cNvSpPr>
                                  <p:nvPr/>
                                </p:nvSpPr>
                                <p:spPr bwMode="auto">
                                  <a:xfrm>
                                    <a:off x="5043" y="1157"/>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87" name="Line 2050"/>
                                  <p:cNvSpPr>
                                    <a:spLocks noChangeShapeType="1"/>
                                  </p:cNvSpPr>
                                  <p:nvPr/>
                                </p:nvSpPr>
                                <p:spPr bwMode="auto">
                                  <a:xfrm>
                                    <a:off x="5043" y="115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88" name="Line 2051"/>
                                  <p:cNvSpPr>
                                    <a:spLocks noChangeShapeType="1"/>
                                  </p:cNvSpPr>
                                  <p:nvPr/>
                                </p:nvSpPr>
                                <p:spPr bwMode="auto">
                                  <a:xfrm>
                                    <a:off x="5015" y="1157"/>
                                    <a:ext cx="28"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89" name="Line 2052"/>
                                  <p:cNvSpPr>
                                    <a:spLocks noChangeShapeType="1"/>
                                  </p:cNvSpPr>
                                  <p:nvPr/>
                                </p:nvSpPr>
                                <p:spPr bwMode="auto">
                                  <a:xfrm flipV="1">
                                    <a:off x="5015" y="1157"/>
                                    <a:ext cx="1" cy="1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90" name="Line 2053"/>
                                  <p:cNvSpPr>
                                    <a:spLocks noChangeShapeType="1"/>
                                  </p:cNvSpPr>
                                  <p:nvPr/>
                                </p:nvSpPr>
                                <p:spPr bwMode="auto">
                                  <a:xfrm>
                                    <a:off x="5015" y="1168"/>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91" name="Line 2054"/>
                                  <p:cNvSpPr>
                                    <a:spLocks noChangeShapeType="1"/>
                                  </p:cNvSpPr>
                                  <p:nvPr/>
                                </p:nvSpPr>
                                <p:spPr bwMode="auto">
                                  <a:xfrm>
                                    <a:off x="5015" y="1168"/>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92" name="Line 2055"/>
                                  <p:cNvSpPr>
                                    <a:spLocks noChangeShapeType="1"/>
                                  </p:cNvSpPr>
                                  <p:nvPr/>
                                </p:nvSpPr>
                                <p:spPr bwMode="auto">
                                  <a:xfrm>
                                    <a:off x="5015" y="1168"/>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93" name="Line 2056"/>
                                  <p:cNvSpPr>
                                    <a:spLocks noChangeShapeType="1"/>
                                  </p:cNvSpPr>
                                  <p:nvPr/>
                                </p:nvSpPr>
                                <p:spPr bwMode="auto">
                                  <a:xfrm flipV="1">
                                    <a:off x="5015" y="1168"/>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94" name="Line 2057"/>
                                  <p:cNvSpPr>
                                    <a:spLocks noChangeShapeType="1"/>
                                  </p:cNvSpPr>
                                  <p:nvPr/>
                                </p:nvSpPr>
                                <p:spPr bwMode="auto">
                                  <a:xfrm>
                                    <a:off x="5005" y="1177"/>
                                    <a:ext cx="1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95" name="Line 2058"/>
                                  <p:cNvSpPr>
                                    <a:spLocks noChangeShapeType="1"/>
                                  </p:cNvSpPr>
                                  <p:nvPr/>
                                </p:nvSpPr>
                                <p:spPr bwMode="auto">
                                  <a:xfrm>
                                    <a:off x="5005" y="1177"/>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96" name="Line 2059"/>
                                  <p:cNvSpPr>
                                    <a:spLocks noChangeShapeType="1"/>
                                  </p:cNvSpPr>
                                  <p:nvPr/>
                                </p:nvSpPr>
                                <p:spPr bwMode="auto">
                                  <a:xfrm>
                                    <a:off x="4995" y="1177"/>
                                    <a:ext cx="1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97" name="Line 2060"/>
                                  <p:cNvSpPr>
                                    <a:spLocks noChangeShapeType="1"/>
                                  </p:cNvSpPr>
                                  <p:nvPr/>
                                </p:nvSpPr>
                                <p:spPr bwMode="auto">
                                  <a:xfrm flipV="1">
                                    <a:off x="4995" y="1177"/>
                                    <a:ext cx="2"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98" name="Line 2061"/>
                                  <p:cNvSpPr>
                                    <a:spLocks noChangeShapeType="1"/>
                                  </p:cNvSpPr>
                                  <p:nvPr/>
                                </p:nvSpPr>
                                <p:spPr bwMode="auto">
                                  <a:xfrm>
                                    <a:off x="4986" y="1187"/>
                                    <a:ext cx="9"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99" name="Line 2062"/>
                                  <p:cNvSpPr>
                                    <a:spLocks noChangeShapeType="1"/>
                                  </p:cNvSpPr>
                                  <p:nvPr/>
                                </p:nvSpPr>
                                <p:spPr bwMode="auto">
                                  <a:xfrm>
                                    <a:off x="4986" y="1187"/>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00" name="Line 2063"/>
                                  <p:cNvSpPr>
                                    <a:spLocks noChangeShapeType="1"/>
                                  </p:cNvSpPr>
                                  <p:nvPr/>
                                </p:nvSpPr>
                                <p:spPr bwMode="auto">
                                  <a:xfrm>
                                    <a:off x="4976" y="1187"/>
                                    <a:ext cx="1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01" name="Line 2064"/>
                                  <p:cNvSpPr>
                                    <a:spLocks noChangeShapeType="1"/>
                                  </p:cNvSpPr>
                                  <p:nvPr/>
                                </p:nvSpPr>
                                <p:spPr bwMode="auto">
                                  <a:xfrm flipV="1">
                                    <a:off x="4976" y="1187"/>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02" name="Line 2065"/>
                                  <p:cNvSpPr>
                                    <a:spLocks noChangeShapeType="1"/>
                                  </p:cNvSpPr>
                                  <p:nvPr/>
                                </p:nvSpPr>
                                <p:spPr bwMode="auto">
                                  <a:xfrm>
                                    <a:off x="4976" y="119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03" name="Line 2066"/>
                                  <p:cNvSpPr>
                                    <a:spLocks noChangeShapeType="1"/>
                                  </p:cNvSpPr>
                                  <p:nvPr/>
                                </p:nvSpPr>
                                <p:spPr bwMode="auto">
                                  <a:xfrm>
                                    <a:off x="4976" y="119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04" name="Line 2067"/>
                                  <p:cNvSpPr>
                                    <a:spLocks noChangeShapeType="1"/>
                                  </p:cNvSpPr>
                                  <p:nvPr/>
                                </p:nvSpPr>
                                <p:spPr bwMode="auto">
                                  <a:xfrm>
                                    <a:off x="4966" y="1196"/>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05" name="Line 2068"/>
                                  <p:cNvSpPr>
                                    <a:spLocks noChangeShapeType="1"/>
                                  </p:cNvSpPr>
                                  <p:nvPr/>
                                </p:nvSpPr>
                                <p:spPr bwMode="auto">
                                  <a:xfrm flipV="1">
                                    <a:off x="4966" y="1196"/>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06" name="Line 2069"/>
                                  <p:cNvSpPr>
                                    <a:spLocks noChangeShapeType="1"/>
                                  </p:cNvSpPr>
                                  <p:nvPr/>
                                </p:nvSpPr>
                                <p:spPr bwMode="auto">
                                  <a:xfrm>
                                    <a:off x="4966" y="1206"/>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07" name="Line 2070"/>
                                  <p:cNvSpPr>
                                    <a:spLocks noChangeShapeType="1"/>
                                  </p:cNvSpPr>
                                  <p:nvPr/>
                                </p:nvSpPr>
                                <p:spPr bwMode="auto">
                                  <a:xfrm>
                                    <a:off x="4966" y="1206"/>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08" name="Line 2071"/>
                                  <p:cNvSpPr>
                                    <a:spLocks noChangeShapeType="1"/>
                                  </p:cNvSpPr>
                                  <p:nvPr/>
                                </p:nvSpPr>
                                <p:spPr bwMode="auto">
                                  <a:xfrm>
                                    <a:off x="4957" y="1206"/>
                                    <a:ext cx="9"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09" name="Line 2072"/>
                                  <p:cNvSpPr>
                                    <a:spLocks noChangeShapeType="1"/>
                                  </p:cNvSpPr>
                                  <p:nvPr/>
                                </p:nvSpPr>
                                <p:spPr bwMode="auto">
                                  <a:xfrm flipV="1">
                                    <a:off x="4957" y="1206"/>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10" name="Line 2073"/>
                                  <p:cNvSpPr>
                                    <a:spLocks noChangeShapeType="1"/>
                                  </p:cNvSpPr>
                                  <p:nvPr/>
                                </p:nvSpPr>
                                <p:spPr bwMode="auto">
                                  <a:xfrm>
                                    <a:off x="4957" y="121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11" name="Line 2074"/>
                                  <p:cNvSpPr>
                                    <a:spLocks noChangeShapeType="1"/>
                                  </p:cNvSpPr>
                                  <p:nvPr/>
                                </p:nvSpPr>
                                <p:spPr bwMode="auto">
                                  <a:xfrm>
                                    <a:off x="4957" y="121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12" name="Line 2075"/>
                                  <p:cNvSpPr>
                                    <a:spLocks noChangeShapeType="1"/>
                                  </p:cNvSpPr>
                                  <p:nvPr/>
                                </p:nvSpPr>
                                <p:spPr bwMode="auto">
                                  <a:xfrm>
                                    <a:off x="4957" y="121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13" name="Line 2076"/>
                                  <p:cNvSpPr>
                                    <a:spLocks noChangeShapeType="1"/>
                                  </p:cNvSpPr>
                                  <p:nvPr/>
                                </p:nvSpPr>
                                <p:spPr bwMode="auto">
                                  <a:xfrm flipV="1">
                                    <a:off x="4957" y="1215"/>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14" name="Line 2077"/>
                                  <p:cNvSpPr>
                                    <a:spLocks noChangeShapeType="1"/>
                                  </p:cNvSpPr>
                                  <p:nvPr/>
                                </p:nvSpPr>
                                <p:spPr bwMode="auto">
                                  <a:xfrm>
                                    <a:off x="4947" y="1225"/>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15" name="Line 2078"/>
                                  <p:cNvSpPr>
                                    <a:spLocks noChangeShapeType="1"/>
                                  </p:cNvSpPr>
                                  <p:nvPr/>
                                </p:nvSpPr>
                                <p:spPr bwMode="auto">
                                  <a:xfrm flipV="1">
                                    <a:off x="4947" y="1225"/>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16" name="Line 2079"/>
                                  <p:cNvSpPr>
                                    <a:spLocks noChangeShapeType="1"/>
                                  </p:cNvSpPr>
                                  <p:nvPr/>
                                </p:nvSpPr>
                                <p:spPr bwMode="auto">
                                  <a:xfrm>
                                    <a:off x="4947" y="123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17" name="Line 2080"/>
                                  <p:cNvSpPr>
                                    <a:spLocks noChangeShapeType="1"/>
                                  </p:cNvSpPr>
                                  <p:nvPr/>
                                </p:nvSpPr>
                                <p:spPr bwMode="auto">
                                  <a:xfrm>
                                    <a:off x="4947" y="123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18" name="Line 2081"/>
                                  <p:cNvSpPr>
                                    <a:spLocks noChangeShapeType="1"/>
                                  </p:cNvSpPr>
                                  <p:nvPr/>
                                </p:nvSpPr>
                                <p:spPr bwMode="auto">
                                  <a:xfrm>
                                    <a:off x="4937" y="1234"/>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19" name="Line 2082"/>
                                  <p:cNvSpPr>
                                    <a:spLocks noChangeShapeType="1"/>
                                  </p:cNvSpPr>
                                  <p:nvPr/>
                                </p:nvSpPr>
                                <p:spPr bwMode="auto">
                                  <a:xfrm flipV="1">
                                    <a:off x="4937" y="1234"/>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20" name="Line 2083"/>
                                  <p:cNvSpPr>
                                    <a:spLocks noChangeShapeType="1"/>
                                  </p:cNvSpPr>
                                  <p:nvPr/>
                                </p:nvSpPr>
                                <p:spPr bwMode="auto">
                                  <a:xfrm>
                                    <a:off x="4927" y="1244"/>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21" name="Line 2084"/>
                                  <p:cNvSpPr>
                                    <a:spLocks noChangeShapeType="1"/>
                                  </p:cNvSpPr>
                                  <p:nvPr/>
                                </p:nvSpPr>
                                <p:spPr bwMode="auto">
                                  <a:xfrm>
                                    <a:off x="4927" y="124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22" name="Line 2085"/>
                                  <p:cNvSpPr>
                                    <a:spLocks noChangeShapeType="1"/>
                                  </p:cNvSpPr>
                                  <p:nvPr/>
                                </p:nvSpPr>
                                <p:spPr bwMode="auto">
                                  <a:xfrm>
                                    <a:off x="4917" y="1244"/>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23" name="Line 2086"/>
                                  <p:cNvSpPr>
                                    <a:spLocks noChangeShapeType="1"/>
                                  </p:cNvSpPr>
                                  <p:nvPr/>
                                </p:nvSpPr>
                                <p:spPr bwMode="auto">
                                  <a:xfrm flipV="1">
                                    <a:off x="4917" y="1244"/>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24" name="Line 2087"/>
                                  <p:cNvSpPr>
                                    <a:spLocks noChangeShapeType="1"/>
                                  </p:cNvSpPr>
                                  <p:nvPr/>
                                </p:nvSpPr>
                                <p:spPr bwMode="auto">
                                  <a:xfrm>
                                    <a:off x="4917" y="125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25" name="Line 2088"/>
                                  <p:cNvSpPr>
                                    <a:spLocks noChangeShapeType="1"/>
                                  </p:cNvSpPr>
                                  <p:nvPr/>
                                </p:nvSpPr>
                                <p:spPr bwMode="auto">
                                  <a:xfrm>
                                    <a:off x="4917" y="125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26" name="Line 2089"/>
                                  <p:cNvSpPr>
                                    <a:spLocks noChangeShapeType="1"/>
                                  </p:cNvSpPr>
                                  <p:nvPr/>
                                </p:nvSpPr>
                                <p:spPr bwMode="auto">
                                  <a:xfrm>
                                    <a:off x="4889" y="1253"/>
                                    <a:ext cx="28"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27" name="Line 2090"/>
                                  <p:cNvSpPr>
                                    <a:spLocks noChangeShapeType="1"/>
                                  </p:cNvSpPr>
                                  <p:nvPr/>
                                </p:nvSpPr>
                                <p:spPr bwMode="auto">
                                  <a:xfrm flipV="1">
                                    <a:off x="4889" y="1253"/>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28" name="Line 2091"/>
                                  <p:cNvSpPr>
                                    <a:spLocks noChangeShapeType="1"/>
                                  </p:cNvSpPr>
                                  <p:nvPr/>
                                </p:nvSpPr>
                                <p:spPr bwMode="auto">
                                  <a:xfrm>
                                    <a:off x="4889" y="1263"/>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29" name="Line 2092"/>
                                  <p:cNvSpPr>
                                    <a:spLocks noChangeShapeType="1"/>
                                  </p:cNvSpPr>
                                  <p:nvPr/>
                                </p:nvSpPr>
                                <p:spPr bwMode="auto">
                                  <a:xfrm>
                                    <a:off x="4889" y="1263"/>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30" name="Line 2093"/>
                                  <p:cNvSpPr>
                                    <a:spLocks noChangeShapeType="1"/>
                                  </p:cNvSpPr>
                                  <p:nvPr/>
                                </p:nvSpPr>
                                <p:spPr bwMode="auto">
                                  <a:xfrm>
                                    <a:off x="4879" y="1263"/>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31" name="Line 2094"/>
                                  <p:cNvSpPr>
                                    <a:spLocks noChangeShapeType="1"/>
                                  </p:cNvSpPr>
                                  <p:nvPr/>
                                </p:nvSpPr>
                                <p:spPr bwMode="auto">
                                  <a:xfrm flipV="1">
                                    <a:off x="4879" y="1263"/>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32" name="Line 2095"/>
                                  <p:cNvSpPr>
                                    <a:spLocks noChangeShapeType="1"/>
                                  </p:cNvSpPr>
                                  <p:nvPr/>
                                </p:nvSpPr>
                                <p:spPr bwMode="auto">
                                  <a:xfrm>
                                    <a:off x="4879" y="127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33" name="Line 2096"/>
                                  <p:cNvSpPr>
                                    <a:spLocks noChangeShapeType="1"/>
                                  </p:cNvSpPr>
                                  <p:nvPr/>
                                </p:nvSpPr>
                                <p:spPr bwMode="auto">
                                  <a:xfrm>
                                    <a:off x="4879" y="127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34" name="Line 2097"/>
                                  <p:cNvSpPr>
                                    <a:spLocks noChangeShapeType="1"/>
                                  </p:cNvSpPr>
                                  <p:nvPr/>
                                </p:nvSpPr>
                                <p:spPr bwMode="auto">
                                  <a:xfrm>
                                    <a:off x="4870" y="1272"/>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35" name="Line 2098"/>
                                  <p:cNvSpPr>
                                    <a:spLocks noChangeShapeType="1"/>
                                  </p:cNvSpPr>
                                  <p:nvPr/>
                                </p:nvSpPr>
                                <p:spPr bwMode="auto">
                                  <a:xfrm flipV="1">
                                    <a:off x="4870" y="1272"/>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36" name="Line 2099"/>
                                  <p:cNvSpPr>
                                    <a:spLocks noChangeShapeType="1"/>
                                  </p:cNvSpPr>
                                  <p:nvPr/>
                                </p:nvSpPr>
                                <p:spPr bwMode="auto">
                                  <a:xfrm>
                                    <a:off x="4860" y="1282"/>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37" name="Line 2100"/>
                                  <p:cNvSpPr>
                                    <a:spLocks noChangeShapeType="1"/>
                                  </p:cNvSpPr>
                                  <p:nvPr/>
                                </p:nvSpPr>
                                <p:spPr bwMode="auto">
                                  <a:xfrm>
                                    <a:off x="4860" y="128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38" name="Line 2101"/>
                                  <p:cNvSpPr>
                                    <a:spLocks noChangeShapeType="1"/>
                                  </p:cNvSpPr>
                                  <p:nvPr/>
                                </p:nvSpPr>
                                <p:spPr bwMode="auto">
                                  <a:xfrm>
                                    <a:off x="4860" y="128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39" name="Line 2102"/>
                                  <p:cNvSpPr>
                                    <a:spLocks noChangeShapeType="1"/>
                                  </p:cNvSpPr>
                                  <p:nvPr/>
                                </p:nvSpPr>
                                <p:spPr bwMode="auto">
                                  <a:xfrm flipV="1">
                                    <a:off x="4860" y="1282"/>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40" name="Line 2103"/>
                                  <p:cNvSpPr>
                                    <a:spLocks noChangeShapeType="1"/>
                                  </p:cNvSpPr>
                                  <p:nvPr/>
                                </p:nvSpPr>
                                <p:spPr bwMode="auto">
                                  <a:xfrm>
                                    <a:off x="4831" y="1310"/>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41" name="Line 2104"/>
                                  <p:cNvSpPr>
                                    <a:spLocks noChangeShapeType="1"/>
                                  </p:cNvSpPr>
                                  <p:nvPr/>
                                </p:nvSpPr>
                                <p:spPr bwMode="auto">
                                  <a:xfrm>
                                    <a:off x="4831" y="131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42" name="Line 2105"/>
                                  <p:cNvSpPr>
                                    <a:spLocks noChangeShapeType="1"/>
                                  </p:cNvSpPr>
                                  <p:nvPr/>
                                </p:nvSpPr>
                                <p:spPr bwMode="auto">
                                  <a:xfrm>
                                    <a:off x="4831" y="131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43" name="Line 2106"/>
                                  <p:cNvSpPr>
                                    <a:spLocks noChangeShapeType="1"/>
                                  </p:cNvSpPr>
                                  <p:nvPr/>
                                </p:nvSpPr>
                                <p:spPr bwMode="auto">
                                  <a:xfrm flipV="1">
                                    <a:off x="4831" y="1310"/>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44" name="Line 2107"/>
                                  <p:cNvSpPr>
                                    <a:spLocks noChangeShapeType="1"/>
                                  </p:cNvSpPr>
                                  <p:nvPr/>
                                </p:nvSpPr>
                                <p:spPr bwMode="auto">
                                  <a:xfrm>
                                    <a:off x="4821" y="1319"/>
                                    <a:ext cx="10"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45" name="Line 2108"/>
                                  <p:cNvSpPr>
                                    <a:spLocks noChangeShapeType="1"/>
                                  </p:cNvSpPr>
                                  <p:nvPr/>
                                </p:nvSpPr>
                                <p:spPr bwMode="auto">
                                  <a:xfrm>
                                    <a:off x="4821" y="1319"/>
                                    <a:ext cx="1"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46" name="Line 2109"/>
                                  <p:cNvSpPr>
                                    <a:spLocks noChangeShapeType="1"/>
                                  </p:cNvSpPr>
                                  <p:nvPr/>
                                </p:nvSpPr>
                                <p:spPr bwMode="auto">
                                  <a:xfrm>
                                    <a:off x="4821" y="1319"/>
                                    <a:ext cx="1"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47" name="Line 2110"/>
                                  <p:cNvSpPr>
                                    <a:spLocks noChangeShapeType="1"/>
                                  </p:cNvSpPr>
                                  <p:nvPr/>
                                </p:nvSpPr>
                                <p:spPr bwMode="auto">
                                  <a:xfrm flipV="1">
                                    <a:off x="4821" y="1319"/>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48" name="Line 2111"/>
                                  <p:cNvSpPr>
                                    <a:spLocks noChangeShapeType="1"/>
                                  </p:cNvSpPr>
                                  <p:nvPr/>
                                </p:nvSpPr>
                                <p:spPr bwMode="auto">
                                  <a:xfrm>
                                    <a:off x="4821" y="132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49" name="Line 2112"/>
                                  <p:cNvSpPr>
                                    <a:spLocks noChangeShapeType="1"/>
                                  </p:cNvSpPr>
                                  <p:nvPr/>
                                </p:nvSpPr>
                                <p:spPr bwMode="auto">
                                  <a:xfrm>
                                    <a:off x="4821" y="132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50" name="Line 2113"/>
                                  <p:cNvSpPr>
                                    <a:spLocks noChangeShapeType="1"/>
                                  </p:cNvSpPr>
                                  <p:nvPr/>
                                </p:nvSpPr>
                                <p:spPr bwMode="auto">
                                  <a:xfrm>
                                    <a:off x="4821" y="132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51" name="Line 2114"/>
                                  <p:cNvSpPr>
                                    <a:spLocks noChangeShapeType="1"/>
                                  </p:cNvSpPr>
                                  <p:nvPr/>
                                </p:nvSpPr>
                                <p:spPr bwMode="auto">
                                  <a:xfrm flipV="1">
                                    <a:off x="4821" y="132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52" name="Line 2115"/>
                                  <p:cNvSpPr>
                                    <a:spLocks noChangeShapeType="1"/>
                                  </p:cNvSpPr>
                                  <p:nvPr/>
                                </p:nvSpPr>
                                <p:spPr bwMode="auto">
                                  <a:xfrm>
                                    <a:off x="4821" y="133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53" name="Line 2116"/>
                                  <p:cNvSpPr>
                                    <a:spLocks noChangeShapeType="1"/>
                                  </p:cNvSpPr>
                                  <p:nvPr/>
                                </p:nvSpPr>
                                <p:spPr bwMode="auto">
                                  <a:xfrm>
                                    <a:off x="4821" y="133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54" name="Line 2117"/>
                                  <p:cNvSpPr>
                                    <a:spLocks noChangeShapeType="1"/>
                                  </p:cNvSpPr>
                                  <p:nvPr/>
                                </p:nvSpPr>
                                <p:spPr bwMode="auto">
                                  <a:xfrm>
                                    <a:off x="4812" y="1338"/>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55" name="Line 2118"/>
                                  <p:cNvSpPr>
                                    <a:spLocks noChangeShapeType="1"/>
                                  </p:cNvSpPr>
                                  <p:nvPr/>
                                </p:nvSpPr>
                                <p:spPr bwMode="auto">
                                  <a:xfrm flipV="1">
                                    <a:off x="4812" y="1338"/>
                                    <a:ext cx="1" cy="1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56" name="Line 2119"/>
                                  <p:cNvSpPr>
                                    <a:spLocks noChangeShapeType="1"/>
                                  </p:cNvSpPr>
                                  <p:nvPr/>
                                </p:nvSpPr>
                                <p:spPr bwMode="auto">
                                  <a:xfrm>
                                    <a:off x="4812" y="134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57" name="Line 2120"/>
                                  <p:cNvSpPr>
                                    <a:spLocks noChangeShapeType="1"/>
                                  </p:cNvSpPr>
                                  <p:nvPr/>
                                </p:nvSpPr>
                                <p:spPr bwMode="auto">
                                  <a:xfrm flipV="1">
                                    <a:off x="4812" y="134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58" name="Line 2121"/>
                                  <p:cNvSpPr>
                                    <a:spLocks noChangeShapeType="1"/>
                                  </p:cNvSpPr>
                                  <p:nvPr/>
                                </p:nvSpPr>
                                <p:spPr bwMode="auto">
                                  <a:xfrm>
                                    <a:off x="4812" y="1358"/>
                                    <a:ext cx="1"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59" name="Line 2122"/>
                                  <p:cNvSpPr>
                                    <a:spLocks noChangeShapeType="1"/>
                                  </p:cNvSpPr>
                                  <p:nvPr/>
                                </p:nvSpPr>
                                <p:spPr bwMode="auto">
                                  <a:xfrm>
                                    <a:off x="4812" y="1358"/>
                                    <a:ext cx="1"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60" name="Line 2123"/>
                                  <p:cNvSpPr>
                                    <a:spLocks noChangeShapeType="1"/>
                                  </p:cNvSpPr>
                                  <p:nvPr/>
                                </p:nvSpPr>
                                <p:spPr bwMode="auto">
                                  <a:xfrm>
                                    <a:off x="4792" y="1358"/>
                                    <a:ext cx="20"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61" name="Line 2124"/>
                                  <p:cNvSpPr>
                                    <a:spLocks noChangeShapeType="1"/>
                                  </p:cNvSpPr>
                                  <p:nvPr/>
                                </p:nvSpPr>
                                <p:spPr bwMode="auto">
                                  <a:xfrm flipV="1">
                                    <a:off x="4792" y="1358"/>
                                    <a:ext cx="2"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62" name="Line 2125"/>
                                  <p:cNvSpPr>
                                    <a:spLocks noChangeShapeType="1"/>
                                  </p:cNvSpPr>
                                  <p:nvPr/>
                                </p:nvSpPr>
                                <p:spPr bwMode="auto">
                                  <a:xfrm>
                                    <a:off x="4792" y="1368"/>
                                    <a:ext cx="2"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63" name="Line 2126"/>
                                  <p:cNvSpPr>
                                    <a:spLocks noChangeShapeType="1"/>
                                  </p:cNvSpPr>
                                  <p:nvPr/>
                                </p:nvSpPr>
                                <p:spPr bwMode="auto">
                                  <a:xfrm>
                                    <a:off x="4792" y="1368"/>
                                    <a:ext cx="2"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64" name="Line 2127"/>
                                  <p:cNvSpPr>
                                    <a:spLocks noChangeShapeType="1"/>
                                  </p:cNvSpPr>
                                  <p:nvPr/>
                                </p:nvSpPr>
                                <p:spPr bwMode="auto">
                                  <a:xfrm>
                                    <a:off x="4783" y="1368"/>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65" name="Line 2128"/>
                                  <p:cNvSpPr>
                                    <a:spLocks noChangeShapeType="1"/>
                                  </p:cNvSpPr>
                                  <p:nvPr/>
                                </p:nvSpPr>
                                <p:spPr bwMode="auto">
                                  <a:xfrm flipV="1">
                                    <a:off x="4783" y="1368"/>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66" name="Line 2129"/>
                                  <p:cNvSpPr>
                                    <a:spLocks noChangeShapeType="1"/>
                                  </p:cNvSpPr>
                                  <p:nvPr/>
                                </p:nvSpPr>
                                <p:spPr bwMode="auto">
                                  <a:xfrm>
                                    <a:off x="4773" y="1377"/>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67" name="Line 2130"/>
                                  <p:cNvSpPr>
                                    <a:spLocks noChangeShapeType="1"/>
                                  </p:cNvSpPr>
                                  <p:nvPr/>
                                </p:nvSpPr>
                                <p:spPr bwMode="auto">
                                  <a:xfrm>
                                    <a:off x="4773" y="137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68" name="Line 2131"/>
                                  <p:cNvSpPr>
                                    <a:spLocks noChangeShapeType="1"/>
                                  </p:cNvSpPr>
                                  <p:nvPr/>
                                </p:nvSpPr>
                                <p:spPr bwMode="auto">
                                  <a:xfrm>
                                    <a:off x="4773" y="137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69" name="Line 2132"/>
                                  <p:cNvSpPr>
                                    <a:spLocks noChangeShapeType="1"/>
                                  </p:cNvSpPr>
                                  <p:nvPr/>
                                </p:nvSpPr>
                                <p:spPr bwMode="auto">
                                  <a:xfrm flipV="1">
                                    <a:off x="4773" y="1377"/>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70" name="Line 2133"/>
                                  <p:cNvSpPr>
                                    <a:spLocks noChangeShapeType="1"/>
                                  </p:cNvSpPr>
                                  <p:nvPr/>
                                </p:nvSpPr>
                                <p:spPr bwMode="auto">
                                  <a:xfrm>
                                    <a:off x="4773" y="138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71" name="Line 2134"/>
                                  <p:cNvSpPr>
                                    <a:spLocks noChangeShapeType="1"/>
                                  </p:cNvSpPr>
                                  <p:nvPr/>
                                </p:nvSpPr>
                                <p:spPr bwMode="auto">
                                  <a:xfrm>
                                    <a:off x="4773" y="138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72" name="Line 2135"/>
                                  <p:cNvSpPr>
                                    <a:spLocks noChangeShapeType="1"/>
                                  </p:cNvSpPr>
                                  <p:nvPr/>
                                </p:nvSpPr>
                                <p:spPr bwMode="auto">
                                  <a:xfrm>
                                    <a:off x="4763" y="1387"/>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73" name="Line 2136"/>
                                  <p:cNvSpPr>
                                    <a:spLocks noChangeShapeType="1"/>
                                  </p:cNvSpPr>
                                  <p:nvPr/>
                                </p:nvSpPr>
                                <p:spPr bwMode="auto">
                                  <a:xfrm flipV="1">
                                    <a:off x="4763" y="1387"/>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74" name="Line 2137"/>
                                  <p:cNvSpPr>
                                    <a:spLocks noChangeShapeType="1"/>
                                  </p:cNvSpPr>
                                  <p:nvPr/>
                                </p:nvSpPr>
                                <p:spPr bwMode="auto">
                                  <a:xfrm>
                                    <a:off x="4763" y="139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75" name="Line 2138"/>
                                  <p:cNvSpPr>
                                    <a:spLocks noChangeShapeType="1"/>
                                  </p:cNvSpPr>
                                  <p:nvPr/>
                                </p:nvSpPr>
                                <p:spPr bwMode="auto">
                                  <a:xfrm flipV="1">
                                    <a:off x="4763" y="1396"/>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76" name="Line 2139"/>
                                  <p:cNvSpPr>
                                    <a:spLocks noChangeShapeType="1"/>
                                  </p:cNvSpPr>
                                  <p:nvPr/>
                                </p:nvSpPr>
                                <p:spPr bwMode="auto">
                                  <a:xfrm>
                                    <a:off x="4753" y="1406"/>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77" name="Line 2140"/>
                                  <p:cNvSpPr>
                                    <a:spLocks noChangeShapeType="1"/>
                                  </p:cNvSpPr>
                                  <p:nvPr/>
                                </p:nvSpPr>
                                <p:spPr bwMode="auto">
                                  <a:xfrm>
                                    <a:off x="4753" y="140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178" name="Line 2141"/>
                                  <p:cNvSpPr>
                                    <a:spLocks noChangeShapeType="1"/>
                                  </p:cNvSpPr>
                                  <p:nvPr/>
                                </p:nvSpPr>
                                <p:spPr bwMode="auto">
                                  <a:xfrm>
                                    <a:off x="4744" y="1406"/>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grpSp>
                            <p:sp>
                              <p:nvSpPr>
                                <p:cNvPr id="21932" name="Line 2142"/>
                                <p:cNvSpPr>
                                  <a:spLocks noChangeShapeType="1"/>
                                </p:cNvSpPr>
                                <p:nvPr/>
                              </p:nvSpPr>
                              <p:spPr bwMode="auto">
                                <a:xfrm>
                                  <a:off x="4724" y="1425"/>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33" name="Line 2143"/>
                                <p:cNvSpPr>
                                  <a:spLocks noChangeShapeType="1"/>
                                </p:cNvSpPr>
                                <p:nvPr/>
                              </p:nvSpPr>
                              <p:spPr bwMode="auto">
                                <a:xfrm>
                                  <a:off x="4724" y="142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34" name="Line 2144"/>
                                <p:cNvSpPr>
                                  <a:spLocks noChangeShapeType="1"/>
                                </p:cNvSpPr>
                                <p:nvPr/>
                              </p:nvSpPr>
                              <p:spPr bwMode="auto">
                                <a:xfrm>
                                  <a:off x="4714" y="1425"/>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35" name="Line 2145"/>
                                <p:cNvSpPr>
                                  <a:spLocks noChangeShapeType="1"/>
                                </p:cNvSpPr>
                                <p:nvPr/>
                              </p:nvSpPr>
                              <p:spPr bwMode="auto">
                                <a:xfrm flipV="1">
                                  <a:off x="4714" y="1425"/>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36" name="Line 2146"/>
                                <p:cNvSpPr>
                                  <a:spLocks noChangeShapeType="1"/>
                                </p:cNvSpPr>
                                <p:nvPr/>
                              </p:nvSpPr>
                              <p:spPr bwMode="auto">
                                <a:xfrm>
                                  <a:off x="4714" y="143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37" name="Line 2147"/>
                                <p:cNvSpPr>
                                  <a:spLocks noChangeShapeType="1"/>
                                </p:cNvSpPr>
                                <p:nvPr/>
                              </p:nvSpPr>
                              <p:spPr bwMode="auto">
                                <a:xfrm flipV="1">
                                  <a:off x="4714" y="1434"/>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38" name="Line 2148"/>
                                <p:cNvSpPr>
                                  <a:spLocks noChangeShapeType="1"/>
                                </p:cNvSpPr>
                                <p:nvPr/>
                              </p:nvSpPr>
                              <p:spPr bwMode="auto">
                                <a:xfrm>
                                  <a:off x="4705" y="1444"/>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39" name="Line 2149"/>
                                <p:cNvSpPr>
                                  <a:spLocks noChangeShapeType="1"/>
                                </p:cNvSpPr>
                                <p:nvPr/>
                              </p:nvSpPr>
                              <p:spPr bwMode="auto">
                                <a:xfrm>
                                  <a:off x="4705" y="144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40" name="Line 2150"/>
                                <p:cNvSpPr>
                                  <a:spLocks noChangeShapeType="1"/>
                                </p:cNvSpPr>
                                <p:nvPr/>
                              </p:nvSpPr>
                              <p:spPr bwMode="auto">
                                <a:xfrm>
                                  <a:off x="4705" y="144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41" name="Line 2151"/>
                                <p:cNvSpPr>
                                  <a:spLocks noChangeShapeType="1"/>
                                </p:cNvSpPr>
                                <p:nvPr/>
                              </p:nvSpPr>
                              <p:spPr bwMode="auto">
                                <a:xfrm flipV="1">
                                  <a:off x="4705" y="1444"/>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42" name="Line 2152"/>
                                <p:cNvSpPr>
                                  <a:spLocks noChangeShapeType="1"/>
                                </p:cNvSpPr>
                                <p:nvPr/>
                              </p:nvSpPr>
                              <p:spPr bwMode="auto">
                                <a:xfrm>
                                  <a:off x="4705" y="145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43" name="Line 2153"/>
                                <p:cNvSpPr>
                                  <a:spLocks noChangeShapeType="1"/>
                                </p:cNvSpPr>
                                <p:nvPr/>
                              </p:nvSpPr>
                              <p:spPr bwMode="auto">
                                <a:xfrm flipV="1">
                                  <a:off x="4705" y="1453"/>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44" name="Line 2154"/>
                                <p:cNvSpPr>
                                  <a:spLocks noChangeShapeType="1"/>
                                </p:cNvSpPr>
                                <p:nvPr/>
                              </p:nvSpPr>
                              <p:spPr bwMode="auto">
                                <a:xfrm>
                                  <a:off x="4695" y="1463"/>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45" name="Line 2155"/>
                                <p:cNvSpPr>
                                  <a:spLocks noChangeShapeType="1"/>
                                </p:cNvSpPr>
                                <p:nvPr/>
                              </p:nvSpPr>
                              <p:spPr bwMode="auto">
                                <a:xfrm flipV="1">
                                  <a:off x="4695" y="1463"/>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46" name="Line 2156"/>
                                <p:cNvSpPr>
                                  <a:spLocks noChangeShapeType="1"/>
                                </p:cNvSpPr>
                                <p:nvPr/>
                              </p:nvSpPr>
                              <p:spPr bwMode="auto">
                                <a:xfrm>
                                  <a:off x="4695" y="147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47" name="Line 2157"/>
                                <p:cNvSpPr>
                                  <a:spLocks noChangeShapeType="1"/>
                                </p:cNvSpPr>
                                <p:nvPr/>
                              </p:nvSpPr>
                              <p:spPr bwMode="auto">
                                <a:xfrm>
                                  <a:off x="4695" y="147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48" name="Line 2158"/>
                                <p:cNvSpPr>
                                  <a:spLocks noChangeShapeType="1"/>
                                </p:cNvSpPr>
                                <p:nvPr/>
                              </p:nvSpPr>
                              <p:spPr bwMode="auto">
                                <a:xfrm>
                                  <a:off x="4695" y="147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49" name="Line 2159"/>
                                <p:cNvSpPr>
                                  <a:spLocks noChangeShapeType="1"/>
                                </p:cNvSpPr>
                                <p:nvPr/>
                              </p:nvSpPr>
                              <p:spPr bwMode="auto">
                                <a:xfrm flipV="1">
                                  <a:off x="4695" y="1472"/>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50" name="Line 2160"/>
                                <p:cNvSpPr>
                                  <a:spLocks noChangeShapeType="1"/>
                                </p:cNvSpPr>
                                <p:nvPr/>
                              </p:nvSpPr>
                              <p:spPr bwMode="auto">
                                <a:xfrm>
                                  <a:off x="4686" y="1482"/>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51" name="Line 2161"/>
                                <p:cNvSpPr>
                                  <a:spLocks noChangeShapeType="1"/>
                                </p:cNvSpPr>
                                <p:nvPr/>
                              </p:nvSpPr>
                              <p:spPr bwMode="auto">
                                <a:xfrm>
                                  <a:off x="4686" y="1482"/>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52" name="Line 2162"/>
                                <p:cNvSpPr>
                                  <a:spLocks noChangeShapeType="1"/>
                                </p:cNvSpPr>
                                <p:nvPr/>
                              </p:nvSpPr>
                              <p:spPr bwMode="auto">
                                <a:xfrm>
                                  <a:off x="4686" y="1482"/>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53" name="Line 2163"/>
                                <p:cNvSpPr>
                                  <a:spLocks noChangeShapeType="1"/>
                                </p:cNvSpPr>
                                <p:nvPr/>
                              </p:nvSpPr>
                              <p:spPr bwMode="auto">
                                <a:xfrm flipV="1">
                                  <a:off x="4686" y="1482"/>
                                  <a:ext cx="0"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54" name="Line 2164"/>
                                <p:cNvSpPr>
                                  <a:spLocks noChangeShapeType="1"/>
                                </p:cNvSpPr>
                                <p:nvPr/>
                              </p:nvSpPr>
                              <p:spPr bwMode="auto">
                                <a:xfrm>
                                  <a:off x="4686" y="1491"/>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55" name="Line 2165"/>
                                <p:cNvSpPr>
                                  <a:spLocks noChangeShapeType="1"/>
                                </p:cNvSpPr>
                                <p:nvPr/>
                              </p:nvSpPr>
                              <p:spPr bwMode="auto">
                                <a:xfrm flipV="1">
                                  <a:off x="4686" y="1491"/>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56" name="Line 2166"/>
                                <p:cNvSpPr>
                                  <a:spLocks noChangeShapeType="1"/>
                                </p:cNvSpPr>
                                <p:nvPr/>
                              </p:nvSpPr>
                              <p:spPr bwMode="auto">
                                <a:xfrm>
                                  <a:off x="4676" y="1501"/>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57" name="Line 2167"/>
                                <p:cNvSpPr>
                                  <a:spLocks noChangeShapeType="1"/>
                                </p:cNvSpPr>
                                <p:nvPr/>
                              </p:nvSpPr>
                              <p:spPr bwMode="auto">
                                <a:xfrm>
                                  <a:off x="4676" y="150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58" name="Line 2168"/>
                                <p:cNvSpPr>
                                  <a:spLocks noChangeShapeType="1"/>
                                </p:cNvSpPr>
                                <p:nvPr/>
                              </p:nvSpPr>
                              <p:spPr bwMode="auto">
                                <a:xfrm>
                                  <a:off x="4676" y="150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59" name="Line 2169"/>
                                <p:cNvSpPr>
                                  <a:spLocks noChangeShapeType="1"/>
                                </p:cNvSpPr>
                                <p:nvPr/>
                              </p:nvSpPr>
                              <p:spPr bwMode="auto">
                                <a:xfrm flipV="1">
                                  <a:off x="4676" y="1501"/>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60" name="Line 2170"/>
                                <p:cNvSpPr>
                                  <a:spLocks noChangeShapeType="1"/>
                                </p:cNvSpPr>
                                <p:nvPr/>
                              </p:nvSpPr>
                              <p:spPr bwMode="auto">
                                <a:xfrm>
                                  <a:off x="4676" y="151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61" name="Line 2171"/>
                                <p:cNvSpPr>
                                  <a:spLocks noChangeShapeType="1"/>
                                </p:cNvSpPr>
                                <p:nvPr/>
                              </p:nvSpPr>
                              <p:spPr bwMode="auto">
                                <a:xfrm flipV="1">
                                  <a:off x="4647" y="1521"/>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62" name="Line 2172"/>
                                <p:cNvSpPr>
                                  <a:spLocks noChangeShapeType="1"/>
                                </p:cNvSpPr>
                                <p:nvPr/>
                              </p:nvSpPr>
                              <p:spPr bwMode="auto">
                                <a:xfrm>
                                  <a:off x="4647" y="153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63" name="Line 2173"/>
                                <p:cNvSpPr>
                                  <a:spLocks noChangeShapeType="1"/>
                                </p:cNvSpPr>
                                <p:nvPr/>
                              </p:nvSpPr>
                              <p:spPr bwMode="auto">
                                <a:xfrm flipV="1">
                                  <a:off x="4647" y="1530"/>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64" name="Line 2174"/>
                                <p:cNvSpPr>
                                  <a:spLocks noChangeShapeType="1"/>
                                </p:cNvSpPr>
                                <p:nvPr/>
                              </p:nvSpPr>
                              <p:spPr bwMode="auto">
                                <a:xfrm>
                                  <a:off x="4637" y="1540"/>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65" name="Line 2175"/>
                                <p:cNvSpPr>
                                  <a:spLocks noChangeShapeType="1"/>
                                </p:cNvSpPr>
                                <p:nvPr/>
                              </p:nvSpPr>
                              <p:spPr bwMode="auto">
                                <a:xfrm flipV="1">
                                  <a:off x="4637" y="1540"/>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66" name="Line 2176"/>
                                <p:cNvSpPr>
                                  <a:spLocks noChangeShapeType="1"/>
                                </p:cNvSpPr>
                                <p:nvPr/>
                              </p:nvSpPr>
                              <p:spPr bwMode="auto">
                                <a:xfrm>
                                  <a:off x="4628" y="1549"/>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67" name="Line 2177"/>
                                <p:cNvSpPr>
                                  <a:spLocks noChangeShapeType="1"/>
                                </p:cNvSpPr>
                                <p:nvPr/>
                              </p:nvSpPr>
                              <p:spPr bwMode="auto">
                                <a:xfrm flipV="1">
                                  <a:off x="4628" y="1549"/>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68" name="Line 2178"/>
                                <p:cNvSpPr>
                                  <a:spLocks noChangeShapeType="1"/>
                                </p:cNvSpPr>
                                <p:nvPr/>
                              </p:nvSpPr>
                              <p:spPr bwMode="auto">
                                <a:xfrm>
                                  <a:off x="4618" y="1559"/>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69" name="Line 2179"/>
                                <p:cNvSpPr>
                                  <a:spLocks noChangeShapeType="1"/>
                                </p:cNvSpPr>
                                <p:nvPr/>
                              </p:nvSpPr>
                              <p:spPr bwMode="auto">
                                <a:xfrm flipV="1">
                                  <a:off x="4618" y="155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70" name="Line 2180"/>
                                <p:cNvSpPr>
                                  <a:spLocks noChangeShapeType="1"/>
                                </p:cNvSpPr>
                                <p:nvPr/>
                              </p:nvSpPr>
                              <p:spPr bwMode="auto">
                                <a:xfrm>
                                  <a:off x="4618" y="156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71" name="Line 2181"/>
                                <p:cNvSpPr>
                                  <a:spLocks noChangeShapeType="1"/>
                                </p:cNvSpPr>
                                <p:nvPr/>
                              </p:nvSpPr>
                              <p:spPr bwMode="auto">
                                <a:xfrm flipV="1">
                                  <a:off x="4618" y="1568"/>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72" name="Line 2182"/>
                                <p:cNvSpPr>
                                  <a:spLocks noChangeShapeType="1"/>
                                </p:cNvSpPr>
                                <p:nvPr/>
                              </p:nvSpPr>
                              <p:spPr bwMode="auto">
                                <a:xfrm>
                                  <a:off x="4618" y="158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73" name="Line 2183"/>
                                <p:cNvSpPr>
                                  <a:spLocks noChangeShapeType="1"/>
                                </p:cNvSpPr>
                                <p:nvPr/>
                              </p:nvSpPr>
                              <p:spPr bwMode="auto">
                                <a:xfrm>
                                  <a:off x="4618" y="158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74" name="Line 2184"/>
                                <p:cNvSpPr>
                                  <a:spLocks noChangeShapeType="1"/>
                                </p:cNvSpPr>
                                <p:nvPr/>
                              </p:nvSpPr>
                              <p:spPr bwMode="auto">
                                <a:xfrm>
                                  <a:off x="4609" y="1587"/>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75" name="Line 2185"/>
                                <p:cNvSpPr>
                                  <a:spLocks noChangeShapeType="1"/>
                                </p:cNvSpPr>
                                <p:nvPr/>
                              </p:nvSpPr>
                              <p:spPr bwMode="auto">
                                <a:xfrm flipV="1">
                                  <a:off x="4609" y="1587"/>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76" name="Line 2186"/>
                                <p:cNvSpPr>
                                  <a:spLocks noChangeShapeType="1"/>
                                </p:cNvSpPr>
                                <p:nvPr/>
                              </p:nvSpPr>
                              <p:spPr bwMode="auto">
                                <a:xfrm>
                                  <a:off x="4609" y="159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77" name="Line 2187"/>
                                <p:cNvSpPr>
                                  <a:spLocks noChangeShapeType="1"/>
                                </p:cNvSpPr>
                                <p:nvPr/>
                              </p:nvSpPr>
                              <p:spPr bwMode="auto">
                                <a:xfrm flipV="1">
                                  <a:off x="4609" y="1597"/>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78" name="Line 2188"/>
                                <p:cNvSpPr>
                                  <a:spLocks noChangeShapeType="1"/>
                                </p:cNvSpPr>
                                <p:nvPr/>
                              </p:nvSpPr>
                              <p:spPr bwMode="auto">
                                <a:xfrm>
                                  <a:off x="4609" y="160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79" name="Line 2189"/>
                                <p:cNvSpPr>
                                  <a:spLocks noChangeShapeType="1"/>
                                </p:cNvSpPr>
                                <p:nvPr/>
                              </p:nvSpPr>
                              <p:spPr bwMode="auto">
                                <a:xfrm>
                                  <a:off x="4609" y="160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80" name="Line 2190"/>
                                <p:cNvSpPr>
                                  <a:spLocks noChangeShapeType="1"/>
                                </p:cNvSpPr>
                                <p:nvPr/>
                              </p:nvSpPr>
                              <p:spPr bwMode="auto">
                                <a:xfrm>
                                  <a:off x="4599" y="1606"/>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81" name="Line 2191"/>
                                <p:cNvSpPr>
                                  <a:spLocks noChangeShapeType="1"/>
                                </p:cNvSpPr>
                                <p:nvPr/>
                              </p:nvSpPr>
                              <p:spPr bwMode="auto">
                                <a:xfrm flipV="1">
                                  <a:off x="4599" y="1606"/>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82" name="Line 2192"/>
                                <p:cNvSpPr>
                                  <a:spLocks noChangeShapeType="1"/>
                                </p:cNvSpPr>
                                <p:nvPr/>
                              </p:nvSpPr>
                              <p:spPr bwMode="auto">
                                <a:xfrm>
                                  <a:off x="4599" y="161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83" name="Line 2193"/>
                                <p:cNvSpPr>
                                  <a:spLocks noChangeShapeType="1"/>
                                </p:cNvSpPr>
                                <p:nvPr/>
                              </p:nvSpPr>
                              <p:spPr bwMode="auto">
                                <a:xfrm flipV="1">
                                  <a:off x="4599" y="1616"/>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84" name="Line 2194"/>
                                <p:cNvSpPr>
                                  <a:spLocks noChangeShapeType="1"/>
                                </p:cNvSpPr>
                                <p:nvPr/>
                              </p:nvSpPr>
                              <p:spPr bwMode="auto">
                                <a:xfrm>
                                  <a:off x="4589" y="1625"/>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85" name="Line 2195"/>
                                <p:cNvSpPr>
                                  <a:spLocks noChangeShapeType="1"/>
                                </p:cNvSpPr>
                                <p:nvPr/>
                              </p:nvSpPr>
                              <p:spPr bwMode="auto">
                                <a:xfrm>
                                  <a:off x="4589" y="1625"/>
                                  <a:ext cx="2"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86" name="Line 2196"/>
                                <p:cNvSpPr>
                                  <a:spLocks noChangeShapeType="1"/>
                                </p:cNvSpPr>
                                <p:nvPr/>
                              </p:nvSpPr>
                              <p:spPr bwMode="auto">
                                <a:xfrm>
                                  <a:off x="4589" y="1625"/>
                                  <a:ext cx="2"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87" name="Line 2197"/>
                                <p:cNvSpPr>
                                  <a:spLocks noChangeShapeType="1"/>
                                </p:cNvSpPr>
                                <p:nvPr/>
                              </p:nvSpPr>
                              <p:spPr bwMode="auto">
                                <a:xfrm flipV="1">
                                  <a:off x="4589" y="1625"/>
                                  <a:ext cx="2"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88" name="Line 2198"/>
                                <p:cNvSpPr>
                                  <a:spLocks noChangeShapeType="1"/>
                                </p:cNvSpPr>
                                <p:nvPr/>
                              </p:nvSpPr>
                              <p:spPr bwMode="auto">
                                <a:xfrm>
                                  <a:off x="4580" y="1644"/>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89" name="Line 2199"/>
                                <p:cNvSpPr>
                                  <a:spLocks noChangeShapeType="1"/>
                                </p:cNvSpPr>
                                <p:nvPr/>
                              </p:nvSpPr>
                              <p:spPr bwMode="auto">
                                <a:xfrm flipV="1">
                                  <a:off x="4570" y="1663"/>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90" name="Line 2200"/>
                                <p:cNvSpPr>
                                  <a:spLocks noChangeShapeType="1"/>
                                </p:cNvSpPr>
                                <p:nvPr/>
                              </p:nvSpPr>
                              <p:spPr bwMode="auto">
                                <a:xfrm>
                                  <a:off x="4570" y="167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91" name="Line 2201"/>
                                <p:cNvSpPr>
                                  <a:spLocks noChangeShapeType="1"/>
                                </p:cNvSpPr>
                                <p:nvPr/>
                              </p:nvSpPr>
                              <p:spPr bwMode="auto">
                                <a:xfrm flipV="1">
                                  <a:off x="4570" y="1673"/>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92" name="Line 2202"/>
                                <p:cNvSpPr>
                                  <a:spLocks noChangeShapeType="1"/>
                                </p:cNvSpPr>
                                <p:nvPr/>
                              </p:nvSpPr>
                              <p:spPr bwMode="auto">
                                <a:xfrm>
                                  <a:off x="4570" y="168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93" name="Line 2203"/>
                                <p:cNvSpPr>
                                  <a:spLocks noChangeShapeType="1"/>
                                </p:cNvSpPr>
                                <p:nvPr/>
                              </p:nvSpPr>
                              <p:spPr bwMode="auto">
                                <a:xfrm flipV="1">
                                  <a:off x="4570" y="1682"/>
                                  <a:ext cx="1" cy="1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94" name="Line 2204"/>
                                <p:cNvSpPr>
                                  <a:spLocks noChangeShapeType="1"/>
                                </p:cNvSpPr>
                                <p:nvPr/>
                              </p:nvSpPr>
                              <p:spPr bwMode="auto">
                                <a:xfrm>
                                  <a:off x="4559" y="1693"/>
                                  <a:ext cx="1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95" name="Line 2205"/>
                                <p:cNvSpPr>
                                  <a:spLocks noChangeShapeType="1"/>
                                </p:cNvSpPr>
                                <p:nvPr/>
                              </p:nvSpPr>
                              <p:spPr bwMode="auto">
                                <a:xfrm flipV="1">
                                  <a:off x="4559" y="1693"/>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96" name="Line 2206"/>
                                <p:cNvSpPr>
                                  <a:spLocks noChangeShapeType="1"/>
                                </p:cNvSpPr>
                                <p:nvPr/>
                              </p:nvSpPr>
                              <p:spPr bwMode="auto">
                                <a:xfrm>
                                  <a:off x="4559" y="171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97" name="Line 2207"/>
                                <p:cNvSpPr>
                                  <a:spLocks noChangeShapeType="1"/>
                                </p:cNvSpPr>
                                <p:nvPr/>
                              </p:nvSpPr>
                              <p:spPr bwMode="auto">
                                <a:xfrm>
                                  <a:off x="4559" y="171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98" name="Line 2208"/>
                                <p:cNvSpPr>
                                  <a:spLocks noChangeShapeType="1"/>
                                </p:cNvSpPr>
                                <p:nvPr/>
                              </p:nvSpPr>
                              <p:spPr bwMode="auto">
                                <a:xfrm>
                                  <a:off x="4550" y="1712"/>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99" name="Line 2209"/>
                                <p:cNvSpPr>
                                  <a:spLocks noChangeShapeType="1"/>
                                </p:cNvSpPr>
                                <p:nvPr/>
                              </p:nvSpPr>
                              <p:spPr bwMode="auto">
                                <a:xfrm flipV="1">
                                  <a:off x="4550" y="1712"/>
                                  <a:ext cx="0"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00" name="Line 2210"/>
                                <p:cNvSpPr>
                                  <a:spLocks noChangeShapeType="1"/>
                                </p:cNvSpPr>
                                <p:nvPr/>
                              </p:nvSpPr>
                              <p:spPr bwMode="auto">
                                <a:xfrm>
                                  <a:off x="4550" y="1721"/>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01" name="Line 2211"/>
                                <p:cNvSpPr>
                                  <a:spLocks noChangeShapeType="1"/>
                                </p:cNvSpPr>
                                <p:nvPr/>
                              </p:nvSpPr>
                              <p:spPr bwMode="auto">
                                <a:xfrm flipV="1">
                                  <a:off x="4550" y="1721"/>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02" name="Line 2212"/>
                                <p:cNvSpPr>
                                  <a:spLocks noChangeShapeType="1"/>
                                </p:cNvSpPr>
                                <p:nvPr/>
                              </p:nvSpPr>
                              <p:spPr bwMode="auto">
                                <a:xfrm>
                                  <a:off x="4550" y="1731"/>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03" name="Line 2213"/>
                                <p:cNvSpPr>
                                  <a:spLocks noChangeShapeType="1"/>
                                </p:cNvSpPr>
                                <p:nvPr/>
                              </p:nvSpPr>
                              <p:spPr bwMode="auto">
                                <a:xfrm>
                                  <a:off x="4550" y="1731"/>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04" name="Line 2214"/>
                                <p:cNvSpPr>
                                  <a:spLocks noChangeShapeType="1"/>
                                </p:cNvSpPr>
                                <p:nvPr/>
                              </p:nvSpPr>
                              <p:spPr bwMode="auto">
                                <a:xfrm>
                                  <a:off x="4541" y="1731"/>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05" name="Line 2215"/>
                                <p:cNvSpPr>
                                  <a:spLocks noChangeShapeType="1"/>
                                </p:cNvSpPr>
                                <p:nvPr/>
                              </p:nvSpPr>
                              <p:spPr bwMode="auto">
                                <a:xfrm flipV="1">
                                  <a:off x="4541" y="1731"/>
                                  <a:ext cx="1" cy="28"/>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06" name="Line 2216"/>
                                <p:cNvSpPr>
                                  <a:spLocks noChangeShapeType="1"/>
                                </p:cNvSpPr>
                                <p:nvPr/>
                              </p:nvSpPr>
                              <p:spPr bwMode="auto">
                                <a:xfrm>
                                  <a:off x="4541" y="175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07" name="Line 2217"/>
                                <p:cNvSpPr>
                                  <a:spLocks noChangeShapeType="1"/>
                                </p:cNvSpPr>
                                <p:nvPr/>
                              </p:nvSpPr>
                              <p:spPr bwMode="auto">
                                <a:xfrm>
                                  <a:off x="4541" y="175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08" name="Line 2218"/>
                                <p:cNvSpPr>
                                  <a:spLocks noChangeShapeType="1"/>
                                </p:cNvSpPr>
                                <p:nvPr/>
                              </p:nvSpPr>
                              <p:spPr bwMode="auto">
                                <a:xfrm>
                                  <a:off x="4531" y="1759"/>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09" name="Line 2219"/>
                                <p:cNvSpPr>
                                  <a:spLocks noChangeShapeType="1"/>
                                </p:cNvSpPr>
                                <p:nvPr/>
                              </p:nvSpPr>
                              <p:spPr bwMode="auto">
                                <a:xfrm flipV="1">
                                  <a:off x="4531" y="175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10" name="Line 2220"/>
                                <p:cNvSpPr>
                                  <a:spLocks noChangeShapeType="1"/>
                                </p:cNvSpPr>
                                <p:nvPr/>
                              </p:nvSpPr>
                              <p:spPr bwMode="auto">
                                <a:xfrm>
                                  <a:off x="4531" y="1768"/>
                                  <a:ext cx="1"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11" name="Line 2221"/>
                                <p:cNvSpPr>
                                  <a:spLocks noChangeShapeType="1"/>
                                </p:cNvSpPr>
                                <p:nvPr/>
                              </p:nvSpPr>
                              <p:spPr bwMode="auto">
                                <a:xfrm flipV="1">
                                  <a:off x="4511" y="1806"/>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12" name="Line 2222"/>
                                <p:cNvSpPr>
                                  <a:spLocks noChangeShapeType="1"/>
                                </p:cNvSpPr>
                                <p:nvPr/>
                              </p:nvSpPr>
                              <p:spPr bwMode="auto">
                                <a:xfrm>
                                  <a:off x="4511" y="181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13" name="Line 2223"/>
                                <p:cNvSpPr>
                                  <a:spLocks noChangeShapeType="1"/>
                                </p:cNvSpPr>
                                <p:nvPr/>
                              </p:nvSpPr>
                              <p:spPr bwMode="auto">
                                <a:xfrm flipV="1">
                                  <a:off x="4511" y="1816"/>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14" name="Line 2224"/>
                                <p:cNvSpPr>
                                  <a:spLocks noChangeShapeType="1"/>
                                </p:cNvSpPr>
                                <p:nvPr/>
                              </p:nvSpPr>
                              <p:spPr bwMode="auto">
                                <a:xfrm>
                                  <a:off x="4502" y="1825"/>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15" name="Line 2225"/>
                                <p:cNvSpPr>
                                  <a:spLocks noChangeShapeType="1"/>
                                </p:cNvSpPr>
                                <p:nvPr/>
                              </p:nvSpPr>
                              <p:spPr bwMode="auto">
                                <a:xfrm flipV="1">
                                  <a:off x="4502" y="1825"/>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16" name="Line 2226"/>
                                <p:cNvSpPr>
                                  <a:spLocks noChangeShapeType="1"/>
                                </p:cNvSpPr>
                                <p:nvPr/>
                              </p:nvSpPr>
                              <p:spPr bwMode="auto">
                                <a:xfrm>
                                  <a:off x="4502" y="183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17" name="Line 2227"/>
                                <p:cNvSpPr>
                                  <a:spLocks noChangeShapeType="1"/>
                                </p:cNvSpPr>
                                <p:nvPr/>
                              </p:nvSpPr>
                              <p:spPr bwMode="auto">
                                <a:xfrm flipV="1">
                                  <a:off x="4502" y="1835"/>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18" name="Line 2228"/>
                                <p:cNvSpPr>
                                  <a:spLocks noChangeShapeType="1"/>
                                </p:cNvSpPr>
                                <p:nvPr/>
                              </p:nvSpPr>
                              <p:spPr bwMode="auto">
                                <a:xfrm>
                                  <a:off x="4502" y="185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19" name="Line 2229"/>
                                <p:cNvSpPr>
                                  <a:spLocks noChangeShapeType="1"/>
                                </p:cNvSpPr>
                                <p:nvPr/>
                              </p:nvSpPr>
                              <p:spPr bwMode="auto">
                                <a:xfrm flipV="1">
                                  <a:off x="4502" y="1854"/>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20" name="Line 2230"/>
                                <p:cNvSpPr>
                                  <a:spLocks noChangeShapeType="1"/>
                                </p:cNvSpPr>
                                <p:nvPr/>
                              </p:nvSpPr>
                              <p:spPr bwMode="auto">
                                <a:xfrm>
                                  <a:off x="4502" y="186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21" name="Line 2231"/>
                                <p:cNvSpPr>
                                  <a:spLocks noChangeShapeType="1"/>
                                </p:cNvSpPr>
                                <p:nvPr/>
                              </p:nvSpPr>
                              <p:spPr bwMode="auto">
                                <a:xfrm flipV="1">
                                  <a:off x="4502" y="1863"/>
                                  <a:ext cx="1" cy="1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22" name="Line 2232"/>
                                <p:cNvSpPr>
                                  <a:spLocks noChangeShapeType="1"/>
                                </p:cNvSpPr>
                                <p:nvPr/>
                              </p:nvSpPr>
                              <p:spPr bwMode="auto">
                                <a:xfrm>
                                  <a:off x="4492" y="1874"/>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23" name="Line 2233"/>
                                <p:cNvSpPr>
                                  <a:spLocks noChangeShapeType="1"/>
                                </p:cNvSpPr>
                                <p:nvPr/>
                              </p:nvSpPr>
                              <p:spPr bwMode="auto">
                                <a:xfrm flipV="1">
                                  <a:off x="4492" y="1874"/>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24" name="Line 2234"/>
                                <p:cNvSpPr>
                                  <a:spLocks noChangeShapeType="1"/>
                                </p:cNvSpPr>
                                <p:nvPr/>
                              </p:nvSpPr>
                              <p:spPr bwMode="auto">
                                <a:xfrm>
                                  <a:off x="4492" y="189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25" name="Line 2235"/>
                                <p:cNvSpPr>
                                  <a:spLocks noChangeShapeType="1"/>
                                </p:cNvSpPr>
                                <p:nvPr/>
                              </p:nvSpPr>
                              <p:spPr bwMode="auto">
                                <a:xfrm flipV="1">
                                  <a:off x="4492" y="1893"/>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26" name="Line 2236"/>
                                <p:cNvSpPr>
                                  <a:spLocks noChangeShapeType="1"/>
                                </p:cNvSpPr>
                                <p:nvPr/>
                              </p:nvSpPr>
                              <p:spPr bwMode="auto">
                                <a:xfrm>
                                  <a:off x="4483" y="1902"/>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27" name="Line 2237"/>
                                <p:cNvSpPr>
                                  <a:spLocks noChangeShapeType="1"/>
                                </p:cNvSpPr>
                                <p:nvPr/>
                              </p:nvSpPr>
                              <p:spPr bwMode="auto">
                                <a:xfrm>
                                  <a:off x="4483" y="1902"/>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28" name="Line 2238"/>
                                <p:cNvSpPr>
                                  <a:spLocks noChangeShapeType="1"/>
                                </p:cNvSpPr>
                                <p:nvPr/>
                              </p:nvSpPr>
                              <p:spPr bwMode="auto">
                                <a:xfrm>
                                  <a:off x="4483" y="1902"/>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29" name="Line 2239"/>
                                <p:cNvSpPr>
                                  <a:spLocks noChangeShapeType="1"/>
                                </p:cNvSpPr>
                                <p:nvPr/>
                              </p:nvSpPr>
                              <p:spPr bwMode="auto">
                                <a:xfrm flipV="1">
                                  <a:off x="4483" y="1902"/>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30" name="Line 2240"/>
                                <p:cNvSpPr>
                                  <a:spLocks noChangeShapeType="1"/>
                                </p:cNvSpPr>
                                <p:nvPr/>
                              </p:nvSpPr>
                              <p:spPr bwMode="auto">
                                <a:xfrm>
                                  <a:off x="4483" y="1912"/>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31" name="Line 2241"/>
                                <p:cNvSpPr>
                                  <a:spLocks noChangeShapeType="1"/>
                                </p:cNvSpPr>
                                <p:nvPr/>
                              </p:nvSpPr>
                              <p:spPr bwMode="auto">
                                <a:xfrm flipV="1">
                                  <a:off x="4483" y="1912"/>
                                  <a:ext cx="0"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32" name="Line 2242"/>
                                <p:cNvSpPr>
                                  <a:spLocks noChangeShapeType="1"/>
                                </p:cNvSpPr>
                                <p:nvPr/>
                              </p:nvSpPr>
                              <p:spPr bwMode="auto">
                                <a:xfrm>
                                  <a:off x="4483" y="1921"/>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33" name="Line 2243"/>
                                <p:cNvSpPr>
                                  <a:spLocks noChangeShapeType="1"/>
                                </p:cNvSpPr>
                                <p:nvPr/>
                              </p:nvSpPr>
                              <p:spPr bwMode="auto">
                                <a:xfrm flipV="1">
                                  <a:off x="4483" y="1921"/>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34" name="Line 2244"/>
                                <p:cNvSpPr>
                                  <a:spLocks noChangeShapeType="1"/>
                                </p:cNvSpPr>
                                <p:nvPr/>
                              </p:nvSpPr>
                              <p:spPr bwMode="auto">
                                <a:xfrm>
                                  <a:off x="4473" y="194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35" name="Line 2245"/>
                                <p:cNvSpPr>
                                  <a:spLocks noChangeShapeType="1"/>
                                </p:cNvSpPr>
                                <p:nvPr/>
                              </p:nvSpPr>
                              <p:spPr bwMode="auto">
                                <a:xfrm flipV="1">
                                  <a:off x="4473" y="1940"/>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36" name="Line 2246"/>
                                <p:cNvSpPr>
                                  <a:spLocks noChangeShapeType="1"/>
                                </p:cNvSpPr>
                                <p:nvPr/>
                              </p:nvSpPr>
                              <p:spPr bwMode="auto">
                                <a:xfrm>
                                  <a:off x="4473" y="195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37" name="Line 2247"/>
                                <p:cNvSpPr>
                                  <a:spLocks noChangeShapeType="1"/>
                                </p:cNvSpPr>
                                <p:nvPr/>
                              </p:nvSpPr>
                              <p:spPr bwMode="auto">
                                <a:xfrm flipV="1">
                                  <a:off x="4473" y="1950"/>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38" name="Line 2248"/>
                                <p:cNvSpPr>
                                  <a:spLocks noChangeShapeType="1"/>
                                </p:cNvSpPr>
                                <p:nvPr/>
                              </p:nvSpPr>
                              <p:spPr bwMode="auto">
                                <a:xfrm>
                                  <a:off x="4464" y="1959"/>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39" name="Line 2249"/>
                                <p:cNvSpPr>
                                  <a:spLocks noChangeShapeType="1"/>
                                </p:cNvSpPr>
                                <p:nvPr/>
                              </p:nvSpPr>
                              <p:spPr bwMode="auto">
                                <a:xfrm flipV="1">
                                  <a:off x="4464" y="1959"/>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40" name="Line 2250"/>
                                <p:cNvSpPr>
                                  <a:spLocks noChangeShapeType="1"/>
                                </p:cNvSpPr>
                                <p:nvPr/>
                              </p:nvSpPr>
                              <p:spPr bwMode="auto">
                                <a:xfrm>
                                  <a:off x="4464" y="196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41" name="Line 2251"/>
                                <p:cNvSpPr>
                                  <a:spLocks noChangeShapeType="1"/>
                                </p:cNvSpPr>
                                <p:nvPr/>
                              </p:nvSpPr>
                              <p:spPr bwMode="auto">
                                <a:xfrm flipV="1">
                                  <a:off x="4464" y="196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42" name="Line 2252"/>
                                <p:cNvSpPr>
                                  <a:spLocks noChangeShapeType="1"/>
                                </p:cNvSpPr>
                                <p:nvPr/>
                              </p:nvSpPr>
                              <p:spPr bwMode="auto">
                                <a:xfrm>
                                  <a:off x="4454" y="1978"/>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43" name="Line 2253"/>
                                <p:cNvSpPr>
                                  <a:spLocks noChangeShapeType="1"/>
                                </p:cNvSpPr>
                                <p:nvPr/>
                              </p:nvSpPr>
                              <p:spPr bwMode="auto">
                                <a:xfrm flipV="1">
                                  <a:off x="4454" y="1978"/>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44" name="Line 2254"/>
                                <p:cNvSpPr>
                                  <a:spLocks noChangeShapeType="1"/>
                                </p:cNvSpPr>
                                <p:nvPr/>
                              </p:nvSpPr>
                              <p:spPr bwMode="auto">
                                <a:xfrm>
                                  <a:off x="4454" y="198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45" name="Line 2255"/>
                                <p:cNvSpPr>
                                  <a:spLocks noChangeShapeType="1"/>
                                </p:cNvSpPr>
                                <p:nvPr/>
                              </p:nvSpPr>
                              <p:spPr bwMode="auto">
                                <a:xfrm flipV="1">
                                  <a:off x="4454" y="1988"/>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46" name="Line 2256"/>
                                <p:cNvSpPr>
                                  <a:spLocks noChangeShapeType="1"/>
                                </p:cNvSpPr>
                                <p:nvPr/>
                              </p:nvSpPr>
                              <p:spPr bwMode="auto">
                                <a:xfrm>
                                  <a:off x="4425" y="2036"/>
                                  <a:ext cx="9"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47" name="Line 2257"/>
                                <p:cNvSpPr>
                                  <a:spLocks noChangeShapeType="1"/>
                                </p:cNvSpPr>
                                <p:nvPr/>
                              </p:nvSpPr>
                              <p:spPr bwMode="auto">
                                <a:xfrm>
                                  <a:off x="4425" y="2036"/>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48" name="Line 2258"/>
                                <p:cNvSpPr>
                                  <a:spLocks noChangeShapeType="1"/>
                                </p:cNvSpPr>
                                <p:nvPr/>
                              </p:nvSpPr>
                              <p:spPr bwMode="auto">
                                <a:xfrm>
                                  <a:off x="4425" y="2036"/>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49" name="Line 2259"/>
                                <p:cNvSpPr>
                                  <a:spLocks noChangeShapeType="1"/>
                                </p:cNvSpPr>
                                <p:nvPr/>
                              </p:nvSpPr>
                              <p:spPr bwMode="auto">
                                <a:xfrm flipV="1">
                                  <a:off x="4425" y="2036"/>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50" name="Line 2260"/>
                                <p:cNvSpPr>
                                  <a:spLocks noChangeShapeType="1"/>
                                </p:cNvSpPr>
                                <p:nvPr/>
                              </p:nvSpPr>
                              <p:spPr bwMode="auto">
                                <a:xfrm>
                                  <a:off x="4425" y="204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51" name="Line 2261"/>
                                <p:cNvSpPr>
                                  <a:spLocks noChangeShapeType="1"/>
                                </p:cNvSpPr>
                                <p:nvPr/>
                              </p:nvSpPr>
                              <p:spPr bwMode="auto">
                                <a:xfrm flipV="1">
                                  <a:off x="4425" y="2046"/>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52" name="Line 2262"/>
                                <p:cNvSpPr>
                                  <a:spLocks noChangeShapeType="1"/>
                                </p:cNvSpPr>
                                <p:nvPr/>
                              </p:nvSpPr>
                              <p:spPr bwMode="auto">
                                <a:xfrm>
                                  <a:off x="4425" y="205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53" name="Line 2263"/>
                                <p:cNvSpPr>
                                  <a:spLocks noChangeShapeType="1"/>
                                </p:cNvSpPr>
                                <p:nvPr/>
                              </p:nvSpPr>
                              <p:spPr bwMode="auto">
                                <a:xfrm flipV="1">
                                  <a:off x="4425" y="2055"/>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54" name="Line 2264"/>
                                <p:cNvSpPr>
                                  <a:spLocks noChangeShapeType="1"/>
                                </p:cNvSpPr>
                                <p:nvPr/>
                              </p:nvSpPr>
                              <p:spPr bwMode="auto">
                                <a:xfrm>
                                  <a:off x="4425" y="206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55" name="Line 2265"/>
                                <p:cNvSpPr>
                                  <a:spLocks noChangeShapeType="1"/>
                                </p:cNvSpPr>
                                <p:nvPr/>
                              </p:nvSpPr>
                              <p:spPr bwMode="auto">
                                <a:xfrm flipV="1">
                                  <a:off x="4425" y="2065"/>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56" name="Line 2266"/>
                                <p:cNvSpPr>
                                  <a:spLocks noChangeShapeType="1"/>
                                </p:cNvSpPr>
                                <p:nvPr/>
                              </p:nvSpPr>
                              <p:spPr bwMode="auto">
                                <a:xfrm>
                                  <a:off x="4415" y="2075"/>
                                  <a:ext cx="1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57" name="Line 2267"/>
                                <p:cNvSpPr>
                                  <a:spLocks noChangeShapeType="1"/>
                                </p:cNvSpPr>
                                <p:nvPr/>
                              </p:nvSpPr>
                              <p:spPr bwMode="auto">
                                <a:xfrm>
                                  <a:off x="4415" y="2075"/>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58" name="Line 2268"/>
                                <p:cNvSpPr>
                                  <a:spLocks noChangeShapeType="1"/>
                                </p:cNvSpPr>
                                <p:nvPr/>
                              </p:nvSpPr>
                              <p:spPr bwMode="auto">
                                <a:xfrm>
                                  <a:off x="4415" y="2075"/>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59" name="Line 2269"/>
                                <p:cNvSpPr>
                                  <a:spLocks noChangeShapeType="1"/>
                                </p:cNvSpPr>
                                <p:nvPr/>
                              </p:nvSpPr>
                              <p:spPr bwMode="auto">
                                <a:xfrm flipV="1">
                                  <a:off x="4415" y="2075"/>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60" name="Line 2270"/>
                                <p:cNvSpPr>
                                  <a:spLocks noChangeShapeType="1"/>
                                </p:cNvSpPr>
                                <p:nvPr/>
                              </p:nvSpPr>
                              <p:spPr bwMode="auto">
                                <a:xfrm>
                                  <a:off x="4415" y="208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61" name="Line 2271"/>
                                <p:cNvSpPr>
                                  <a:spLocks noChangeShapeType="1"/>
                                </p:cNvSpPr>
                                <p:nvPr/>
                              </p:nvSpPr>
                              <p:spPr bwMode="auto">
                                <a:xfrm flipV="1">
                                  <a:off x="4415" y="2084"/>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62" name="Line 2272"/>
                                <p:cNvSpPr>
                                  <a:spLocks noChangeShapeType="1"/>
                                </p:cNvSpPr>
                                <p:nvPr/>
                              </p:nvSpPr>
                              <p:spPr bwMode="auto">
                                <a:xfrm>
                                  <a:off x="4406" y="2094"/>
                                  <a:ext cx="9"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63" name="Line 2273"/>
                                <p:cNvSpPr>
                                  <a:spLocks noChangeShapeType="1"/>
                                </p:cNvSpPr>
                                <p:nvPr/>
                              </p:nvSpPr>
                              <p:spPr bwMode="auto">
                                <a:xfrm flipV="1">
                                  <a:off x="4406" y="2094"/>
                                  <a:ext cx="0"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64" name="Line 2274"/>
                                <p:cNvSpPr>
                                  <a:spLocks noChangeShapeType="1"/>
                                </p:cNvSpPr>
                                <p:nvPr/>
                              </p:nvSpPr>
                              <p:spPr bwMode="auto">
                                <a:xfrm>
                                  <a:off x="4406" y="2113"/>
                                  <a:ext cx="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65" name="Line 2275"/>
                                <p:cNvSpPr>
                                  <a:spLocks noChangeShapeType="1"/>
                                </p:cNvSpPr>
                                <p:nvPr/>
                              </p:nvSpPr>
                              <p:spPr bwMode="auto">
                                <a:xfrm flipV="1">
                                  <a:off x="4406" y="2113"/>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66" name="Line 2276"/>
                                <p:cNvSpPr>
                                  <a:spLocks noChangeShapeType="1"/>
                                </p:cNvSpPr>
                                <p:nvPr/>
                              </p:nvSpPr>
                              <p:spPr bwMode="auto">
                                <a:xfrm>
                                  <a:off x="4406" y="2123"/>
                                  <a:ext cx="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67" name="Line 2277"/>
                                <p:cNvSpPr>
                                  <a:spLocks noChangeShapeType="1"/>
                                </p:cNvSpPr>
                                <p:nvPr/>
                              </p:nvSpPr>
                              <p:spPr bwMode="auto">
                                <a:xfrm>
                                  <a:off x="4406" y="2123"/>
                                  <a:ext cx="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2068" name="Line 2278"/>
                                <p:cNvSpPr>
                                  <a:spLocks noChangeShapeType="1"/>
                                </p:cNvSpPr>
                                <p:nvPr/>
                              </p:nvSpPr>
                              <p:spPr bwMode="auto">
                                <a:xfrm>
                                  <a:off x="4396" y="2123"/>
                                  <a:ext cx="1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grpSp>
                          <p:sp>
                            <p:nvSpPr>
                              <p:cNvPr id="21808" name="Line 2279"/>
                              <p:cNvSpPr>
                                <a:spLocks noChangeShapeType="1"/>
                              </p:cNvSpPr>
                              <p:nvPr/>
                            </p:nvSpPr>
                            <p:spPr bwMode="auto">
                              <a:xfrm flipV="1">
                                <a:off x="4396" y="2123"/>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09" name="Line 2280"/>
                              <p:cNvSpPr>
                                <a:spLocks noChangeShapeType="1"/>
                              </p:cNvSpPr>
                              <p:nvPr/>
                            </p:nvSpPr>
                            <p:spPr bwMode="auto">
                              <a:xfrm>
                                <a:off x="4396" y="2132"/>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10" name="Line 2281"/>
                              <p:cNvSpPr>
                                <a:spLocks noChangeShapeType="1"/>
                              </p:cNvSpPr>
                              <p:nvPr/>
                            </p:nvSpPr>
                            <p:spPr bwMode="auto">
                              <a:xfrm flipV="1">
                                <a:off x="4396" y="2132"/>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11" name="Line 2282"/>
                              <p:cNvSpPr>
                                <a:spLocks noChangeShapeType="1"/>
                              </p:cNvSpPr>
                              <p:nvPr/>
                            </p:nvSpPr>
                            <p:spPr bwMode="auto">
                              <a:xfrm>
                                <a:off x="4396" y="2142"/>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12" name="Line 2283"/>
                              <p:cNvSpPr>
                                <a:spLocks noChangeShapeType="1"/>
                              </p:cNvSpPr>
                              <p:nvPr/>
                            </p:nvSpPr>
                            <p:spPr bwMode="auto">
                              <a:xfrm flipV="1">
                                <a:off x="4396" y="2142"/>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13" name="Line 2284"/>
                              <p:cNvSpPr>
                                <a:spLocks noChangeShapeType="1"/>
                              </p:cNvSpPr>
                              <p:nvPr/>
                            </p:nvSpPr>
                            <p:spPr bwMode="auto">
                              <a:xfrm>
                                <a:off x="4396" y="215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14" name="Line 2285"/>
                              <p:cNvSpPr>
                                <a:spLocks noChangeShapeType="1"/>
                              </p:cNvSpPr>
                              <p:nvPr/>
                            </p:nvSpPr>
                            <p:spPr bwMode="auto">
                              <a:xfrm flipV="1">
                                <a:off x="4396" y="2151"/>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15" name="Line 2286"/>
                              <p:cNvSpPr>
                                <a:spLocks noChangeShapeType="1"/>
                              </p:cNvSpPr>
                              <p:nvPr/>
                            </p:nvSpPr>
                            <p:spPr bwMode="auto">
                              <a:xfrm>
                                <a:off x="4386" y="2161"/>
                                <a:ext cx="1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16" name="Line 2287"/>
                              <p:cNvSpPr>
                                <a:spLocks noChangeShapeType="1"/>
                              </p:cNvSpPr>
                              <p:nvPr/>
                            </p:nvSpPr>
                            <p:spPr bwMode="auto">
                              <a:xfrm flipV="1">
                                <a:off x="4386" y="2161"/>
                                <a:ext cx="2"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17" name="Line 2288"/>
                              <p:cNvSpPr>
                                <a:spLocks noChangeShapeType="1"/>
                              </p:cNvSpPr>
                              <p:nvPr/>
                            </p:nvSpPr>
                            <p:spPr bwMode="auto">
                              <a:xfrm>
                                <a:off x="4386" y="2170"/>
                                <a:ext cx="2"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18" name="Line 2289"/>
                              <p:cNvSpPr>
                                <a:spLocks noChangeShapeType="1"/>
                              </p:cNvSpPr>
                              <p:nvPr/>
                            </p:nvSpPr>
                            <p:spPr bwMode="auto">
                              <a:xfrm flipV="1">
                                <a:off x="4386" y="2170"/>
                                <a:ext cx="2"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19" name="Line 2290"/>
                              <p:cNvSpPr>
                                <a:spLocks noChangeShapeType="1"/>
                              </p:cNvSpPr>
                              <p:nvPr/>
                            </p:nvSpPr>
                            <p:spPr bwMode="auto">
                              <a:xfrm>
                                <a:off x="4386" y="2180"/>
                                <a:ext cx="2"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20" name="Line 2291"/>
                              <p:cNvSpPr>
                                <a:spLocks noChangeShapeType="1"/>
                              </p:cNvSpPr>
                              <p:nvPr/>
                            </p:nvSpPr>
                            <p:spPr bwMode="auto">
                              <a:xfrm flipV="1">
                                <a:off x="4386" y="2180"/>
                                <a:ext cx="2"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21" name="Line 2292"/>
                              <p:cNvSpPr>
                                <a:spLocks noChangeShapeType="1"/>
                              </p:cNvSpPr>
                              <p:nvPr/>
                            </p:nvSpPr>
                            <p:spPr bwMode="auto">
                              <a:xfrm flipV="1">
                                <a:off x="4366" y="2208"/>
                                <a:ext cx="1" cy="1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22" name="Line 2293"/>
                              <p:cNvSpPr>
                                <a:spLocks noChangeShapeType="1"/>
                              </p:cNvSpPr>
                              <p:nvPr/>
                            </p:nvSpPr>
                            <p:spPr bwMode="auto">
                              <a:xfrm>
                                <a:off x="4366" y="2219"/>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23" name="Line 2294"/>
                              <p:cNvSpPr>
                                <a:spLocks noChangeShapeType="1"/>
                              </p:cNvSpPr>
                              <p:nvPr/>
                            </p:nvSpPr>
                            <p:spPr bwMode="auto">
                              <a:xfrm flipV="1">
                                <a:off x="4366" y="221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24" name="Line 2295"/>
                              <p:cNvSpPr>
                                <a:spLocks noChangeShapeType="1"/>
                              </p:cNvSpPr>
                              <p:nvPr/>
                            </p:nvSpPr>
                            <p:spPr bwMode="auto">
                              <a:xfrm>
                                <a:off x="4356" y="2228"/>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25" name="Line 2296"/>
                              <p:cNvSpPr>
                                <a:spLocks noChangeShapeType="1"/>
                              </p:cNvSpPr>
                              <p:nvPr/>
                            </p:nvSpPr>
                            <p:spPr bwMode="auto">
                              <a:xfrm flipV="1">
                                <a:off x="4356" y="2228"/>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26" name="Line 2297"/>
                              <p:cNvSpPr>
                                <a:spLocks noChangeShapeType="1"/>
                              </p:cNvSpPr>
                              <p:nvPr/>
                            </p:nvSpPr>
                            <p:spPr bwMode="auto">
                              <a:xfrm>
                                <a:off x="4356" y="2237"/>
                                <a:ext cx="1" cy="2"/>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27" name="Line 2298"/>
                              <p:cNvSpPr>
                                <a:spLocks noChangeShapeType="1"/>
                              </p:cNvSpPr>
                              <p:nvPr/>
                            </p:nvSpPr>
                            <p:spPr bwMode="auto">
                              <a:xfrm flipV="1">
                                <a:off x="4356" y="2237"/>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28" name="Line 2299"/>
                              <p:cNvSpPr>
                                <a:spLocks noChangeShapeType="1"/>
                              </p:cNvSpPr>
                              <p:nvPr/>
                            </p:nvSpPr>
                            <p:spPr bwMode="auto">
                              <a:xfrm>
                                <a:off x="4347" y="2247"/>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29" name="Line 2300"/>
                              <p:cNvSpPr>
                                <a:spLocks noChangeShapeType="1"/>
                              </p:cNvSpPr>
                              <p:nvPr/>
                            </p:nvSpPr>
                            <p:spPr bwMode="auto">
                              <a:xfrm>
                                <a:off x="4347" y="2247"/>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30" name="Line 2301"/>
                              <p:cNvSpPr>
                                <a:spLocks noChangeShapeType="1"/>
                              </p:cNvSpPr>
                              <p:nvPr/>
                            </p:nvSpPr>
                            <p:spPr bwMode="auto">
                              <a:xfrm>
                                <a:off x="4338" y="2247"/>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31" name="Line 2302"/>
                              <p:cNvSpPr>
                                <a:spLocks noChangeShapeType="1"/>
                              </p:cNvSpPr>
                              <p:nvPr/>
                            </p:nvSpPr>
                            <p:spPr bwMode="auto">
                              <a:xfrm flipV="1">
                                <a:off x="4338" y="2247"/>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32" name="Line 2303"/>
                              <p:cNvSpPr>
                                <a:spLocks noChangeShapeType="1"/>
                              </p:cNvSpPr>
                              <p:nvPr/>
                            </p:nvSpPr>
                            <p:spPr bwMode="auto">
                              <a:xfrm>
                                <a:off x="4338" y="225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33" name="Line 2304"/>
                              <p:cNvSpPr>
                                <a:spLocks noChangeShapeType="1"/>
                              </p:cNvSpPr>
                              <p:nvPr/>
                            </p:nvSpPr>
                            <p:spPr bwMode="auto">
                              <a:xfrm flipV="1">
                                <a:off x="4338" y="2256"/>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34" name="Line 2305"/>
                              <p:cNvSpPr>
                                <a:spLocks noChangeShapeType="1"/>
                              </p:cNvSpPr>
                              <p:nvPr/>
                            </p:nvSpPr>
                            <p:spPr bwMode="auto">
                              <a:xfrm>
                                <a:off x="4338" y="226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35" name="Line 2306"/>
                              <p:cNvSpPr>
                                <a:spLocks noChangeShapeType="1"/>
                              </p:cNvSpPr>
                              <p:nvPr/>
                            </p:nvSpPr>
                            <p:spPr bwMode="auto">
                              <a:xfrm flipV="1">
                                <a:off x="4338" y="2266"/>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36" name="Line 2307"/>
                              <p:cNvSpPr>
                                <a:spLocks noChangeShapeType="1"/>
                              </p:cNvSpPr>
                              <p:nvPr/>
                            </p:nvSpPr>
                            <p:spPr bwMode="auto">
                              <a:xfrm>
                                <a:off x="4318" y="2275"/>
                                <a:ext cx="2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37" name="Line 2308"/>
                              <p:cNvSpPr>
                                <a:spLocks noChangeShapeType="1"/>
                              </p:cNvSpPr>
                              <p:nvPr/>
                            </p:nvSpPr>
                            <p:spPr bwMode="auto">
                              <a:xfrm flipV="1">
                                <a:off x="4318" y="2275"/>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38" name="Line 2309"/>
                              <p:cNvSpPr>
                                <a:spLocks noChangeShapeType="1"/>
                              </p:cNvSpPr>
                              <p:nvPr/>
                            </p:nvSpPr>
                            <p:spPr bwMode="auto">
                              <a:xfrm>
                                <a:off x="4318" y="228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39" name="Line 2310"/>
                              <p:cNvSpPr>
                                <a:spLocks noChangeShapeType="1"/>
                              </p:cNvSpPr>
                              <p:nvPr/>
                            </p:nvSpPr>
                            <p:spPr bwMode="auto">
                              <a:xfrm flipV="1">
                                <a:off x="4318" y="2285"/>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40" name="Line 2311"/>
                              <p:cNvSpPr>
                                <a:spLocks noChangeShapeType="1"/>
                              </p:cNvSpPr>
                              <p:nvPr/>
                            </p:nvSpPr>
                            <p:spPr bwMode="auto">
                              <a:xfrm>
                                <a:off x="4308" y="2294"/>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41" name="Line 2312"/>
                              <p:cNvSpPr>
                                <a:spLocks noChangeShapeType="1"/>
                              </p:cNvSpPr>
                              <p:nvPr/>
                            </p:nvSpPr>
                            <p:spPr bwMode="auto">
                              <a:xfrm>
                                <a:off x="4308" y="229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42" name="Line 2313"/>
                              <p:cNvSpPr>
                                <a:spLocks noChangeShapeType="1"/>
                              </p:cNvSpPr>
                              <p:nvPr/>
                            </p:nvSpPr>
                            <p:spPr bwMode="auto">
                              <a:xfrm>
                                <a:off x="4289" y="2294"/>
                                <a:ext cx="1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43" name="Line 2314"/>
                              <p:cNvSpPr>
                                <a:spLocks noChangeShapeType="1"/>
                              </p:cNvSpPr>
                              <p:nvPr/>
                            </p:nvSpPr>
                            <p:spPr bwMode="auto">
                              <a:xfrm flipV="1">
                                <a:off x="4289" y="2294"/>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44" name="Line 2315"/>
                              <p:cNvSpPr>
                                <a:spLocks noChangeShapeType="1"/>
                              </p:cNvSpPr>
                              <p:nvPr/>
                            </p:nvSpPr>
                            <p:spPr bwMode="auto">
                              <a:xfrm>
                                <a:off x="4289" y="230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45" name="Line 2316"/>
                              <p:cNvSpPr>
                                <a:spLocks noChangeShapeType="1"/>
                              </p:cNvSpPr>
                              <p:nvPr/>
                            </p:nvSpPr>
                            <p:spPr bwMode="auto">
                              <a:xfrm flipV="1">
                                <a:off x="4289" y="2304"/>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46" name="Line 2317"/>
                              <p:cNvSpPr>
                                <a:spLocks noChangeShapeType="1"/>
                              </p:cNvSpPr>
                              <p:nvPr/>
                            </p:nvSpPr>
                            <p:spPr bwMode="auto">
                              <a:xfrm>
                                <a:off x="4279" y="2313"/>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47" name="Line 2318"/>
                              <p:cNvSpPr>
                                <a:spLocks noChangeShapeType="1"/>
                              </p:cNvSpPr>
                              <p:nvPr/>
                            </p:nvSpPr>
                            <p:spPr bwMode="auto">
                              <a:xfrm>
                                <a:off x="4279" y="233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48" name="Line 2319"/>
                              <p:cNvSpPr>
                                <a:spLocks noChangeShapeType="1"/>
                              </p:cNvSpPr>
                              <p:nvPr/>
                            </p:nvSpPr>
                            <p:spPr bwMode="auto">
                              <a:xfrm flipV="1">
                                <a:off x="4279" y="2332"/>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49" name="Line 2320"/>
                              <p:cNvSpPr>
                                <a:spLocks noChangeShapeType="1"/>
                              </p:cNvSpPr>
                              <p:nvPr/>
                            </p:nvSpPr>
                            <p:spPr bwMode="auto">
                              <a:xfrm>
                                <a:off x="4270" y="2342"/>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50" name="Line 2321"/>
                              <p:cNvSpPr>
                                <a:spLocks noChangeShapeType="1"/>
                              </p:cNvSpPr>
                              <p:nvPr/>
                            </p:nvSpPr>
                            <p:spPr bwMode="auto">
                              <a:xfrm flipV="1">
                                <a:off x="4270" y="2342"/>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51" name="Line 2322"/>
                              <p:cNvSpPr>
                                <a:spLocks noChangeShapeType="1"/>
                              </p:cNvSpPr>
                              <p:nvPr/>
                            </p:nvSpPr>
                            <p:spPr bwMode="auto">
                              <a:xfrm>
                                <a:off x="4270" y="235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52" name="Line 2323"/>
                              <p:cNvSpPr>
                                <a:spLocks noChangeShapeType="1"/>
                              </p:cNvSpPr>
                              <p:nvPr/>
                            </p:nvSpPr>
                            <p:spPr bwMode="auto">
                              <a:xfrm>
                                <a:off x="4270" y="235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53" name="Line 2324"/>
                              <p:cNvSpPr>
                                <a:spLocks noChangeShapeType="1"/>
                              </p:cNvSpPr>
                              <p:nvPr/>
                            </p:nvSpPr>
                            <p:spPr bwMode="auto">
                              <a:xfrm>
                                <a:off x="4261" y="2351"/>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54" name="Line 2325"/>
                              <p:cNvSpPr>
                                <a:spLocks noChangeShapeType="1"/>
                              </p:cNvSpPr>
                              <p:nvPr/>
                            </p:nvSpPr>
                            <p:spPr bwMode="auto">
                              <a:xfrm flipV="1">
                                <a:off x="4261" y="2351"/>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55" name="Line 2326"/>
                              <p:cNvSpPr>
                                <a:spLocks noChangeShapeType="1"/>
                              </p:cNvSpPr>
                              <p:nvPr/>
                            </p:nvSpPr>
                            <p:spPr bwMode="auto">
                              <a:xfrm>
                                <a:off x="4251" y="2361"/>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56" name="Line 2327"/>
                              <p:cNvSpPr>
                                <a:spLocks noChangeShapeType="1"/>
                              </p:cNvSpPr>
                              <p:nvPr/>
                            </p:nvSpPr>
                            <p:spPr bwMode="auto">
                              <a:xfrm flipV="1">
                                <a:off x="4251" y="2361"/>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57" name="Line 2328"/>
                              <p:cNvSpPr>
                                <a:spLocks noChangeShapeType="1"/>
                              </p:cNvSpPr>
                              <p:nvPr/>
                            </p:nvSpPr>
                            <p:spPr bwMode="auto">
                              <a:xfrm>
                                <a:off x="4251" y="237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58" name="Line 2329"/>
                              <p:cNvSpPr>
                                <a:spLocks noChangeShapeType="1"/>
                              </p:cNvSpPr>
                              <p:nvPr/>
                            </p:nvSpPr>
                            <p:spPr bwMode="auto">
                              <a:xfrm flipV="1">
                                <a:off x="4251" y="2370"/>
                                <a:ext cx="1" cy="2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59" name="Line 2330"/>
                              <p:cNvSpPr>
                                <a:spLocks noChangeShapeType="1"/>
                              </p:cNvSpPr>
                              <p:nvPr/>
                            </p:nvSpPr>
                            <p:spPr bwMode="auto">
                              <a:xfrm>
                                <a:off x="4251" y="239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60" name="Line 2331"/>
                              <p:cNvSpPr>
                                <a:spLocks noChangeShapeType="1"/>
                              </p:cNvSpPr>
                              <p:nvPr/>
                            </p:nvSpPr>
                            <p:spPr bwMode="auto">
                              <a:xfrm flipV="1">
                                <a:off x="4251" y="2390"/>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61" name="Line 2332"/>
                              <p:cNvSpPr>
                                <a:spLocks noChangeShapeType="1"/>
                              </p:cNvSpPr>
                              <p:nvPr/>
                            </p:nvSpPr>
                            <p:spPr bwMode="auto">
                              <a:xfrm>
                                <a:off x="4251" y="240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62" name="Line 2333"/>
                              <p:cNvSpPr>
                                <a:spLocks noChangeShapeType="1"/>
                              </p:cNvSpPr>
                              <p:nvPr/>
                            </p:nvSpPr>
                            <p:spPr bwMode="auto">
                              <a:xfrm flipV="1">
                                <a:off x="4251" y="2400"/>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63" name="Line 2334"/>
                              <p:cNvSpPr>
                                <a:spLocks noChangeShapeType="1"/>
                              </p:cNvSpPr>
                              <p:nvPr/>
                            </p:nvSpPr>
                            <p:spPr bwMode="auto">
                              <a:xfrm>
                                <a:off x="4241" y="2409"/>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64" name="Line 2335"/>
                              <p:cNvSpPr>
                                <a:spLocks noChangeShapeType="1"/>
                              </p:cNvSpPr>
                              <p:nvPr/>
                            </p:nvSpPr>
                            <p:spPr bwMode="auto">
                              <a:xfrm flipV="1">
                                <a:off x="4241" y="2409"/>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65" name="Line 2336"/>
                              <p:cNvSpPr>
                                <a:spLocks noChangeShapeType="1"/>
                              </p:cNvSpPr>
                              <p:nvPr/>
                            </p:nvSpPr>
                            <p:spPr bwMode="auto">
                              <a:xfrm>
                                <a:off x="4241" y="241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66" name="Line 2337"/>
                              <p:cNvSpPr>
                                <a:spLocks noChangeShapeType="1"/>
                              </p:cNvSpPr>
                              <p:nvPr/>
                            </p:nvSpPr>
                            <p:spPr bwMode="auto">
                              <a:xfrm flipV="1">
                                <a:off x="4241" y="241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67" name="Line 2338"/>
                              <p:cNvSpPr>
                                <a:spLocks noChangeShapeType="1"/>
                              </p:cNvSpPr>
                              <p:nvPr/>
                            </p:nvSpPr>
                            <p:spPr bwMode="auto">
                              <a:xfrm>
                                <a:off x="4241" y="242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68" name="Line 2339"/>
                              <p:cNvSpPr>
                                <a:spLocks noChangeShapeType="1"/>
                              </p:cNvSpPr>
                              <p:nvPr/>
                            </p:nvSpPr>
                            <p:spPr bwMode="auto">
                              <a:xfrm flipV="1">
                                <a:off x="4241" y="2428"/>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69" name="Line 2340"/>
                              <p:cNvSpPr>
                                <a:spLocks noChangeShapeType="1"/>
                              </p:cNvSpPr>
                              <p:nvPr/>
                            </p:nvSpPr>
                            <p:spPr bwMode="auto">
                              <a:xfrm>
                                <a:off x="4241" y="243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70" name="Line 2341"/>
                              <p:cNvSpPr>
                                <a:spLocks noChangeShapeType="1"/>
                              </p:cNvSpPr>
                              <p:nvPr/>
                            </p:nvSpPr>
                            <p:spPr bwMode="auto">
                              <a:xfrm flipV="1">
                                <a:off x="4241" y="2438"/>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71" name="Line 2342"/>
                              <p:cNvSpPr>
                                <a:spLocks noChangeShapeType="1"/>
                              </p:cNvSpPr>
                              <p:nvPr/>
                            </p:nvSpPr>
                            <p:spPr bwMode="auto">
                              <a:xfrm>
                                <a:off x="4241" y="244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72" name="Line 2343"/>
                              <p:cNvSpPr>
                                <a:spLocks noChangeShapeType="1"/>
                              </p:cNvSpPr>
                              <p:nvPr/>
                            </p:nvSpPr>
                            <p:spPr bwMode="auto">
                              <a:xfrm flipV="1">
                                <a:off x="4241" y="2447"/>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73" name="Line 2344"/>
                              <p:cNvSpPr>
                                <a:spLocks noChangeShapeType="1"/>
                              </p:cNvSpPr>
                              <p:nvPr/>
                            </p:nvSpPr>
                            <p:spPr bwMode="auto">
                              <a:xfrm>
                                <a:off x="4231" y="2457"/>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74" name="Line 2345"/>
                              <p:cNvSpPr>
                                <a:spLocks noChangeShapeType="1"/>
                              </p:cNvSpPr>
                              <p:nvPr/>
                            </p:nvSpPr>
                            <p:spPr bwMode="auto">
                              <a:xfrm flipV="1">
                                <a:off x="4231" y="2457"/>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75" name="Line 2346"/>
                              <p:cNvSpPr>
                                <a:spLocks noChangeShapeType="1"/>
                              </p:cNvSpPr>
                              <p:nvPr/>
                            </p:nvSpPr>
                            <p:spPr bwMode="auto">
                              <a:xfrm>
                                <a:off x="4231" y="246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76" name="Line 2347"/>
                              <p:cNvSpPr>
                                <a:spLocks noChangeShapeType="1"/>
                              </p:cNvSpPr>
                              <p:nvPr/>
                            </p:nvSpPr>
                            <p:spPr bwMode="auto">
                              <a:xfrm>
                                <a:off x="4231" y="246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77" name="Line 2348"/>
                              <p:cNvSpPr>
                                <a:spLocks noChangeShapeType="1"/>
                              </p:cNvSpPr>
                              <p:nvPr/>
                            </p:nvSpPr>
                            <p:spPr bwMode="auto">
                              <a:xfrm>
                                <a:off x="4231" y="246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78" name="Line 2349"/>
                              <p:cNvSpPr>
                                <a:spLocks noChangeShapeType="1"/>
                              </p:cNvSpPr>
                              <p:nvPr/>
                            </p:nvSpPr>
                            <p:spPr bwMode="auto">
                              <a:xfrm flipV="1">
                                <a:off x="4231" y="2466"/>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79" name="Line 2350"/>
                              <p:cNvSpPr>
                                <a:spLocks noChangeShapeType="1"/>
                              </p:cNvSpPr>
                              <p:nvPr/>
                            </p:nvSpPr>
                            <p:spPr bwMode="auto">
                              <a:xfrm flipV="1">
                                <a:off x="4222" y="2495"/>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80" name="Line 2351"/>
                              <p:cNvSpPr>
                                <a:spLocks noChangeShapeType="1"/>
                              </p:cNvSpPr>
                              <p:nvPr/>
                            </p:nvSpPr>
                            <p:spPr bwMode="auto">
                              <a:xfrm>
                                <a:off x="4222" y="250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81" name="Line 2352"/>
                              <p:cNvSpPr>
                                <a:spLocks noChangeShapeType="1"/>
                              </p:cNvSpPr>
                              <p:nvPr/>
                            </p:nvSpPr>
                            <p:spPr bwMode="auto">
                              <a:xfrm flipV="1">
                                <a:off x="4222" y="2504"/>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82" name="Line 2353"/>
                              <p:cNvSpPr>
                                <a:spLocks noChangeShapeType="1"/>
                              </p:cNvSpPr>
                              <p:nvPr/>
                            </p:nvSpPr>
                            <p:spPr bwMode="auto">
                              <a:xfrm>
                                <a:off x="4222" y="252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83" name="Line 2354"/>
                              <p:cNvSpPr>
                                <a:spLocks noChangeShapeType="1"/>
                              </p:cNvSpPr>
                              <p:nvPr/>
                            </p:nvSpPr>
                            <p:spPr bwMode="auto">
                              <a:xfrm flipV="1">
                                <a:off x="4222" y="2523"/>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84" name="Line 2355"/>
                              <p:cNvSpPr>
                                <a:spLocks noChangeShapeType="1"/>
                              </p:cNvSpPr>
                              <p:nvPr/>
                            </p:nvSpPr>
                            <p:spPr bwMode="auto">
                              <a:xfrm>
                                <a:off x="4222" y="253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85" name="Line 2356"/>
                              <p:cNvSpPr>
                                <a:spLocks noChangeShapeType="1"/>
                              </p:cNvSpPr>
                              <p:nvPr/>
                            </p:nvSpPr>
                            <p:spPr bwMode="auto">
                              <a:xfrm>
                                <a:off x="4222" y="253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86" name="Line 2357"/>
                              <p:cNvSpPr>
                                <a:spLocks noChangeShapeType="1"/>
                              </p:cNvSpPr>
                              <p:nvPr/>
                            </p:nvSpPr>
                            <p:spPr bwMode="auto">
                              <a:xfrm>
                                <a:off x="4212" y="2533"/>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87" name="Line 2358"/>
                              <p:cNvSpPr>
                                <a:spLocks noChangeShapeType="1"/>
                              </p:cNvSpPr>
                              <p:nvPr/>
                            </p:nvSpPr>
                            <p:spPr bwMode="auto">
                              <a:xfrm flipV="1">
                                <a:off x="4212" y="2533"/>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88" name="Line 2359"/>
                              <p:cNvSpPr>
                                <a:spLocks noChangeShapeType="1"/>
                              </p:cNvSpPr>
                              <p:nvPr/>
                            </p:nvSpPr>
                            <p:spPr bwMode="auto">
                              <a:xfrm>
                                <a:off x="4203" y="2561"/>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89" name="Line 2360"/>
                              <p:cNvSpPr>
                                <a:spLocks noChangeShapeType="1"/>
                              </p:cNvSpPr>
                              <p:nvPr/>
                            </p:nvSpPr>
                            <p:spPr bwMode="auto">
                              <a:xfrm flipV="1">
                                <a:off x="4203" y="2561"/>
                                <a:ext cx="0" cy="1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90" name="Line 2361"/>
                              <p:cNvSpPr>
                                <a:spLocks noChangeShapeType="1"/>
                              </p:cNvSpPr>
                              <p:nvPr/>
                            </p:nvSpPr>
                            <p:spPr bwMode="auto">
                              <a:xfrm>
                                <a:off x="4203" y="2572"/>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91" name="Line 2362"/>
                              <p:cNvSpPr>
                                <a:spLocks noChangeShapeType="1"/>
                              </p:cNvSpPr>
                              <p:nvPr/>
                            </p:nvSpPr>
                            <p:spPr bwMode="auto">
                              <a:xfrm flipV="1">
                                <a:off x="4203" y="2572"/>
                                <a:ext cx="0"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92" name="Line 2363"/>
                              <p:cNvSpPr>
                                <a:spLocks noChangeShapeType="1"/>
                              </p:cNvSpPr>
                              <p:nvPr/>
                            </p:nvSpPr>
                            <p:spPr bwMode="auto">
                              <a:xfrm>
                                <a:off x="4203" y="2581"/>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93" name="Line 2364"/>
                              <p:cNvSpPr>
                                <a:spLocks noChangeShapeType="1"/>
                              </p:cNvSpPr>
                              <p:nvPr/>
                            </p:nvSpPr>
                            <p:spPr bwMode="auto">
                              <a:xfrm flipV="1">
                                <a:off x="4203" y="2581"/>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94" name="Line 2365"/>
                              <p:cNvSpPr>
                                <a:spLocks noChangeShapeType="1"/>
                              </p:cNvSpPr>
                              <p:nvPr/>
                            </p:nvSpPr>
                            <p:spPr bwMode="auto">
                              <a:xfrm>
                                <a:off x="4193" y="2591"/>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95" name="Line 2366"/>
                              <p:cNvSpPr>
                                <a:spLocks noChangeShapeType="1"/>
                              </p:cNvSpPr>
                              <p:nvPr/>
                            </p:nvSpPr>
                            <p:spPr bwMode="auto">
                              <a:xfrm flipV="1">
                                <a:off x="4193" y="2591"/>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96" name="Line 2367"/>
                              <p:cNvSpPr>
                                <a:spLocks noChangeShapeType="1"/>
                              </p:cNvSpPr>
                              <p:nvPr/>
                            </p:nvSpPr>
                            <p:spPr bwMode="auto">
                              <a:xfrm>
                                <a:off x="4183" y="2600"/>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97" name="Line 2368"/>
                              <p:cNvSpPr>
                                <a:spLocks noChangeShapeType="1"/>
                              </p:cNvSpPr>
                              <p:nvPr/>
                            </p:nvSpPr>
                            <p:spPr bwMode="auto">
                              <a:xfrm flipV="1">
                                <a:off x="4183" y="2600"/>
                                <a:ext cx="2"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98" name="Line 2369"/>
                              <p:cNvSpPr>
                                <a:spLocks noChangeShapeType="1"/>
                              </p:cNvSpPr>
                              <p:nvPr/>
                            </p:nvSpPr>
                            <p:spPr bwMode="auto">
                              <a:xfrm>
                                <a:off x="4173" y="2610"/>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899" name="Line 2370"/>
                              <p:cNvSpPr>
                                <a:spLocks noChangeShapeType="1"/>
                              </p:cNvSpPr>
                              <p:nvPr/>
                            </p:nvSpPr>
                            <p:spPr bwMode="auto">
                              <a:xfrm>
                                <a:off x="4173" y="261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00" name="Line 2371"/>
                              <p:cNvSpPr>
                                <a:spLocks noChangeShapeType="1"/>
                              </p:cNvSpPr>
                              <p:nvPr/>
                            </p:nvSpPr>
                            <p:spPr bwMode="auto">
                              <a:xfrm>
                                <a:off x="4173" y="261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01" name="Line 2372"/>
                              <p:cNvSpPr>
                                <a:spLocks noChangeShapeType="1"/>
                              </p:cNvSpPr>
                              <p:nvPr/>
                            </p:nvSpPr>
                            <p:spPr bwMode="auto">
                              <a:xfrm flipV="1">
                                <a:off x="4173" y="2610"/>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02" name="Line 2373"/>
                              <p:cNvSpPr>
                                <a:spLocks noChangeShapeType="1"/>
                              </p:cNvSpPr>
                              <p:nvPr/>
                            </p:nvSpPr>
                            <p:spPr bwMode="auto">
                              <a:xfrm>
                                <a:off x="4163" y="2619"/>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03" name="Line 2374"/>
                              <p:cNvSpPr>
                                <a:spLocks noChangeShapeType="1"/>
                              </p:cNvSpPr>
                              <p:nvPr/>
                            </p:nvSpPr>
                            <p:spPr bwMode="auto">
                              <a:xfrm flipV="1">
                                <a:off x="4163" y="2619"/>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04" name="Line 2375"/>
                              <p:cNvSpPr>
                                <a:spLocks noChangeShapeType="1"/>
                              </p:cNvSpPr>
                              <p:nvPr/>
                            </p:nvSpPr>
                            <p:spPr bwMode="auto">
                              <a:xfrm>
                                <a:off x="4163" y="262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05" name="Line 2376"/>
                              <p:cNvSpPr>
                                <a:spLocks noChangeShapeType="1"/>
                              </p:cNvSpPr>
                              <p:nvPr/>
                            </p:nvSpPr>
                            <p:spPr bwMode="auto">
                              <a:xfrm flipV="1">
                                <a:off x="4163" y="262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06" name="Line 2377"/>
                              <p:cNvSpPr>
                                <a:spLocks noChangeShapeType="1"/>
                              </p:cNvSpPr>
                              <p:nvPr/>
                            </p:nvSpPr>
                            <p:spPr bwMode="auto">
                              <a:xfrm>
                                <a:off x="4163" y="263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07" name="Line 2378"/>
                              <p:cNvSpPr>
                                <a:spLocks noChangeShapeType="1"/>
                              </p:cNvSpPr>
                              <p:nvPr/>
                            </p:nvSpPr>
                            <p:spPr bwMode="auto">
                              <a:xfrm flipV="1">
                                <a:off x="4163" y="2638"/>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08" name="Line 2379"/>
                              <p:cNvSpPr>
                                <a:spLocks noChangeShapeType="1"/>
                              </p:cNvSpPr>
                              <p:nvPr/>
                            </p:nvSpPr>
                            <p:spPr bwMode="auto">
                              <a:xfrm>
                                <a:off x="4153" y="2657"/>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09" name="Line 2380"/>
                              <p:cNvSpPr>
                                <a:spLocks noChangeShapeType="1"/>
                              </p:cNvSpPr>
                              <p:nvPr/>
                            </p:nvSpPr>
                            <p:spPr bwMode="auto">
                              <a:xfrm flipV="1">
                                <a:off x="4153" y="2657"/>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10" name="Line 2381"/>
                              <p:cNvSpPr>
                                <a:spLocks noChangeShapeType="1"/>
                              </p:cNvSpPr>
                              <p:nvPr/>
                            </p:nvSpPr>
                            <p:spPr bwMode="auto">
                              <a:xfrm>
                                <a:off x="4153" y="267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11" name="Line 2382"/>
                              <p:cNvSpPr>
                                <a:spLocks noChangeShapeType="1"/>
                              </p:cNvSpPr>
                              <p:nvPr/>
                            </p:nvSpPr>
                            <p:spPr bwMode="auto">
                              <a:xfrm flipV="1">
                                <a:off x="4153" y="2676"/>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12" name="Line 2383"/>
                              <p:cNvSpPr>
                                <a:spLocks noChangeShapeType="1"/>
                              </p:cNvSpPr>
                              <p:nvPr/>
                            </p:nvSpPr>
                            <p:spPr bwMode="auto">
                              <a:xfrm>
                                <a:off x="4144" y="2685"/>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13" name="Line 2384"/>
                              <p:cNvSpPr>
                                <a:spLocks noChangeShapeType="1"/>
                              </p:cNvSpPr>
                              <p:nvPr/>
                            </p:nvSpPr>
                            <p:spPr bwMode="auto">
                              <a:xfrm flipV="1">
                                <a:off x="4144" y="2685"/>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14" name="Line 2385"/>
                              <p:cNvSpPr>
                                <a:spLocks noChangeShapeType="1"/>
                              </p:cNvSpPr>
                              <p:nvPr/>
                            </p:nvSpPr>
                            <p:spPr bwMode="auto">
                              <a:xfrm>
                                <a:off x="4144" y="2695"/>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15" name="Line 2386"/>
                              <p:cNvSpPr>
                                <a:spLocks noChangeShapeType="1"/>
                              </p:cNvSpPr>
                              <p:nvPr/>
                            </p:nvSpPr>
                            <p:spPr bwMode="auto">
                              <a:xfrm flipV="1">
                                <a:off x="4144" y="2695"/>
                                <a:ext cx="0"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16" name="Line 2387"/>
                              <p:cNvSpPr>
                                <a:spLocks noChangeShapeType="1"/>
                              </p:cNvSpPr>
                              <p:nvPr/>
                            </p:nvSpPr>
                            <p:spPr bwMode="auto">
                              <a:xfrm>
                                <a:off x="4144" y="2704"/>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17" name="Line 2388"/>
                              <p:cNvSpPr>
                                <a:spLocks noChangeShapeType="1"/>
                              </p:cNvSpPr>
                              <p:nvPr/>
                            </p:nvSpPr>
                            <p:spPr bwMode="auto">
                              <a:xfrm flipV="1">
                                <a:off x="4144" y="2704"/>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18" name="Line 2389"/>
                              <p:cNvSpPr>
                                <a:spLocks noChangeShapeType="1"/>
                              </p:cNvSpPr>
                              <p:nvPr/>
                            </p:nvSpPr>
                            <p:spPr bwMode="auto">
                              <a:xfrm>
                                <a:off x="4144" y="2714"/>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19" name="Line 2390"/>
                              <p:cNvSpPr>
                                <a:spLocks noChangeShapeType="1"/>
                              </p:cNvSpPr>
                              <p:nvPr/>
                            </p:nvSpPr>
                            <p:spPr bwMode="auto">
                              <a:xfrm flipV="1">
                                <a:off x="4144" y="2714"/>
                                <a:ext cx="0"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20" name="Line 2391"/>
                              <p:cNvSpPr>
                                <a:spLocks noChangeShapeType="1"/>
                              </p:cNvSpPr>
                              <p:nvPr/>
                            </p:nvSpPr>
                            <p:spPr bwMode="auto">
                              <a:xfrm>
                                <a:off x="4144" y="2723"/>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21" name="Line 2392"/>
                              <p:cNvSpPr>
                                <a:spLocks noChangeShapeType="1"/>
                              </p:cNvSpPr>
                              <p:nvPr/>
                            </p:nvSpPr>
                            <p:spPr bwMode="auto">
                              <a:xfrm flipV="1">
                                <a:off x="4144" y="2723"/>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22" name="Line 2393"/>
                              <p:cNvSpPr>
                                <a:spLocks noChangeShapeType="1"/>
                              </p:cNvSpPr>
                              <p:nvPr/>
                            </p:nvSpPr>
                            <p:spPr bwMode="auto">
                              <a:xfrm>
                                <a:off x="4135" y="2733"/>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23" name="Line 2394"/>
                              <p:cNvSpPr>
                                <a:spLocks noChangeShapeType="1"/>
                              </p:cNvSpPr>
                              <p:nvPr/>
                            </p:nvSpPr>
                            <p:spPr bwMode="auto">
                              <a:xfrm flipV="1">
                                <a:off x="4135" y="2733"/>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24" name="Line 2395"/>
                              <p:cNvSpPr>
                                <a:spLocks noChangeShapeType="1"/>
                              </p:cNvSpPr>
                              <p:nvPr/>
                            </p:nvSpPr>
                            <p:spPr bwMode="auto">
                              <a:xfrm>
                                <a:off x="4135" y="2743"/>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25" name="Line 2396"/>
                              <p:cNvSpPr>
                                <a:spLocks noChangeShapeType="1"/>
                              </p:cNvSpPr>
                              <p:nvPr/>
                            </p:nvSpPr>
                            <p:spPr bwMode="auto">
                              <a:xfrm flipV="1">
                                <a:off x="4135" y="2743"/>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26" name="Line 2397"/>
                              <p:cNvSpPr>
                                <a:spLocks noChangeShapeType="1"/>
                              </p:cNvSpPr>
                              <p:nvPr/>
                            </p:nvSpPr>
                            <p:spPr bwMode="auto">
                              <a:xfrm>
                                <a:off x="4135" y="2753"/>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27" name="Line 2398"/>
                              <p:cNvSpPr>
                                <a:spLocks noChangeShapeType="1"/>
                              </p:cNvSpPr>
                              <p:nvPr/>
                            </p:nvSpPr>
                            <p:spPr bwMode="auto">
                              <a:xfrm flipV="1">
                                <a:off x="4135" y="2753"/>
                                <a:ext cx="0"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28" name="Line 2399"/>
                              <p:cNvSpPr>
                                <a:spLocks noChangeShapeType="1"/>
                              </p:cNvSpPr>
                              <p:nvPr/>
                            </p:nvSpPr>
                            <p:spPr bwMode="auto">
                              <a:xfrm>
                                <a:off x="4135" y="2762"/>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29" name="Line 2400"/>
                              <p:cNvSpPr>
                                <a:spLocks noChangeShapeType="1"/>
                              </p:cNvSpPr>
                              <p:nvPr/>
                            </p:nvSpPr>
                            <p:spPr bwMode="auto">
                              <a:xfrm flipV="1">
                                <a:off x="4135" y="2762"/>
                                <a:ext cx="0"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930" name="Line 2401"/>
                              <p:cNvSpPr>
                                <a:spLocks noChangeShapeType="1"/>
                              </p:cNvSpPr>
                              <p:nvPr/>
                            </p:nvSpPr>
                            <p:spPr bwMode="auto">
                              <a:xfrm>
                                <a:off x="4125" y="2781"/>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grpSp>
                        <p:sp>
                          <p:nvSpPr>
                            <p:cNvPr id="21702" name="Line 2402"/>
                            <p:cNvSpPr>
                              <a:spLocks noChangeShapeType="1"/>
                            </p:cNvSpPr>
                            <p:nvPr/>
                          </p:nvSpPr>
                          <p:spPr bwMode="auto">
                            <a:xfrm flipV="1">
                              <a:off x="4115" y="2800"/>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03" name="Line 2403"/>
                            <p:cNvSpPr>
                              <a:spLocks noChangeShapeType="1"/>
                            </p:cNvSpPr>
                            <p:nvPr/>
                          </p:nvSpPr>
                          <p:spPr bwMode="auto">
                            <a:xfrm>
                              <a:off x="4115" y="281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04" name="Line 2404"/>
                            <p:cNvSpPr>
                              <a:spLocks noChangeShapeType="1"/>
                            </p:cNvSpPr>
                            <p:nvPr/>
                          </p:nvSpPr>
                          <p:spPr bwMode="auto">
                            <a:xfrm flipV="1">
                              <a:off x="4115" y="2810"/>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05" name="Line 2405"/>
                            <p:cNvSpPr>
                              <a:spLocks noChangeShapeType="1"/>
                            </p:cNvSpPr>
                            <p:nvPr/>
                          </p:nvSpPr>
                          <p:spPr bwMode="auto">
                            <a:xfrm>
                              <a:off x="4115" y="281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06" name="Line 2406"/>
                            <p:cNvSpPr>
                              <a:spLocks noChangeShapeType="1"/>
                            </p:cNvSpPr>
                            <p:nvPr/>
                          </p:nvSpPr>
                          <p:spPr bwMode="auto">
                            <a:xfrm flipV="1">
                              <a:off x="4115" y="2819"/>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07" name="Line 2407"/>
                            <p:cNvSpPr>
                              <a:spLocks noChangeShapeType="1"/>
                            </p:cNvSpPr>
                            <p:nvPr/>
                          </p:nvSpPr>
                          <p:spPr bwMode="auto">
                            <a:xfrm>
                              <a:off x="4105" y="2829"/>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08" name="Line 2408"/>
                            <p:cNvSpPr>
                              <a:spLocks noChangeShapeType="1"/>
                            </p:cNvSpPr>
                            <p:nvPr/>
                          </p:nvSpPr>
                          <p:spPr bwMode="auto">
                            <a:xfrm flipV="1">
                              <a:off x="4105" y="282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09" name="Line 2409"/>
                            <p:cNvSpPr>
                              <a:spLocks noChangeShapeType="1"/>
                            </p:cNvSpPr>
                            <p:nvPr/>
                          </p:nvSpPr>
                          <p:spPr bwMode="auto">
                            <a:xfrm>
                              <a:off x="4096" y="2838"/>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10" name="Line 2410"/>
                            <p:cNvSpPr>
                              <a:spLocks noChangeShapeType="1"/>
                            </p:cNvSpPr>
                            <p:nvPr/>
                          </p:nvSpPr>
                          <p:spPr bwMode="auto">
                            <a:xfrm flipV="1">
                              <a:off x="4096" y="2838"/>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11" name="Line 2411"/>
                            <p:cNvSpPr>
                              <a:spLocks noChangeShapeType="1"/>
                            </p:cNvSpPr>
                            <p:nvPr/>
                          </p:nvSpPr>
                          <p:spPr bwMode="auto">
                            <a:xfrm>
                              <a:off x="4096" y="284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12" name="Line 2412"/>
                            <p:cNvSpPr>
                              <a:spLocks noChangeShapeType="1"/>
                            </p:cNvSpPr>
                            <p:nvPr/>
                          </p:nvSpPr>
                          <p:spPr bwMode="auto">
                            <a:xfrm flipV="1">
                              <a:off x="4096" y="2848"/>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13" name="Line 2413"/>
                            <p:cNvSpPr>
                              <a:spLocks noChangeShapeType="1"/>
                            </p:cNvSpPr>
                            <p:nvPr/>
                          </p:nvSpPr>
                          <p:spPr bwMode="auto">
                            <a:xfrm>
                              <a:off x="4096" y="286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14" name="Line 2414"/>
                            <p:cNvSpPr>
                              <a:spLocks noChangeShapeType="1"/>
                            </p:cNvSpPr>
                            <p:nvPr/>
                          </p:nvSpPr>
                          <p:spPr bwMode="auto">
                            <a:xfrm flipV="1">
                              <a:off x="4096" y="2867"/>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15" name="Line 2415"/>
                            <p:cNvSpPr>
                              <a:spLocks noChangeShapeType="1"/>
                            </p:cNvSpPr>
                            <p:nvPr/>
                          </p:nvSpPr>
                          <p:spPr bwMode="auto">
                            <a:xfrm>
                              <a:off x="4096" y="2886"/>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16" name="Line 2416"/>
                            <p:cNvSpPr>
                              <a:spLocks noChangeShapeType="1"/>
                            </p:cNvSpPr>
                            <p:nvPr/>
                          </p:nvSpPr>
                          <p:spPr bwMode="auto">
                            <a:xfrm flipV="1">
                              <a:off x="4096" y="2886"/>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17" name="Line 2417"/>
                            <p:cNvSpPr>
                              <a:spLocks noChangeShapeType="1"/>
                            </p:cNvSpPr>
                            <p:nvPr/>
                          </p:nvSpPr>
                          <p:spPr bwMode="auto">
                            <a:xfrm>
                              <a:off x="4096" y="289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18" name="Line 2418"/>
                            <p:cNvSpPr>
                              <a:spLocks noChangeShapeType="1"/>
                            </p:cNvSpPr>
                            <p:nvPr/>
                          </p:nvSpPr>
                          <p:spPr bwMode="auto">
                            <a:xfrm flipV="1">
                              <a:off x="4086" y="2905"/>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19" name="Line 2419"/>
                            <p:cNvSpPr>
                              <a:spLocks noChangeShapeType="1"/>
                            </p:cNvSpPr>
                            <p:nvPr/>
                          </p:nvSpPr>
                          <p:spPr bwMode="auto">
                            <a:xfrm>
                              <a:off x="4076" y="2915"/>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20" name="Line 2420"/>
                            <p:cNvSpPr>
                              <a:spLocks noChangeShapeType="1"/>
                            </p:cNvSpPr>
                            <p:nvPr/>
                          </p:nvSpPr>
                          <p:spPr bwMode="auto">
                            <a:xfrm flipV="1">
                              <a:off x="4076" y="2915"/>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21" name="Line 2421"/>
                            <p:cNvSpPr>
                              <a:spLocks noChangeShapeType="1"/>
                            </p:cNvSpPr>
                            <p:nvPr/>
                          </p:nvSpPr>
                          <p:spPr bwMode="auto">
                            <a:xfrm>
                              <a:off x="4076" y="292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22" name="Line 2422"/>
                            <p:cNvSpPr>
                              <a:spLocks noChangeShapeType="1"/>
                            </p:cNvSpPr>
                            <p:nvPr/>
                          </p:nvSpPr>
                          <p:spPr bwMode="auto">
                            <a:xfrm flipV="1">
                              <a:off x="4076" y="2925"/>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23" name="Line 2423"/>
                            <p:cNvSpPr>
                              <a:spLocks noChangeShapeType="1"/>
                            </p:cNvSpPr>
                            <p:nvPr/>
                          </p:nvSpPr>
                          <p:spPr bwMode="auto">
                            <a:xfrm>
                              <a:off x="4058" y="2944"/>
                              <a:ext cx="18"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24" name="Line 2424"/>
                            <p:cNvSpPr>
                              <a:spLocks noChangeShapeType="1"/>
                            </p:cNvSpPr>
                            <p:nvPr/>
                          </p:nvSpPr>
                          <p:spPr bwMode="auto">
                            <a:xfrm flipV="1">
                              <a:off x="4058" y="2944"/>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25" name="Line 2425"/>
                            <p:cNvSpPr>
                              <a:spLocks noChangeShapeType="1"/>
                            </p:cNvSpPr>
                            <p:nvPr/>
                          </p:nvSpPr>
                          <p:spPr bwMode="auto">
                            <a:xfrm>
                              <a:off x="4058" y="295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26" name="Line 2426"/>
                            <p:cNvSpPr>
                              <a:spLocks noChangeShapeType="1"/>
                            </p:cNvSpPr>
                            <p:nvPr/>
                          </p:nvSpPr>
                          <p:spPr bwMode="auto">
                            <a:xfrm flipV="1">
                              <a:off x="4058" y="2953"/>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27" name="Line 2427"/>
                            <p:cNvSpPr>
                              <a:spLocks noChangeShapeType="1"/>
                            </p:cNvSpPr>
                            <p:nvPr/>
                          </p:nvSpPr>
                          <p:spPr bwMode="auto">
                            <a:xfrm>
                              <a:off x="4058" y="296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28" name="Line 2428"/>
                            <p:cNvSpPr>
                              <a:spLocks noChangeShapeType="1"/>
                            </p:cNvSpPr>
                            <p:nvPr/>
                          </p:nvSpPr>
                          <p:spPr bwMode="auto">
                            <a:xfrm flipV="1">
                              <a:off x="4058" y="2963"/>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29" name="Line 2429"/>
                            <p:cNvSpPr>
                              <a:spLocks noChangeShapeType="1"/>
                            </p:cNvSpPr>
                            <p:nvPr/>
                          </p:nvSpPr>
                          <p:spPr bwMode="auto">
                            <a:xfrm>
                              <a:off x="4048" y="2972"/>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30" name="Line 2430"/>
                            <p:cNvSpPr>
                              <a:spLocks noChangeShapeType="1"/>
                            </p:cNvSpPr>
                            <p:nvPr/>
                          </p:nvSpPr>
                          <p:spPr bwMode="auto">
                            <a:xfrm flipV="1">
                              <a:off x="4048" y="2972"/>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31" name="Line 2431"/>
                            <p:cNvSpPr>
                              <a:spLocks noChangeShapeType="1"/>
                            </p:cNvSpPr>
                            <p:nvPr/>
                          </p:nvSpPr>
                          <p:spPr bwMode="auto">
                            <a:xfrm>
                              <a:off x="4048" y="298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32" name="Line 2432"/>
                            <p:cNvSpPr>
                              <a:spLocks noChangeShapeType="1"/>
                            </p:cNvSpPr>
                            <p:nvPr/>
                          </p:nvSpPr>
                          <p:spPr bwMode="auto">
                            <a:xfrm>
                              <a:off x="4048" y="298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33" name="Line 2433"/>
                            <p:cNvSpPr>
                              <a:spLocks noChangeShapeType="1"/>
                            </p:cNvSpPr>
                            <p:nvPr/>
                          </p:nvSpPr>
                          <p:spPr bwMode="auto">
                            <a:xfrm>
                              <a:off x="4048" y="298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34" name="Line 2434"/>
                            <p:cNvSpPr>
                              <a:spLocks noChangeShapeType="1"/>
                            </p:cNvSpPr>
                            <p:nvPr/>
                          </p:nvSpPr>
                          <p:spPr bwMode="auto">
                            <a:xfrm flipV="1">
                              <a:off x="4038" y="3010"/>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35" name="Line 2435"/>
                            <p:cNvSpPr>
                              <a:spLocks noChangeShapeType="1"/>
                            </p:cNvSpPr>
                            <p:nvPr/>
                          </p:nvSpPr>
                          <p:spPr bwMode="auto">
                            <a:xfrm>
                              <a:off x="4038" y="3020"/>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36" name="Line 2436"/>
                            <p:cNvSpPr>
                              <a:spLocks noChangeShapeType="1"/>
                            </p:cNvSpPr>
                            <p:nvPr/>
                          </p:nvSpPr>
                          <p:spPr bwMode="auto">
                            <a:xfrm flipV="1">
                              <a:off x="4038" y="3020"/>
                              <a:ext cx="1" cy="2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37" name="Line 2437"/>
                            <p:cNvSpPr>
                              <a:spLocks noChangeShapeType="1"/>
                            </p:cNvSpPr>
                            <p:nvPr/>
                          </p:nvSpPr>
                          <p:spPr bwMode="auto">
                            <a:xfrm>
                              <a:off x="4038" y="3049"/>
                              <a:ext cx="1"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38" name="Line 2438"/>
                            <p:cNvSpPr>
                              <a:spLocks noChangeShapeType="1"/>
                            </p:cNvSpPr>
                            <p:nvPr/>
                          </p:nvSpPr>
                          <p:spPr bwMode="auto">
                            <a:xfrm flipV="1">
                              <a:off x="4038" y="3049"/>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39" name="Line 2439"/>
                            <p:cNvSpPr>
                              <a:spLocks noChangeShapeType="1"/>
                            </p:cNvSpPr>
                            <p:nvPr/>
                          </p:nvSpPr>
                          <p:spPr bwMode="auto">
                            <a:xfrm>
                              <a:off x="4028" y="3058"/>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40" name="Line 2440"/>
                            <p:cNvSpPr>
                              <a:spLocks noChangeShapeType="1"/>
                            </p:cNvSpPr>
                            <p:nvPr/>
                          </p:nvSpPr>
                          <p:spPr bwMode="auto">
                            <a:xfrm flipV="1">
                              <a:off x="4028" y="3058"/>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41" name="Line 2441"/>
                            <p:cNvSpPr>
                              <a:spLocks noChangeShapeType="1"/>
                            </p:cNvSpPr>
                            <p:nvPr/>
                          </p:nvSpPr>
                          <p:spPr bwMode="auto">
                            <a:xfrm>
                              <a:off x="4019" y="3068"/>
                              <a:ext cx="9"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42" name="Line 2442"/>
                            <p:cNvSpPr>
                              <a:spLocks noChangeShapeType="1"/>
                            </p:cNvSpPr>
                            <p:nvPr/>
                          </p:nvSpPr>
                          <p:spPr bwMode="auto">
                            <a:xfrm flipV="1">
                              <a:off x="4009" y="3087"/>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43" name="Line 2443"/>
                            <p:cNvSpPr>
                              <a:spLocks noChangeShapeType="1"/>
                            </p:cNvSpPr>
                            <p:nvPr/>
                          </p:nvSpPr>
                          <p:spPr bwMode="auto">
                            <a:xfrm>
                              <a:off x="4000" y="3097"/>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44" name="Line 2444"/>
                            <p:cNvSpPr>
                              <a:spLocks noChangeShapeType="1"/>
                            </p:cNvSpPr>
                            <p:nvPr/>
                          </p:nvSpPr>
                          <p:spPr bwMode="auto">
                            <a:xfrm flipV="1">
                              <a:off x="4000" y="3097"/>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45" name="Line 2445"/>
                            <p:cNvSpPr>
                              <a:spLocks noChangeShapeType="1"/>
                            </p:cNvSpPr>
                            <p:nvPr/>
                          </p:nvSpPr>
                          <p:spPr bwMode="auto">
                            <a:xfrm>
                              <a:off x="4000" y="3107"/>
                              <a:ext cx="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46" name="Line 2446"/>
                            <p:cNvSpPr>
                              <a:spLocks noChangeShapeType="1"/>
                            </p:cNvSpPr>
                            <p:nvPr/>
                          </p:nvSpPr>
                          <p:spPr bwMode="auto">
                            <a:xfrm flipV="1">
                              <a:off x="4000" y="3107"/>
                              <a:ext cx="0"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47" name="Line 2447"/>
                            <p:cNvSpPr>
                              <a:spLocks noChangeShapeType="1"/>
                            </p:cNvSpPr>
                            <p:nvPr/>
                          </p:nvSpPr>
                          <p:spPr bwMode="auto">
                            <a:xfrm>
                              <a:off x="3979" y="3116"/>
                              <a:ext cx="2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48" name="Line 2448"/>
                            <p:cNvSpPr>
                              <a:spLocks noChangeShapeType="1"/>
                            </p:cNvSpPr>
                            <p:nvPr/>
                          </p:nvSpPr>
                          <p:spPr bwMode="auto">
                            <a:xfrm flipV="1">
                              <a:off x="3979" y="3116"/>
                              <a:ext cx="2"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49" name="Line 2449"/>
                            <p:cNvSpPr>
                              <a:spLocks noChangeShapeType="1"/>
                            </p:cNvSpPr>
                            <p:nvPr/>
                          </p:nvSpPr>
                          <p:spPr bwMode="auto">
                            <a:xfrm>
                              <a:off x="3970" y="3126"/>
                              <a:ext cx="9"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50" name="Line 2450"/>
                            <p:cNvSpPr>
                              <a:spLocks noChangeShapeType="1"/>
                            </p:cNvSpPr>
                            <p:nvPr/>
                          </p:nvSpPr>
                          <p:spPr bwMode="auto">
                            <a:xfrm flipV="1">
                              <a:off x="3970" y="3126"/>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51" name="Line 2451"/>
                            <p:cNvSpPr>
                              <a:spLocks noChangeShapeType="1"/>
                            </p:cNvSpPr>
                            <p:nvPr/>
                          </p:nvSpPr>
                          <p:spPr bwMode="auto">
                            <a:xfrm>
                              <a:off x="3960" y="3145"/>
                              <a:ext cx="10" cy="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52" name="Line 2452"/>
                            <p:cNvSpPr>
                              <a:spLocks noChangeShapeType="1"/>
                            </p:cNvSpPr>
                            <p:nvPr/>
                          </p:nvSpPr>
                          <p:spPr bwMode="auto">
                            <a:xfrm flipV="1">
                              <a:off x="3960" y="3145"/>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53" name="Line 2453"/>
                            <p:cNvSpPr>
                              <a:spLocks noChangeShapeType="1"/>
                            </p:cNvSpPr>
                            <p:nvPr/>
                          </p:nvSpPr>
                          <p:spPr bwMode="auto">
                            <a:xfrm>
                              <a:off x="3950" y="3154"/>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54" name="Line 2454"/>
                            <p:cNvSpPr>
                              <a:spLocks noChangeShapeType="1"/>
                            </p:cNvSpPr>
                            <p:nvPr/>
                          </p:nvSpPr>
                          <p:spPr bwMode="auto">
                            <a:xfrm flipV="1">
                              <a:off x="3950" y="3154"/>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55" name="Line 2455"/>
                            <p:cNvSpPr>
                              <a:spLocks noChangeShapeType="1"/>
                            </p:cNvSpPr>
                            <p:nvPr/>
                          </p:nvSpPr>
                          <p:spPr bwMode="auto">
                            <a:xfrm>
                              <a:off x="3950" y="3164"/>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56" name="Line 2456"/>
                            <p:cNvSpPr>
                              <a:spLocks noChangeShapeType="1"/>
                            </p:cNvSpPr>
                            <p:nvPr/>
                          </p:nvSpPr>
                          <p:spPr bwMode="auto">
                            <a:xfrm flipV="1">
                              <a:off x="3950" y="3164"/>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57" name="Line 2457"/>
                            <p:cNvSpPr>
                              <a:spLocks noChangeShapeType="1"/>
                            </p:cNvSpPr>
                            <p:nvPr/>
                          </p:nvSpPr>
                          <p:spPr bwMode="auto">
                            <a:xfrm>
                              <a:off x="3950" y="317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58" name="Line 2458"/>
                            <p:cNvSpPr>
                              <a:spLocks noChangeShapeType="1"/>
                            </p:cNvSpPr>
                            <p:nvPr/>
                          </p:nvSpPr>
                          <p:spPr bwMode="auto">
                            <a:xfrm flipV="1">
                              <a:off x="3950" y="3173"/>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59" name="Line 2459"/>
                            <p:cNvSpPr>
                              <a:spLocks noChangeShapeType="1"/>
                            </p:cNvSpPr>
                            <p:nvPr/>
                          </p:nvSpPr>
                          <p:spPr bwMode="auto">
                            <a:xfrm>
                              <a:off x="3950" y="3183"/>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60" name="Line 2460"/>
                            <p:cNvSpPr>
                              <a:spLocks noChangeShapeType="1"/>
                            </p:cNvSpPr>
                            <p:nvPr/>
                          </p:nvSpPr>
                          <p:spPr bwMode="auto">
                            <a:xfrm flipV="1">
                              <a:off x="3950" y="3183"/>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61" name="Line 2461"/>
                            <p:cNvSpPr>
                              <a:spLocks noChangeShapeType="1"/>
                            </p:cNvSpPr>
                            <p:nvPr/>
                          </p:nvSpPr>
                          <p:spPr bwMode="auto">
                            <a:xfrm>
                              <a:off x="3950" y="319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62" name="Line 2462"/>
                            <p:cNvSpPr>
                              <a:spLocks noChangeShapeType="1"/>
                            </p:cNvSpPr>
                            <p:nvPr/>
                          </p:nvSpPr>
                          <p:spPr bwMode="auto">
                            <a:xfrm flipV="1">
                              <a:off x="3950" y="3192"/>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63" name="Line 2463"/>
                            <p:cNvSpPr>
                              <a:spLocks noChangeShapeType="1"/>
                            </p:cNvSpPr>
                            <p:nvPr/>
                          </p:nvSpPr>
                          <p:spPr bwMode="auto">
                            <a:xfrm>
                              <a:off x="3932" y="3202"/>
                              <a:ext cx="18"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64" name="Line 2464"/>
                            <p:cNvSpPr>
                              <a:spLocks noChangeShapeType="1"/>
                            </p:cNvSpPr>
                            <p:nvPr/>
                          </p:nvSpPr>
                          <p:spPr bwMode="auto">
                            <a:xfrm flipV="1">
                              <a:off x="3932" y="3202"/>
                              <a:ext cx="0"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65" name="Line 2465"/>
                            <p:cNvSpPr>
                              <a:spLocks noChangeShapeType="1"/>
                            </p:cNvSpPr>
                            <p:nvPr/>
                          </p:nvSpPr>
                          <p:spPr bwMode="auto">
                            <a:xfrm>
                              <a:off x="3932" y="3211"/>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66" name="Line 2466"/>
                            <p:cNvSpPr>
                              <a:spLocks noChangeShapeType="1"/>
                            </p:cNvSpPr>
                            <p:nvPr/>
                          </p:nvSpPr>
                          <p:spPr bwMode="auto">
                            <a:xfrm flipV="1">
                              <a:off x="3932" y="3211"/>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67" name="Line 2467"/>
                            <p:cNvSpPr>
                              <a:spLocks noChangeShapeType="1"/>
                            </p:cNvSpPr>
                            <p:nvPr/>
                          </p:nvSpPr>
                          <p:spPr bwMode="auto">
                            <a:xfrm>
                              <a:off x="3932" y="3221"/>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68" name="Line 2468"/>
                            <p:cNvSpPr>
                              <a:spLocks noChangeShapeType="1"/>
                            </p:cNvSpPr>
                            <p:nvPr/>
                          </p:nvSpPr>
                          <p:spPr bwMode="auto">
                            <a:xfrm>
                              <a:off x="3932" y="3221"/>
                              <a:ext cx="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69" name="Line 2469"/>
                            <p:cNvSpPr>
                              <a:spLocks noChangeShapeType="1"/>
                            </p:cNvSpPr>
                            <p:nvPr/>
                          </p:nvSpPr>
                          <p:spPr bwMode="auto">
                            <a:xfrm>
                              <a:off x="3922" y="3221"/>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70" name="Line 2470"/>
                            <p:cNvSpPr>
                              <a:spLocks noChangeShapeType="1"/>
                            </p:cNvSpPr>
                            <p:nvPr/>
                          </p:nvSpPr>
                          <p:spPr bwMode="auto">
                            <a:xfrm>
                              <a:off x="3912" y="3240"/>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71" name="Line 2471"/>
                            <p:cNvSpPr>
                              <a:spLocks noChangeShapeType="1"/>
                            </p:cNvSpPr>
                            <p:nvPr/>
                          </p:nvSpPr>
                          <p:spPr bwMode="auto">
                            <a:xfrm flipV="1">
                              <a:off x="3912" y="3240"/>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72" name="Line 2472"/>
                            <p:cNvSpPr>
                              <a:spLocks noChangeShapeType="1"/>
                            </p:cNvSpPr>
                            <p:nvPr/>
                          </p:nvSpPr>
                          <p:spPr bwMode="auto">
                            <a:xfrm>
                              <a:off x="3912" y="3249"/>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73" name="Line 2473"/>
                            <p:cNvSpPr>
                              <a:spLocks noChangeShapeType="1"/>
                            </p:cNvSpPr>
                            <p:nvPr/>
                          </p:nvSpPr>
                          <p:spPr bwMode="auto">
                            <a:xfrm flipV="1">
                              <a:off x="3912" y="3249"/>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74" name="Line 2474"/>
                            <p:cNvSpPr>
                              <a:spLocks noChangeShapeType="1"/>
                            </p:cNvSpPr>
                            <p:nvPr/>
                          </p:nvSpPr>
                          <p:spPr bwMode="auto">
                            <a:xfrm>
                              <a:off x="3902" y="3259"/>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75" name="Line 2475"/>
                            <p:cNvSpPr>
                              <a:spLocks noChangeShapeType="1"/>
                            </p:cNvSpPr>
                            <p:nvPr/>
                          </p:nvSpPr>
                          <p:spPr bwMode="auto">
                            <a:xfrm flipV="1">
                              <a:off x="3902" y="3259"/>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76" name="Line 2476"/>
                            <p:cNvSpPr>
                              <a:spLocks noChangeShapeType="1"/>
                            </p:cNvSpPr>
                            <p:nvPr/>
                          </p:nvSpPr>
                          <p:spPr bwMode="auto">
                            <a:xfrm>
                              <a:off x="3883" y="3269"/>
                              <a:ext cx="1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77" name="Line 2477"/>
                            <p:cNvSpPr>
                              <a:spLocks noChangeShapeType="1"/>
                            </p:cNvSpPr>
                            <p:nvPr/>
                          </p:nvSpPr>
                          <p:spPr bwMode="auto">
                            <a:xfrm flipV="1">
                              <a:off x="3883" y="3269"/>
                              <a:ext cx="1"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78" name="Line 2478"/>
                            <p:cNvSpPr>
                              <a:spLocks noChangeShapeType="1"/>
                            </p:cNvSpPr>
                            <p:nvPr/>
                          </p:nvSpPr>
                          <p:spPr bwMode="auto">
                            <a:xfrm>
                              <a:off x="3883" y="328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79" name="Line 2479"/>
                            <p:cNvSpPr>
                              <a:spLocks noChangeShapeType="1"/>
                            </p:cNvSpPr>
                            <p:nvPr/>
                          </p:nvSpPr>
                          <p:spPr bwMode="auto">
                            <a:xfrm flipV="1">
                              <a:off x="3883" y="3288"/>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80" name="Line 2480"/>
                            <p:cNvSpPr>
                              <a:spLocks noChangeShapeType="1"/>
                            </p:cNvSpPr>
                            <p:nvPr/>
                          </p:nvSpPr>
                          <p:spPr bwMode="auto">
                            <a:xfrm>
                              <a:off x="3883" y="3298"/>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81" name="Line 2481"/>
                            <p:cNvSpPr>
                              <a:spLocks noChangeShapeType="1"/>
                            </p:cNvSpPr>
                            <p:nvPr/>
                          </p:nvSpPr>
                          <p:spPr bwMode="auto">
                            <a:xfrm flipV="1">
                              <a:off x="3883" y="3298"/>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82" name="Line 2482"/>
                            <p:cNvSpPr>
                              <a:spLocks noChangeShapeType="1"/>
                            </p:cNvSpPr>
                            <p:nvPr/>
                          </p:nvSpPr>
                          <p:spPr bwMode="auto">
                            <a:xfrm>
                              <a:off x="3855" y="3307"/>
                              <a:ext cx="28"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83" name="Line 2483"/>
                            <p:cNvSpPr>
                              <a:spLocks noChangeShapeType="1"/>
                            </p:cNvSpPr>
                            <p:nvPr/>
                          </p:nvSpPr>
                          <p:spPr bwMode="auto">
                            <a:xfrm flipV="1">
                              <a:off x="3855" y="3307"/>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84" name="Line 2484"/>
                            <p:cNvSpPr>
                              <a:spLocks noChangeShapeType="1"/>
                            </p:cNvSpPr>
                            <p:nvPr/>
                          </p:nvSpPr>
                          <p:spPr bwMode="auto">
                            <a:xfrm>
                              <a:off x="3845" y="3317"/>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85" name="Line 2485"/>
                            <p:cNvSpPr>
                              <a:spLocks noChangeShapeType="1"/>
                            </p:cNvSpPr>
                            <p:nvPr/>
                          </p:nvSpPr>
                          <p:spPr bwMode="auto">
                            <a:xfrm flipV="1">
                              <a:off x="3845" y="3317"/>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86" name="Line 2486"/>
                            <p:cNvSpPr>
                              <a:spLocks noChangeShapeType="1"/>
                            </p:cNvSpPr>
                            <p:nvPr/>
                          </p:nvSpPr>
                          <p:spPr bwMode="auto">
                            <a:xfrm>
                              <a:off x="3825" y="3326"/>
                              <a:ext cx="2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87" name="Line 2487"/>
                            <p:cNvSpPr>
                              <a:spLocks noChangeShapeType="1"/>
                            </p:cNvSpPr>
                            <p:nvPr/>
                          </p:nvSpPr>
                          <p:spPr bwMode="auto">
                            <a:xfrm flipV="1">
                              <a:off x="3825" y="3326"/>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88" name="Line 2488"/>
                            <p:cNvSpPr>
                              <a:spLocks noChangeShapeType="1"/>
                            </p:cNvSpPr>
                            <p:nvPr/>
                          </p:nvSpPr>
                          <p:spPr bwMode="auto">
                            <a:xfrm>
                              <a:off x="3806" y="3336"/>
                              <a:ext cx="1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89" name="Line 2489"/>
                            <p:cNvSpPr>
                              <a:spLocks noChangeShapeType="1"/>
                            </p:cNvSpPr>
                            <p:nvPr/>
                          </p:nvSpPr>
                          <p:spPr bwMode="auto">
                            <a:xfrm flipV="1">
                              <a:off x="3806" y="3336"/>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90" name="Line 2490"/>
                            <p:cNvSpPr>
                              <a:spLocks noChangeShapeType="1"/>
                            </p:cNvSpPr>
                            <p:nvPr/>
                          </p:nvSpPr>
                          <p:spPr bwMode="auto">
                            <a:xfrm>
                              <a:off x="3797" y="3345"/>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91" name="Line 2491"/>
                            <p:cNvSpPr>
                              <a:spLocks noChangeShapeType="1"/>
                            </p:cNvSpPr>
                            <p:nvPr/>
                          </p:nvSpPr>
                          <p:spPr bwMode="auto">
                            <a:xfrm flipV="1">
                              <a:off x="3797" y="3345"/>
                              <a:ext cx="0"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92" name="Line 2492"/>
                            <p:cNvSpPr>
                              <a:spLocks noChangeShapeType="1"/>
                            </p:cNvSpPr>
                            <p:nvPr/>
                          </p:nvSpPr>
                          <p:spPr bwMode="auto">
                            <a:xfrm>
                              <a:off x="3786" y="3355"/>
                              <a:ext cx="1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93" name="Line 2493"/>
                            <p:cNvSpPr>
                              <a:spLocks noChangeShapeType="1"/>
                            </p:cNvSpPr>
                            <p:nvPr/>
                          </p:nvSpPr>
                          <p:spPr bwMode="auto">
                            <a:xfrm flipV="1">
                              <a:off x="3786" y="3355"/>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94" name="Line 2494"/>
                            <p:cNvSpPr>
                              <a:spLocks noChangeShapeType="1"/>
                            </p:cNvSpPr>
                            <p:nvPr/>
                          </p:nvSpPr>
                          <p:spPr bwMode="auto">
                            <a:xfrm>
                              <a:off x="3776" y="3364"/>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grpSp>
                      <p:sp>
                        <p:nvSpPr>
                          <p:cNvPr id="21666" name="Line 2495"/>
                          <p:cNvSpPr>
                            <a:spLocks noChangeShapeType="1"/>
                          </p:cNvSpPr>
                          <p:nvPr/>
                        </p:nvSpPr>
                        <p:spPr bwMode="auto">
                          <a:xfrm flipV="1">
                            <a:off x="3776" y="3364"/>
                            <a:ext cx="2"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67" name="Line 2496"/>
                          <p:cNvSpPr>
                            <a:spLocks noChangeShapeType="1"/>
                          </p:cNvSpPr>
                          <p:nvPr/>
                        </p:nvSpPr>
                        <p:spPr bwMode="auto">
                          <a:xfrm>
                            <a:off x="3776" y="3374"/>
                            <a:ext cx="2"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68" name="Line 2497"/>
                          <p:cNvSpPr>
                            <a:spLocks noChangeShapeType="1"/>
                          </p:cNvSpPr>
                          <p:nvPr/>
                        </p:nvSpPr>
                        <p:spPr bwMode="auto">
                          <a:xfrm flipV="1">
                            <a:off x="3776" y="3374"/>
                            <a:ext cx="2"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69" name="Line 2498"/>
                          <p:cNvSpPr>
                            <a:spLocks noChangeShapeType="1"/>
                          </p:cNvSpPr>
                          <p:nvPr/>
                        </p:nvSpPr>
                        <p:spPr bwMode="auto">
                          <a:xfrm flipV="1">
                            <a:off x="3776" y="3383"/>
                            <a:ext cx="2"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70" name="Line 2499"/>
                          <p:cNvSpPr>
                            <a:spLocks noChangeShapeType="1"/>
                          </p:cNvSpPr>
                          <p:nvPr/>
                        </p:nvSpPr>
                        <p:spPr bwMode="auto">
                          <a:xfrm>
                            <a:off x="3757" y="3393"/>
                            <a:ext cx="1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71" name="Line 2500"/>
                          <p:cNvSpPr>
                            <a:spLocks noChangeShapeType="1"/>
                          </p:cNvSpPr>
                          <p:nvPr/>
                        </p:nvSpPr>
                        <p:spPr bwMode="auto">
                          <a:xfrm flipV="1">
                            <a:off x="3757" y="3393"/>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72" name="Line 2501"/>
                          <p:cNvSpPr>
                            <a:spLocks noChangeShapeType="1"/>
                          </p:cNvSpPr>
                          <p:nvPr/>
                        </p:nvSpPr>
                        <p:spPr bwMode="auto">
                          <a:xfrm>
                            <a:off x="3747" y="3402"/>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73" name="Line 2502"/>
                          <p:cNvSpPr>
                            <a:spLocks noChangeShapeType="1"/>
                          </p:cNvSpPr>
                          <p:nvPr/>
                        </p:nvSpPr>
                        <p:spPr bwMode="auto">
                          <a:xfrm>
                            <a:off x="3747" y="3412"/>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74" name="Line 2503"/>
                          <p:cNvSpPr>
                            <a:spLocks noChangeShapeType="1"/>
                          </p:cNvSpPr>
                          <p:nvPr/>
                        </p:nvSpPr>
                        <p:spPr bwMode="auto">
                          <a:xfrm flipV="1">
                            <a:off x="3747" y="3412"/>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75" name="Line 2504"/>
                          <p:cNvSpPr>
                            <a:spLocks noChangeShapeType="1"/>
                          </p:cNvSpPr>
                          <p:nvPr/>
                        </p:nvSpPr>
                        <p:spPr bwMode="auto">
                          <a:xfrm>
                            <a:off x="3737" y="3421"/>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76" name="Line 2505"/>
                          <p:cNvSpPr>
                            <a:spLocks noChangeShapeType="1"/>
                          </p:cNvSpPr>
                          <p:nvPr/>
                        </p:nvSpPr>
                        <p:spPr bwMode="auto">
                          <a:xfrm flipV="1">
                            <a:off x="3737" y="3421"/>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77" name="Line 2506"/>
                          <p:cNvSpPr>
                            <a:spLocks noChangeShapeType="1"/>
                          </p:cNvSpPr>
                          <p:nvPr/>
                        </p:nvSpPr>
                        <p:spPr bwMode="auto">
                          <a:xfrm>
                            <a:off x="3737" y="3431"/>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78" name="Line 2507"/>
                          <p:cNvSpPr>
                            <a:spLocks noChangeShapeType="1"/>
                          </p:cNvSpPr>
                          <p:nvPr/>
                        </p:nvSpPr>
                        <p:spPr bwMode="auto">
                          <a:xfrm>
                            <a:off x="3729" y="3451"/>
                            <a:ext cx="8"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79" name="Line 2508"/>
                          <p:cNvSpPr>
                            <a:spLocks noChangeShapeType="1"/>
                          </p:cNvSpPr>
                          <p:nvPr/>
                        </p:nvSpPr>
                        <p:spPr bwMode="auto">
                          <a:xfrm flipV="1">
                            <a:off x="3729" y="3451"/>
                            <a:ext cx="0" cy="1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80" name="Line 2509"/>
                          <p:cNvSpPr>
                            <a:spLocks noChangeShapeType="1"/>
                          </p:cNvSpPr>
                          <p:nvPr/>
                        </p:nvSpPr>
                        <p:spPr bwMode="auto">
                          <a:xfrm flipH="1">
                            <a:off x="3720" y="3456"/>
                            <a:ext cx="2" cy="14"/>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81" name="Line 2510"/>
                          <p:cNvSpPr>
                            <a:spLocks noChangeShapeType="1"/>
                          </p:cNvSpPr>
                          <p:nvPr/>
                        </p:nvSpPr>
                        <p:spPr bwMode="auto">
                          <a:xfrm flipV="1">
                            <a:off x="3709" y="3479"/>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82" name="Line 2511"/>
                          <p:cNvSpPr>
                            <a:spLocks noChangeShapeType="1"/>
                          </p:cNvSpPr>
                          <p:nvPr/>
                        </p:nvSpPr>
                        <p:spPr bwMode="auto">
                          <a:xfrm flipV="1">
                            <a:off x="3699" y="3498"/>
                            <a:ext cx="1" cy="6"/>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83" name="Line 2512"/>
                          <p:cNvSpPr>
                            <a:spLocks noChangeShapeType="1"/>
                          </p:cNvSpPr>
                          <p:nvPr/>
                        </p:nvSpPr>
                        <p:spPr bwMode="auto">
                          <a:xfrm>
                            <a:off x="3690" y="3508"/>
                            <a:ext cx="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84" name="Line 2513"/>
                          <p:cNvSpPr>
                            <a:spLocks noChangeShapeType="1"/>
                          </p:cNvSpPr>
                          <p:nvPr/>
                        </p:nvSpPr>
                        <p:spPr bwMode="auto">
                          <a:xfrm>
                            <a:off x="3690" y="3517"/>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85" name="Line 2514"/>
                          <p:cNvSpPr>
                            <a:spLocks noChangeShapeType="1"/>
                          </p:cNvSpPr>
                          <p:nvPr/>
                        </p:nvSpPr>
                        <p:spPr bwMode="auto">
                          <a:xfrm flipV="1">
                            <a:off x="3690" y="3517"/>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86" name="Line 2515"/>
                          <p:cNvSpPr>
                            <a:spLocks noChangeShapeType="1"/>
                          </p:cNvSpPr>
                          <p:nvPr/>
                        </p:nvSpPr>
                        <p:spPr bwMode="auto">
                          <a:xfrm>
                            <a:off x="3680" y="3527"/>
                            <a:ext cx="1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87" name="Line 2516"/>
                          <p:cNvSpPr>
                            <a:spLocks noChangeShapeType="1"/>
                          </p:cNvSpPr>
                          <p:nvPr/>
                        </p:nvSpPr>
                        <p:spPr bwMode="auto">
                          <a:xfrm>
                            <a:off x="3642" y="3536"/>
                            <a:ext cx="38"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88" name="Line 2517"/>
                          <p:cNvSpPr>
                            <a:spLocks noChangeShapeType="1"/>
                          </p:cNvSpPr>
                          <p:nvPr/>
                        </p:nvSpPr>
                        <p:spPr bwMode="auto">
                          <a:xfrm flipV="1">
                            <a:off x="3622" y="3545"/>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89" name="Line 2518"/>
                          <p:cNvSpPr>
                            <a:spLocks noChangeShapeType="1"/>
                          </p:cNvSpPr>
                          <p:nvPr/>
                        </p:nvSpPr>
                        <p:spPr bwMode="auto">
                          <a:xfrm>
                            <a:off x="3622" y="3555"/>
                            <a:ext cx="1"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90" name="Line 2519"/>
                          <p:cNvSpPr>
                            <a:spLocks noChangeShapeType="1"/>
                          </p:cNvSpPr>
                          <p:nvPr/>
                        </p:nvSpPr>
                        <p:spPr bwMode="auto">
                          <a:xfrm flipV="1">
                            <a:off x="3613" y="3564"/>
                            <a:ext cx="1" cy="10"/>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91" name="Line 2520"/>
                          <p:cNvSpPr>
                            <a:spLocks noChangeShapeType="1"/>
                          </p:cNvSpPr>
                          <p:nvPr/>
                        </p:nvSpPr>
                        <p:spPr bwMode="auto">
                          <a:xfrm>
                            <a:off x="3593" y="3574"/>
                            <a:ext cx="20"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92" name="Line 2521"/>
                          <p:cNvSpPr>
                            <a:spLocks noChangeShapeType="1"/>
                          </p:cNvSpPr>
                          <p:nvPr/>
                        </p:nvSpPr>
                        <p:spPr bwMode="auto">
                          <a:xfrm>
                            <a:off x="3564" y="3583"/>
                            <a:ext cx="2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93" name="Line 2522"/>
                          <p:cNvSpPr>
                            <a:spLocks noChangeShapeType="1"/>
                          </p:cNvSpPr>
                          <p:nvPr/>
                        </p:nvSpPr>
                        <p:spPr bwMode="auto">
                          <a:xfrm flipV="1">
                            <a:off x="3554" y="3593"/>
                            <a:ext cx="1" cy="9"/>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94" name="Line 2523"/>
                          <p:cNvSpPr>
                            <a:spLocks noChangeShapeType="1"/>
                          </p:cNvSpPr>
                          <p:nvPr/>
                        </p:nvSpPr>
                        <p:spPr bwMode="auto">
                          <a:xfrm>
                            <a:off x="3496" y="3602"/>
                            <a:ext cx="58"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95" name="Line 2524"/>
                          <p:cNvSpPr>
                            <a:spLocks noChangeShapeType="1"/>
                          </p:cNvSpPr>
                          <p:nvPr/>
                        </p:nvSpPr>
                        <p:spPr bwMode="auto">
                          <a:xfrm>
                            <a:off x="3439" y="3613"/>
                            <a:ext cx="48"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96" name="Line 2525"/>
                          <p:cNvSpPr>
                            <a:spLocks noChangeShapeType="1"/>
                          </p:cNvSpPr>
                          <p:nvPr/>
                        </p:nvSpPr>
                        <p:spPr bwMode="auto">
                          <a:xfrm>
                            <a:off x="3410" y="3622"/>
                            <a:ext cx="2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97" name="Line 2526"/>
                          <p:cNvSpPr>
                            <a:spLocks noChangeShapeType="1"/>
                          </p:cNvSpPr>
                          <p:nvPr/>
                        </p:nvSpPr>
                        <p:spPr bwMode="auto">
                          <a:xfrm>
                            <a:off x="3351" y="3632"/>
                            <a:ext cx="59"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98" name="Line 2527"/>
                          <p:cNvSpPr>
                            <a:spLocks noChangeShapeType="1"/>
                          </p:cNvSpPr>
                          <p:nvPr/>
                        </p:nvSpPr>
                        <p:spPr bwMode="auto">
                          <a:xfrm>
                            <a:off x="3246" y="3641"/>
                            <a:ext cx="67"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99" name="Line 2528"/>
                          <p:cNvSpPr>
                            <a:spLocks noChangeShapeType="1"/>
                          </p:cNvSpPr>
                          <p:nvPr/>
                        </p:nvSpPr>
                        <p:spPr bwMode="auto">
                          <a:xfrm>
                            <a:off x="3023" y="3651"/>
                            <a:ext cx="135" cy="1"/>
                          </a:xfrm>
                          <a:prstGeom prst="line">
                            <a:avLst/>
                          </a:prstGeom>
                          <a:noFill/>
                          <a:ln w="15875">
                            <a:solidFill>
                              <a:srgbClr val="00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700" name="Line 2529"/>
                          <p:cNvSpPr>
                            <a:spLocks noChangeShapeType="1"/>
                          </p:cNvSpPr>
                          <p:nvPr/>
                        </p:nvSpPr>
                        <p:spPr bwMode="auto">
                          <a:xfrm>
                            <a:off x="2790" y="3660"/>
                            <a:ext cx="2679"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NZ"/>
                          </a:p>
                        </p:txBody>
                      </p:sp>
                    </p:grpSp>
                  </p:grpSp>
                </p:grpSp>
                <p:sp>
                  <p:nvSpPr>
                    <p:cNvPr id="21628" name="Line 2530"/>
                    <p:cNvSpPr>
                      <a:spLocks noChangeShapeType="1"/>
                    </p:cNvSpPr>
                    <p:nvPr/>
                  </p:nvSpPr>
                  <p:spPr bwMode="auto">
                    <a:xfrm>
                      <a:off x="384" y="2542"/>
                      <a:ext cx="24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29" name="Line 2531"/>
                    <p:cNvSpPr>
                      <a:spLocks noChangeShapeType="1"/>
                    </p:cNvSpPr>
                    <p:nvPr/>
                  </p:nvSpPr>
                  <p:spPr bwMode="auto">
                    <a:xfrm>
                      <a:off x="384" y="2020"/>
                      <a:ext cx="240" cy="0"/>
                    </a:xfrm>
                    <a:prstGeom prst="line">
                      <a:avLst/>
                    </a:prstGeom>
                    <a:noFill/>
                    <a:ln w="76200">
                      <a:solidFill>
                        <a:srgbClr val="FF00FF"/>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1630" name="Line 2532"/>
                    <p:cNvSpPr>
                      <a:spLocks noChangeShapeType="1"/>
                    </p:cNvSpPr>
                    <p:nvPr/>
                  </p:nvSpPr>
                  <p:spPr bwMode="auto">
                    <a:xfrm>
                      <a:off x="384" y="1494"/>
                      <a:ext cx="240" cy="0"/>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a:lstStyle/>
                    <a:p>
                      <a:endParaRPr lang="en-NZ"/>
                    </a:p>
                  </p:txBody>
                </p:sp>
              </p:grpSp>
            </p:grpSp>
          </p:grpSp>
        </p:grpSp>
      </p:grpSp>
      <p:sp>
        <p:nvSpPr>
          <p:cNvPr id="21512" name="Freeform 2535"/>
          <p:cNvSpPr>
            <a:spLocks/>
          </p:cNvSpPr>
          <p:nvPr/>
        </p:nvSpPr>
        <p:spPr bwMode="auto">
          <a:xfrm>
            <a:off x="4800600" y="1524000"/>
            <a:ext cx="3581400" cy="4279900"/>
          </a:xfrm>
          <a:custGeom>
            <a:avLst/>
            <a:gdLst>
              <a:gd name="T0" fmla="*/ 0 w 2256"/>
              <a:gd name="T1" fmla="*/ 2147483647 h 2696"/>
              <a:gd name="T2" fmla="*/ 2147483647 w 2256"/>
              <a:gd name="T3" fmla="*/ 2147483647 h 2696"/>
              <a:gd name="T4" fmla="*/ 2147483647 w 2256"/>
              <a:gd name="T5" fmla="*/ 2147483647 h 2696"/>
              <a:gd name="T6" fmla="*/ 2147483647 w 2256"/>
              <a:gd name="T7" fmla="*/ 2147483647 h 2696"/>
              <a:gd name="T8" fmla="*/ 2147483647 w 2256"/>
              <a:gd name="T9" fmla="*/ 2147483647 h 2696"/>
              <a:gd name="T10" fmla="*/ 2147483647 w 2256"/>
              <a:gd name="T11" fmla="*/ 2147483647 h 2696"/>
              <a:gd name="T12" fmla="*/ 2147483647 w 2256"/>
              <a:gd name="T13" fmla="*/ 2147483647 h 2696"/>
              <a:gd name="T14" fmla="*/ 2147483647 w 2256"/>
              <a:gd name="T15" fmla="*/ 2147483647 h 2696"/>
              <a:gd name="T16" fmla="*/ 2147483647 w 2256"/>
              <a:gd name="T17" fmla="*/ 2147483647 h 2696"/>
              <a:gd name="T18" fmla="*/ 2147483647 w 2256"/>
              <a:gd name="T19" fmla="*/ 2147483647 h 2696"/>
              <a:gd name="T20" fmla="*/ 2147483647 w 2256"/>
              <a:gd name="T21" fmla="*/ 2147483647 h 2696"/>
              <a:gd name="T22" fmla="*/ 2147483647 w 2256"/>
              <a:gd name="T23" fmla="*/ 2147483647 h 2696"/>
              <a:gd name="T24" fmla="*/ 2147483647 w 2256"/>
              <a:gd name="T25" fmla="*/ 2147483647 h 2696"/>
              <a:gd name="T26" fmla="*/ 2147483647 w 2256"/>
              <a:gd name="T27" fmla="*/ 2147483647 h 2696"/>
              <a:gd name="T28" fmla="*/ 2147483647 w 2256"/>
              <a:gd name="T29" fmla="*/ 2147483647 h 2696"/>
              <a:gd name="T30" fmla="*/ 2147483647 w 2256"/>
              <a:gd name="T31" fmla="*/ 2147483647 h 2696"/>
              <a:gd name="T32" fmla="*/ 2147483647 w 2256"/>
              <a:gd name="T33" fmla="*/ 0 h 26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56"/>
              <a:gd name="T52" fmla="*/ 0 h 2696"/>
              <a:gd name="T53" fmla="*/ 2256 w 2256"/>
              <a:gd name="T54" fmla="*/ 2696 h 26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56" h="2696">
                <a:moveTo>
                  <a:pt x="0" y="2688"/>
                </a:moveTo>
                <a:cubicBezTo>
                  <a:pt x="100" y="2692"/>
                  <a:pt x="200" y="2696"/>
                  <a:pt x="288" y="2688"/>
                </a:cubicBezTo>
                <a:cubicBezTo>
                  <a:pt x="376" y="2680"/>
                  <a:pt x="464" y="2664"/>
                  <a:pt x="528" y="2640"/>
                </a:cubicBezTo>
                <a:cubicBezTo>
                  <a:pt x="592" y="2616"/>
                  <a:pt x="632" y="2584"/>
                  <a:pt x="672" y="2544"/>
                </a:cubicBezTo>
                <a:cubicBezTo>
                  <a:pt x="712" y="2504"/>
                  <a:pt x="736" y="2432"/>
                  <a:pt x="768" y="2400"/>
                </a:cubicBezTo>
                <a:cubicBezTo>
                  <a:pt x="800" y="2368"/>
                  <a:pt x="824" y="2408"/>
                  <a:pt x="864" y="2352"/>
                </a:cubicBezTo>
                <a:cubicBezTo>
                  <a:pt x="904" y="2296"/>
                  <a:pt x="960" y="2176"/>
                  <a:pt x="1008" y="2064"/>
                </a:cubicBezTo>
                <a:cubicBezTo>
                  <a:pt x="1056" y="1952"/>
                  <a:pt x="1120" y="1768"/>
                  <a:pt x="1152" y="1680"/>
                </a:cubicBezTo>
                <a:cubicBezTo>
                  <a:pt x="1184" y="1592"/>
                  <a:pt x="1184" y="1592"/>
                  <a:pt x="1200" y="1536"/>
                </a:cubicBezTo>
                <a:cubicBezTo>
                  <a:pt x="1216" y="1480"/>
                  <a:pt x="1224" y="1392"/>
                  <a:pt x="1248" y="1344"/>
                </a:cubicBezTo>
                <a:cubicBezTo>
                  <a:pt x="1272" y="1296"/>
                  <a:pt x="1288" y="1368"/>
                  <a:pt x="1344" y="1248"/>
                </a:cubicBezTo>
                <a:cubicBezTo>
                  <a:pt x="1400" y="1128"/>
                  <a:pt x="1496" y="784"/>
                  <a:pt x="1584" y="624"/>
                </a:cubicBezTo>
                <a:cubicBezTo>
                  <a:pt x="1672" y="464"/>
                  <a:pt x="1784" y="368"/>
                  <a:pt x="1872" y="288"/>
                </a:cubicBezTo>
                <a:cubicBezTo>
                  <a:pt x="1960" y="208"/>
                  <a:pt x="2064" y="176"/>
                  <a:pt x="2112" y="144"/>
                </a:cubicBezTo>
                <a:cubicBezTo>
                  <a:pt x="2160" y="112"/>
                  <a:pt x="2152" y="112"/>
                  <a:pt x="2160" y="96"/>
                </a:cubicBezTo>
                <a:cubicBezTo>
                  <a:pt x="2168" y="80"/>
                  <a:pt x="2144" y="64"/>
                  <a:pt x="2160" y="48"/>
                </a:cubicBezTo>
                <a:cubicBezTo>
                  <a:pt x="2176" y="32"/>
                  <a:pt x="2216" y="16"/>
                  <a:pt x="2256" y="0"/>
                </a:cubicBezTo>
              </a:path>
            </a:pathLst>
          </a:cu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21513" name="Freeform 2536"/>
          <p:cNvSpPr>
            <a:spLocks/>
          </p:cNvSpPr>
          <p:nvPr/>
        </p:nvSpPr>
        <p:spPr bwMode="auto">
          <a:xfrm>
            <a:off x="4724400" y="1600200"/>
            <a:ext cx="3683000" cy="4203700"/>
          </a:xfrm>
          <a:custGeom>
            <a:avLst/>
            <a:gdLst>
              <a:gd name="T0" fmla="*/ 0 w 2320"/>
              <a:gd name="T1" fmla="*/ 2147483647 h 2648"/>
              <a:gd name="T2" fmla="*/ 2147483647 w 2320"/>
              <a:gd name="T3" fmla="*/ 2147483647 h 2648"/>
              <a:gd name="T4" fmla="*/ 2147483647 w 2320"/>
              <a:gd name="T5" fmla="*/ 2147483647 h 2648"/>
              <a:gd name="T6" fmla="*/ 2147483647 w 2320"/>
              <a:gd name="T7" fmla="*/ 2147483647 h 2648"/>
              <a:gd name="T8" fmla="*/ 2147483647 w 2320"/>
              <a:gd name="T9" fmla="*/ 2147483647 h 2648"/>
              <a:gd name="T10" fmla="*/ 2147483647 w 2320"/>
              <a:gd name="T11" fmla="*/ 2147483647 h 2648"/>
              <a:gd name="T12" fmla="*/ 2147483647 w 2320"/>
              <a:gd name="T13" fmla="*/ 2147483647 h 2648"/>
              <a:gd name="T14" fmla="*/ 2147483647 w 2320"/>
              <a:gd name="T15" fmla="*/ 2147483647 h 2648"/>
              <a:gd name="T16" fmla="*/ 2147483647 w 2320"/>
              <a:gd name="T17" fmla="*/ 2147483647 h 2648"/>
              <a:gd name="T18" fmla="*/ 2147483647 w 2320"/>
              <a:gd name="T19" fmla="*/ 2147483647 h 2648"/>
              <a:gd name="T20" fmla="*/ 2147483647 w 2320"/>
              <a:gd name="T21" fmla="*/ 2147483647 h 2648"/>
              <a:gd name="T22" fmla="*/ 2147483647 w 2320"/>
              <a:gd name="T23" fmla="*/ 2147483647 h 2648"/>
              <a:gd name="T24" fmla="*/ 2147483647 w 2320"/>
              <a:gd name="T25" fmla="*/ 2147483647 h 2648"/>
              <a:gd name="T26" fmla="*/ 2147483647 w 2320"/>
              <a:gd name="T27" fmla="*/ 2147483647 h 2648"/>
              <a:gd name="T28" fmla="*/ 2147483647 w 2320"/>
              <a:gd name="T29" fmla="*/ 2147483647 h 2648"/>
              <a:gd name="T30" fmla="*/ 2147483647 w 2320"/>
              <a:gd name="T31" fmla="*/ 2147483647 h 2648"/>
              <a:gd name="T32" fmla="*/ 2147483647 w 2320"/>
              <a:gd name="T33" fmla="*/ 2147483647 h 2648"/>
              <a:gd name="T34" fmla="*/ 2147483647 w 2320"/>
              <a:gd name="T35" fmla="*/ 2147483647 h 2648"/>
              <a:gd name="T36" fmla="*/ 2147483647 w 2320"/>
              <a:gd name="T37" fmla="*/ 2147483647 h 2648"/>
              <a:gd name="T38" fmla="*/ 2147483647 w 2320"/>
              <a:gd name="T39" fmla="*/ 2147483647 h 2648"/>
              <a:gd name="T40" fmla="*/ 2147483647 w 2320"/>
              <a:gd name="T41" fmla="*/ 2147483647 h 2648"/>
              <a:gd name="T42" fmla="*/ 2147483647 w 2320"/>
              <a:gd name="T43" fmla="*/ 2147483647 h 2648"/>
              <a:gd name="T44" fmla="*/ 2147483647 w 2320"/>
              <a:gd name="T45" fmla="*/ 0 h 26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0"/>
              <a:gd name="T70" fmla="*/ 0 h 2648"/>
              <a:gd name="T71" fmla="*/ 2320 w 2320"/>
              <a:gd name="T72" fmla="*/ 2648 h 26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0" h="2648">
                <a:moveTo>
                  <a:pt x="0" y="2640"/>
                </a:moveTo>
                <a:cubicBezTo>
                  <a:pt x="160" y="2644"/>
                  <a:pt x="320" y="2648"/>
                  <a:pt x="432" y="2640"/>
                </a:cubicBezTo>
                <a:cubicBezTo>
                  <a:pt x="544" y="2632"/>
                  <a:pt x="616" y="2608"/>
                  <a:pt x="672" y="2592"/>
                </a:cubicBezTo>
                <a:cubicBezTo>
                  <a:pt x="728" y="2576"/>
                  <a:pt x="744" y="2560"/>
                  <a:pt x="768" y="2544"/>
                </a:cubicBezTo>
                <a:cubicBezTo>
                  <a:pt x="792" y="2528"/>
                  <a:pt x="800" y="2504"/>
                  <a:pt x="816" y="2496"/>
                </a:cubicBezTo>
                <a:cubicBezTo>
                  <a:pt x="832" y="2488"/>
                  <a:pt x="840" y="2504"/>
                  <a:pt x="864" y="2496"/>
                </a:cubicBezTo>
                <a:cubicBezTo>
                  <a:pt x="888" y="2488"/>
                  <a:pt x="928" y="2472"/>
                  <a:pt x="960" y="2448"/>
                </a:cubicBezTo>
                <a:cubicBezTo>
                  <a:pt x="992" y="2424"/>
                  <a:pt x="1016" y="2408"/>
                  <a:pt x="1056" y="2352"/>
                </a:cubicBezTo>
                <a:cubicBezTo>
                  <a:pt x="1096" y="2296"/>
                  <a:pt x="1168" y="2168"/>
                  <a:pt x="1200" y="2112"/>
                </a:cubicBezTo>
                <a:cubicBezTo>
                  <a:pt x="1232" y="2056"/>
                  <a:pt x="1224" y="2056"/>
                  <a:pt x="1248" y="2016"/>
                </a:cubicBezTo>
                <a:cubicBezTo>
                  <a:pt x="1272" y="1976"/>
                  <a:pt x="1320" y="1896"/>
                  <a:pt x="1344" y="1872"/>
                </a:cubicBezTo>
                <a:cubicBezTo>
                  <a:pt x="1368" y="1848"/>
                  <a:pt x="1360" y="1920"/>
                  <a:pt x="1392" y="1872"/>
                </a:cubicBezTo>
                <a:cubicBezTo>
                  <a:pt x="1424" y="1824"/>
                  <a:pt x="1488" y="1688"/>
                  <a:pt x="1536" y="1584"/>
                </a:cubicBezTo>
                <a:cubicBezTo>
                  <a:pt x="1584" y="1480"/>
                  <a:pt x="1632" y="1336"/>
                  <a:pt x="1680" y="1248"/>
                </a:cubicBezTo>
                <a:cubicBezTo>
                  <a:pt x="1728" y="1160"/>
                  <a:pt x="1784" y="1112"/>
                  <a:pt x="1824" y="1056"/>
                </a:cubicBezTo>
                <a:cubicBezTo>
                  <a:pt x="1864" y="1000"/>
                  <a:pt x="1880" y="960"/>
                  <a:pt x="1920" y="912"/>
                </a:cubicBezTo>
                <a:cubicBezTo>
                  <a:pt x="1960" y="864"/>
                  <a:pt x="2032" y="816"/>
                  <a:pt x="2064" y="768"/>
                </a:cubicBezTo>
                <a:cubicBezTo>
                  <a:pt x="2096" y="720"/>
                  <a:pt x="2096" y="656"/>
                  <a:pt x="2112" y="624"/>
                </a:cubicBezTo>
                <a:cubicBezTo>
                  <a:pt x="2128" y="592"/>
                  <a:pt x="2144" y="608"/>
                  <a:pt x="2160" y="576"/>
                </a:cubicBezTo>
                <a:cubicBezTo>
                  <a:pt x="2176" y="544"/>
                  <a:pt x="2200" y="472"/>
                  <a:pt x="2208" y="432"/>
                </a:cubicBezTo>
                <a:cubicBezTo>
                  <a:pt x="2216" y="392"/>
                  <a:pt x="2192" y="360"/>
                  <a:pt x="2208" y="336"/>
                </a:cubicBezTo>
                <a:cubicBezTo>
                  <a:pt x="2224" y="312"/>
                  <a:pt x="2288" y="344"/>
                  <a:pt x="2304" y="288"/>
                </a:cubicBezTo>
                <a:cubicBezTo>
                  <a:pt x="2320" y="232"/>
                  <a:pt x="2304" y="48"/>
                  <a:pt x="2304" y="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21514" name="Freeform 2539"/>
          <p:cNvSpPr>
            <a:spLocks/>
          </p:cNvSpPr>
          <p:nvPr/>
        </p:nvSpPr>
        <p:spPr bwMode="auto">
          <a:xfrm>
            <a:off x="4724400" y="1663700"/>
            <a:ext cx="3657600" cy="4140200"/>
          </a:xfrm>
          <a:custGeom>
            <a:avLst/>
            <a:gdLst>
              <a:gd name="T0" fmla="*/ 0 w 2304"/>
              <a:gd name="T1" fmla="*/ 2147483647 h 2608"/>
              <a:gd name="T2" fmla="*/ 2147483647 w 2304"/>
              <a:gd name="T3" fmla="*/ 2147483647 h 2608"/>
              <a:gd name="T4" fmla="*/ 2147483647 w 2304"/>
              <a:gd name="T5" fmla="*/ 2147483647 h 2608"/>
              <a:gd name="T6" fmla="*/ 2147483647 w 2304"/>
              <a:gd name="T7" fmla="*/ 2147483647 h 2608"/>
              <a:gd name="T8" fmla="*/ 2147483647 w 2304"/>
              <a:gd name="T9" fmla="*/ 2147483647 h 2608"/>
              <a:gd name="T10" fmla="*/ 2147483647 w 2304"/>
              <a:gd name="T11" fmla="*/ 2147483647 h 2608"/>
              <a:gd name="T12" fmla="*/ 2147483647 w 2304"/>
              <a:gd name="T13" fmla="*/ 2147483647 h 2608"/>
              <a:gd name="T14" fmla="*/ 2147483647 w 2304"/>
              <a:gd name="T15" fmla="*/ 2147483647 h 2608"/>
              <a:gd name="T16" fmla="*/ 2147483647 w 2304"/>
              <a:gd name="T17" fmla="*/ 2147483647 h 2608"/>
              <a:gd name="T18" fmla="*/ 2147483647 w 2304"/>
              <a:gd name="T19" fmla="*/ 2147483647 h 2608"/>
              <a:gd name="T20" fmla="*/ 2147483647 w 2304"/>
              <a:gd name="T21" fmla="*/ 2147483647 h 2608"/>
              <a:gd name="T22" fmla="*/ 2147483647 w 2304"/>
              <a:gd name="T23" fmla="*/ 2147483647 h 2608"/>
              <a:gd name="T24" fmla="*/ 2147483647 w 2304"/>
              <a:gd name="T25" fmla="*/ 2147483647 h 2608"/>
              <a:gd name="T26" fmla="*/ 2147483647 w 2304"/>
              <a:gd name="T27" fmla="*/ 2147483647 h 2608"/>
              <a:gd name="T28" fmla="*/ 2147483647 w 2304"/>
              <a:gd name="T29" fmla="*/ 2147483647 h 2608"/>
              <a:gd name="T30" fmla="*/ 2147483647 w 2304"/>
              <a:gd name="T31" fmla="*/ 2147483647 h 2608"/>
              <a:gd name="T32" fmla="*/ 2147483647 w 2304"/>
              <a:gd name="T33" fmla="*/ 2147483647 h 2608"/>
              <a:gd name="T34" fmla="*/ 2147483647 w 2304"/>
              <a:gd name="T35" fmla="*/ 2147483647 h 2608"/>
              <a:gd name="T36" fmla="*/ 2147483647 w 2304"/>
              <a:gd name="T37" fmla="*/ 2147483647 h 2608"/>
              <a:gd name="T38" fmla="*/ 2147483647 w 2304"/>
              <a:gd name="T39" fmla="*/ 2147483647 h 26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04"/>
              <a:gd name="T61" fmla="*/ 0 h 2608"/>
              <a:gd name="T62" fmla="*/ 2304 w 2304"/>
              <a:gd name="T63" fmla="*/ 2608 h 26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04" h="2608">
                <a:moveTo>
                  <a:pt x="0" y="2600"/>
                </a:moveTo>
                <a:cubicBezTo>
                  <a:pt x="164" y="2604"/>
                  <a:pt x="328" y="2608"/>
                  <a:pt x="432" y="2600"/>
                </a:cubicBezTo>
                <a:cubicBezTo>
                  <a:pt x="536" y="2592"/>
                  <a:pt x="568" y="2584"/>
                  <a:pt x="624" y="2552"/>
                </a:cubicBezTo>
                <a:cubicBezTo>
                  <a:pt x="680" y="2520"/>
                  <a:pt x="728" y="2440"/>
                  <a:pt x="768" y="2408"/>
                </a:cubicBezTo>
                <a:cubicBezTo>
                  <a:pt x="808" y="2376"/>
                  <a:pt x="840" y="2376"/>
                  <a:pt x="864" y="2360"/>
                </a:cubicBezTo>
                <a:cubicBezTo>
                  <a:pt x="888" y="2344"/>
                  <a:pt x="888" y="2344"/>
                  <a:pt x="912" y="2312"/>
                </a:cubicBezTo>
                <a:cubicBezTo>
                  <a:pt x="936" y="2280"/>
                  <a:pt x="976" y="2216"/>
                  <a:pt x="1008" y="2168"/>
                </a:cubicBezTo>
                <a:cubicBezTo>
                  <a:pt x="1040" y="2120"/>
                  <a:pt x="1072" y="2088"/>
                  <a:pt x="1104" y="2024"/>
                </a:cubicBezTo>
                <a:cubicBezTo>
                  <a:pt x="1136" y="1960"/>
                  <a:pt x="1168" y="1872"/>
                  <a:pt x="1200" y="1784"/>
                </a:cubicBezTo>
                <a:cubicBezTo>
                  <a:pt x="1232" y="1696"/>
                  <a:pt x="1264" y="1560"/>
                  <a:pt x="1296" y="1496"/>
                </a:cubicBezTo>
                <a:cubicBezTo>
                  <a:pt x="1328" y="1432"/>
                  <a:pt x="1336" y="1512"/>
                  <a:pt x="1392" y="1400"/>
                </a:cubicBezTo>
                <a:cubicBezTo>
                  <a:pt x="1448" y="1288"/>
                  <a:pt x="1576" y="952"/>
                  <a:pt x="1632" y="824"/>
                </a:cubicBezTo>
                <a:cubicBezTo>
                  <a:pt x="1688" y="696"/>
                  <a:pt x="1680" y="704"/>
                  <a:pt x="1728" y="632"/>
                </a:cubicBezTo>
                <a:cubicBezTo>
                  <a:pt x="1776" y="560"/>
                  <a:pt x="1864" y="448"/>
                  <a:pt x="1920" y="392"/>
                </a:cubicBezTo>
                <a:cubicBezTo>
                  <a:pt x="1976" y="336"/>
                  <a:pt x="2032" y="336"/>
                  <a:pt x="2064" y="296"/>
                </a:cubicBezTo>
                <a:cubicBezTo>
                  <a:pt x="2096" y="256"/>
                  <a:pt x="2096" y="176"/>
                  <a:pt x="2112" y="152"/>
                </a:cubicBezTo>
                <a:cubicBezTo>
                  <a:pt x="2128" y="128"/>
                  <a:pt x="2144" y="168"/>
                  <a:pt x="2160" y="152"/>
                </a:cubicBezTo>
                <a:cubicBezTo>
                  <a:pt x="2176" y="136"/>
                  <a:pt x="2200" y="80"/>
                  <a:pt x="2208" y="56"/>
                </a:cubicBezTo>
                <a:cubicBezTo>
                  <a:pt x="2216" y="32"/>
                  <a:pt x="2192" y="16"/>
                  <a:pt x="2208" y="8"/>
                </a:cubicBezTo>
                <a:cubicBezTo>
                  <a:pt x="2224" y="0"/>
                  <a:pt x="2264" y="4"/>
                  <a:pt x="2304" y="8"/>
                </a:cubicBezTo>
              </a:path>
            </a:pathLst>
          </a:cu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21515" name="Text Box 2540"/>
          <p:cNvSpPr txBox="1">
            <a:spLocks noChangeArrowheads="1"/>
          </p:cNvSpPr>
          <p:nvPr/>
        </p:nvSpPr>
        <p:spPr bwMode="auto">
          <a:xfrm>
            <a:off x="5095875" y="2286000"/>
            <a:ext cx="170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AU">
                <a:latin typeface="Berlin Sans FB" pitchFamily="34" charset="0"/>
              </a:rPr>
              <a:t>Larger at birth, </a:t>
            </a:r>
          </a:p>
          <a:p>
            <a:pPr eaLnBrk="1" hangingPunct="1"/>
            <a:r>
              <a:rPr lang="en-AU">
                <a:latin typeface="Berlin Sans FB" pitchFamily="34" charset="0"/>
              </a:rPr>
              <a:t>Smaller at 8yr</a:t>
            </a:r>
          </a:p>
        </p:txBody>
      </p:sp>
      <p:sp>
        <p:nvSpPr>
          <p:cNvPr id="21516" name="Text Box 2542"/>
          <p:cNvSpPr txBox="1">
            <a:spLocks noChangeArrowheads="1"/>
          </p:cNvSpPr>
          <p:nvPr/>
        </p:nvSpPr>
        <p:spPr bwMode="auto">
          <a:xfrm>
            <a:off x="4183063" y="6553200"/>
            <a:ext cx="4960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NZ" sz="1400">
                <a:latin typeface="Trebuchet MS" pitchFamily="34" charset="0"/>
              </a:rPr>
              <a:t>From Sloboda et al. </a:t>
            </a:r>
            <a:r>
              <a:rPr lang="en-GB" sz="1400">
                <a:latin typeface="Trebuchet MS" pitchFamily="34" charset="0"/>
              </a:rPr>
              <a:t>J Clin Endocrinol Metab 2007; 92:46-50</a:t>
            </a:r>
            <a:r>
              <a:rPr lang="en-GB" baseline="-25000"/>
              <a:t> </a:t>
            </a:r>
          </a:p>
        </p:txBody>
      </p:sp>
      <p:sp>
        <p:nvSpPr>
          <p:cNvPr id="21517" name="Text Box 2546"/>
          <p:cNvSpPr txBox="1">
            <a:spLocks noChangeArrowheads="1"/>
          </p:cNvSpPr>
          <p:nvPr/>
        </p:nvSpPr>
        <p:spPr bwMode="auto">
          <a:xfrm>
            <a:off x="357188" y="0"/>
            <a:ext cx="8137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spcBef>
                <a:spcPct val="50000"/>
              </a:spcBef>
            </a:pPr>
            <a:r>
              <a:rPr lang="en-US">
                <a:latin typeface="Trebuchet MS" pitchFamily="34" charset="0"/>
              </a:rPr>
              <a:t>Girls who were smaller at birth but larger at 8 years reach menarche earliest</a:t>
            </a:r>
          </a:p>
        </p:txBody>
      </p:sp>
      <p:sp>
        <p:nvSpPr>
          <p:cNvPr id="21518" name="Line 599"/>
          <p:cNvSpPr>
            <a:spLocks noChangeShapeType="1"/>
          </p:cNvSpPr>
          <p:nvPr/>
        </p:nvSpPr>
        <p:spPr bwMode="auto">
          <a:xfrm>
            <a:off x="6215063" y="2857500"/>
            <a:ext cx="1214437" cy="571500"/>
          </a:xfrm>
          <a:prstGeom prst="line">
            <a:avLst/>
          </a:prstGeom>
          <a:noFill/>
          <a:ln w="38100">
            <a:solidFill>
              <a:srgbClr val="17244D"/>
            </a:solidFill>
            <a:round/>
            <a:headEnd/>
            <a:tailEnd type="triangle" w="lg" len="lg"/>
          </a:ln>
          <a:extLst>
            <a:ext uri="{909E8E84-426E-40DD-AFC4-6F175D3DCCD1}">
              <a14:hiddenFill xmlns:a14="http://schemas.microsoft.com/office/drawing/2010/main">
                <a:noFill/>
              </a14:hiddenFill>
            </a:ext>
          </a:extLst>
        </p:spPr>
        <p:txBody>
          <a:bodyPr/>
          <a:lstStyle/>
          <a:p>
            <a:endParaRPr lang="en-N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NZ" sz="3200" smtClean="0">
                <a:solidFill>
                  <a:srgbClr val="C00000"/>
                </a:solidFill>
              </a:rPr>
              <a:t>Post-pubertal adolescence  is an evolutionary novelty</a:t>
            </a:r>
            <a:endParaRPr lang="en-US" sz="3200" smtClean="0">
              <a:solidFill>
                <a:srgbClr val="C00000"/>
              </a:solidFill>
            </a:endParaRPr>
          </a:p>
        </p:txBody>
      </p:sp>
      <p:sp>
        <p:nvSpPr>
          <p:cNvPr id="26627" name="Rectangle 3"/>
          <p:cNvSpPr>
            <a:spLocks noGrp="1" noChangeArrowheads="1"/>
          </p:cNvSpPr>
          <p:nvPr>
            <p:ph type="body" idx="1"/>
          </p:nvPr>
        </p:nvSpPr>
        <p:spPr>
          <a:xfrm>
            <a:off x="0" y="2032000"/>
            <a:ext cx="8686800" cy="2765425"/>
          </a:xfrm>
        </p:spPr>
        <p:txBody>
          <a:bodyPr>
            <a:normAutofit fontScale="92500" lnSpcReduction="20000"/>
          </a:bodyPr>
          <a:lstStyle/>
          <a:p>
            <a:pPr eaLnBrk="1" hangingPunct="1">
              <a:defRPr/>
            </a:pPr>
            <a:r>
              <a:rPr lang="en-NZ" sz="2400" dirty="0" smtClean="0">
                <a:solidFill>
                  <a:srgbClr val="17244D"/>
                </a:solidFill>
              </a:rPr>
              <a:t>Puberty is the process of</a:t>
            </a:r>
          </a:p>
          <a:p>
            <a:pPr eaLnBrk="1" hangingPunct="1">
              <a:buFontTx/>
              <a:buNone/>
              <a:defRPr/>
            </a:pPr>
            <a:r>
              <a:rPr lang="en-NZ" sz="2400" dirty="0" smtClean="0">
                <a:solidFill>
                  <a:srgbClr val="17244D"/>
                </a:solidFill>
              </a:rPr>
              <a:t>	biological maturation</a:t>
            </a:r>
          </a:p>
          <a:p>
            <a:pPr eaLnBrk="1" hangingPunct="1">
              <a:defRPr/>
            </a:pPr>
            <a:r>
              <a:rPr lang="en-NZ" sz="2400" dirty="0" smtClean="0">
                <a:solidFill>
                  <a:srgbClr val="17244D"/>
                </a:solidFill>
              </a:rPr>
              <a:t>Adolescence is the process of</a:t>
            </a:r>
          </a:p>
          <a:p>
            <a:pPr eaLnBrk="1" hangingPunct="1">
              <a:buFontTx/>
              <a:buNone/>
              <a:defRPr/>
            </a:pPr>
            <a:r>
              <a:rPr lang="en-NZ" sz="2400" dirty="0" smtClean="0">
                <a:solidFill>
                  <a:srgbClr val="17244D"/>
                </a:solidFill>
              </a:rPr>
              <a:t>	attaining social recognition as </a:t>
            </a:r>
          </a:p>
          <a:p>
            <a:pPr eaLnBrk="1" hangingPunct="1">
              <a:buFontTx/>
              <a:buNone/>
              <a:defRPr/>
            </a:pPr>
            <a:r>
              <a:rPr lang="en-NZ" sz="2400" dirty="0" smtClean="0">
                <a:solidFill>
                  <a:srgbClr val="17244D"/>
                </a:solidFill>
              </a:rPr>
              <a:t>	an adult</a:t>
            </a:r>
          </a:p>
          <a:p>
            <a:pPr eaLnBrk="1" hangingPunct="1">
              <a:defRPr/>
            </a:pPr>
            <a:r>
              <a:rPr lang="en-NZ" sz="2400" dirty="0" smtClean="0">
                <a:solidFill>
                  <a:srgbClr val="17244D"/>
                </a:solidFill>
              </a:rPr>
              <a:t>Prolonged post-pubertal </a:t>
            </a:r>
          </a:p>
          <a:p>
            <a:pPr eaLnBrk="1" hangingPunct="1">
              <a:buFontTx/>
              <a:buNone/>
              <a:defRPr/>
            </a:pPr>
            <a:r>
              <a:rPr lang="en-NZ" sz="2400" dirty="0" smtClean="0">
                <a:solidFill>
                  <a:srgbClr val="17244D"/>
                </a:solidFill>
              </a:rPr>
              <a:t>	adolescence is a novel phase </a:t>
            </a:r>
          </a:p>
          <a:p>
            <a:pPr eaLnBrk="1" hangingPunct="1">
              <a:buFontTx/>
              <a:buNone/>
              <a:defRPr/>
            </a:pPr>
            <a:r>
              <a:rPr lang="en-NZ" sz="2400" dirty="0" smtClean="0">
                <a:solidFill>
                  <a:srgbClr val="17244D"/>
                </a:solidFill>
              </a:rPr>
              <a:t>	of life </a:t>
            </a:r>
          </a:p>
        </p:txBody>
      </p:sp>
      <p:pic>
        <p:nvPicPr>
          <p:cNvPr id="24580" name="Picture 4" descr="puberty_468x7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513" y="2286000"/>
            <a:ext cx="2708275" cy="4224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lumOff val="25000"/>
          </a:schemeClr>
        </a:solidFill>
        <a:effectLst/>
      </p:bgPr>
    </p:bg>
    <p:spTree>
      <p:nvGrpSpPr>
        <p:cNvPr id="1" name=""/>
        <p:cNvGrpSpPr/>
        <p:nvPr/>
      </p:nvGrpSpPr>
      <p:grpSpPr>
        <a:xfrm>
          <a:off x="0" y="0"/>
          <a:ext cx="0" cy="0"/>
          <a:chOff x="0" y="0"/>
          <a:chExt cx="0" cy="0"/>
        </a:xfrm>
      </p:grpSpPr>
      <p:sp>
        <p:nvSpPr>
          <p:cNvPr id="25602" name="Line 5"/>
          <p:cNvSpPr>
            <a:spLocks noChangeShapeType="1"/>
          </p:cNvSpPr>
          <p:nvPr/>
        </p:nvSpPr>
        <p:spPr bwMode="auto">
          <a:xfrm>
            <a:off x="1371600" y="762000"/>
            <a:ext cx="0" cy="49530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5603" name="Rectangle 6"/>
          <p:cNvSpPr>
            <a:spLocks noChangeArrowheads="1"/>
          </p:cNvSpPr>
          <p:nvPr/>
        </p:nvSpPr>
        <p:spPr bwMode="auto">
          <a:xfrm rot="-5400000">
            <a:off x="-304800" y="2689225"/>
            <a:ext cx="15541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FFFF00"/>
                </a:solidFill>
              </a:rPr>
              <a:t>Age (years)</a:t>
            </a:r>
          </a:p>
        </p:txBody>
      </p:sp>
      <p:sp>
        <p:nvSpPr>
          <p:cNvPr id="25604" name="Rectangle 7"/>
          <p:cNvSpPr>
            <a:spLocks noChangeArrowheads="1"/>
          </p:cNvSpPr>
          <p:nvPr/>
        </p:nvSpPr>
        <p:spPr bwMode="auto">
          <a:xfrm>
            <a:off x="2286000" y="2590800"/>
            <a:ext cx="304800" cy="1371600"/>
          </a:xfrm>
          <a:prstGeom prst="rect">
            <a:avLst/>
          </a:prstGeom>
          <a:gradFill rotWithShape="1">
            <a:gsLst>
              <a:gs pos="0">
                <a:srgbClr val="80FFE9"/>
              </a:gs>
              <a:gs pos="50000">
                <a:srgbClr val="B3FFEF"/>
              </a:gs>
              <a:gs pos="100000">
                <a:srgbClr val="DAFFF6"/>
              </a:gs>
            </a:gsLst>
            <a:lin ang="8100000" scaled="1"/>
          </a:gradFill>
          <a:ln w="9525">
            <a:solidFill>
              <a:schemeClr val="tx1"/>
            </a:solidFill>
            <a:miter lim="800000"/>
            <a:headEnd/>
            <a:tailEnd/>
          </a:ln>
        </p:spPr>
        <p:txBody>
          <a:bodyPr wrap="none" anchor="ctr"/>
          <a:lstStyle/>
          <a:p>
            <a:r>
              <a:rPr lang="en-US">
                <a:solidFill>
                  <a:srgbClr val="C00000"/>
                </a:solidFill>
              </a:rPr>
              <a:t>?</a:t>
            </a:r>
          </a:p>
        </p:txBody>
      </p:sp>
      <p:sp>
        <p:nvSpPr>
          <p:cNvPr id="25605" name="Rectangle 8"/>
          <p:cNvSpPr>
            <a:spLocks noChangeArrowheads="1"/>
          </p:cNvSpPr>
          <p:nvPr/>
        </p:nvSpPr>
        <p:spPr bwMode="auto">
          <a:xfrm>
            <a:off x="6400800" y="2667000"/>
            <a:ext cx="304800" cy="990600"/>
          </a:xfrm>
          <a:prstGeom prst="rect">
            <a:avLst/>
          </a:prstGeom>
          <a:solidFill>
            <a:srgbClr val="00FFCC"/>
          </a:solidFill>
          <a:ln w="9525">
            <a:solidFill>
              <a:schemeClr val="tx1"/>
            </a:solidFill>
            <a:miter lim="800000"/>
            <a:headEnd/>
            <a:tailEnd/>
          </a:ln>
        </p:spPr>
        <p:txBody>
          <a:bodyPr wrap="none" anchor="ctr"/>
          <a:lstStyle/>
          <a:p>
            <a:endParaRPr lang="en-US">
              <a:solidFill>
                <a:srgbClr val="FFFF00"/>
              </a:solidFill>
            </a:endParaRPr>
          </a:p>
        </p:txBody>
      </p:sp>
      <p:sp>
        <p:nvSpPr>
          <p:cNvPr id="25606" name="Rectangle 12"/>
          <p:cNvSpPr>
            <a:spLocks noChangeArrowheads="1"/>
          </p:cNvSpPr>
          <p:nvPr/>
        </p:nvSpPr>
        <p:spPr bwMode="auto">
          <a:xfrm>
            <a:off x="1763713" y="5784850"/>
            <a:ext cx="1565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FFFF00"/>
                </a:solidFill>
              </a:rPr>
              <a:t>20,000 ya</a:t>
            </a:r>
          </a:p>
        </p:txBody>
      </p:sp>
      <p:sp>
        <p:nvSpPr>
          <p:cNvPr id="25607" name="Line 14"/>
          <p:cNvSpPr>
            <a:spLocks noChangeShapeType="1"/>
          </p:cNvSpPr>
          <p:nvPr/>
        </p:nvSpPr>
        <p:spPr bwMode="auto">
          <a:xfrm>
            <a:off x="1295400" y="762000"/>
            <a:ext cx="762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5608" name="Line 15"/>
          <p:cNvSpPr>
            <a:spLocks noChangeShapeType="1"/>
          </p:cNvSpPr>
          <p:nvPr/>
        </p:nvSpPr>
        <p:spPr bwMode="auto">
          <a:xfrm>
            <a:off x="1295400" y="3352800"/>
            <a:ext cx="762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5609" name="Rectangle 16"/>
          <p:cNvSpPr>
            <a:spLocks noChangeArrowheads="1"/>
          </p:cNvSpPr>
          <p:nvPr/>
        </p:nvSpPr>
        <p:spPr bwMode="auto">
          <a:xfrm>
            <a:off x="828675" y="549275"/>
            <a:ext cx="5032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FFFF00"/>
                </a:solidFill>
              </a:rPr>
              <a:t>20</a:t>
            </a:r>
          </a:p>
        </p:txBody>
      </p:sp>
      <p:sp>
        <p:nvSpPr>
          <p:cNvPr id="25610" name="Rectangle 17"/>
          <p:cNvSpPr>
            <a:spLocks noChangeArrowheads="1"/>
          </p:cNvSpPr>
          <p:nvPr/>
        </p:nvSpPr>
        <p:spPr bwMode="auto">
          <a:xfrm>
            <a:off x="755650" y="3063875"/>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FFFF00"/>
                </a:solidFill>
              </a:rPr>
              <a:t>10</a:t>
            </a:r>
          </a:p>
        </p:txBody>
      </p:sp>
      <p:sp>
        <p:nvSpPr>
          <p:cNvPr id="25611" name="Rectangle 19"/>
          <p:cNvSpPr>
            <a:spLocks noChangeArrowheads="1"/>
          </p:cNvSpPr>
          <p:nvPr/>
        </p:nvSpPr>
        <p:spPr bwMode="auto">
          <a:xfrm>
            <a:off x="6934200" y="1600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AU">
              <a:solidFill>
                <a:srgbClr val="FFFF00"/>
              </a:solidFill>
              <a:latin typeface="Times New Roman" pitchFamily="18" charset="0"/>
            </a:endParaRPr>
          </a:p>
        </p:txBody>
      </p:sp>
      <p:sp>
        <p:nvSpPr>
          <p:cNvPr id="25612" name="Rectangle 20"/>
          <p:cNvSpPr>
            <a:spLocks noChangeArrowheads="1"/>
          </p:cNvSpPr>
          <p:nvPr/>
        </p:nvSpPr>
        <p:spPr bwMode="auto">
          <a:xfrm>
            <a:off x="6705600" y="3124200"/>
            <a:ext cx="106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AU">
              <a:solidFill>
                <a:srgbClr val="FFFF00"/>
              </a:solidFill>
              <a:latin typeface="Times New Roman" pitchFamily="18" charset="0"/>
            </a:endParaRPr>
          </a:p>
        </p:txBody>
      </p:sp>
      <p:sp>
        <p:nvSpPr>
          <p:cNvPr id="25613" name="Line 21"/>
          <p:cNvSpPr>
            <a:spLocks noChangeShapeType="1"/>
          </p:cNvSpPr>
          <p:nvPr/>
        </p:nvSpPr>
        <p:spPr bwMode="auto">
          <a:xfrm>
            <a:off x="5029200" y="2133600"/>
            <a:ext cx="1524000" cy="990600"/>
          </a:xfrm>
          <a:prstGeom prst="line">
            <a:avLst/>
          </a:prstGeom>
          <a:noFill/>
          <a:ln w="28575">
            <a:solidFill>
              <a:srgbClr val="00FFCC"/>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5614" name="Rectangle 25"/>
          <p:cNvSpPr>
            <a:spLocks noChangeArrowheads="1"/>
          </p:cNvSpPr>
          <p:nvPr/>
        </p:nvSpPr>
        <p:spPr bwMode="auto">
          <a:xfrm>
            <a:off x="3505200" y="1981200"/>
            <a:ext cx="304800" cy="990600"/>
          </a:xfrm>
          <a:prstGeom prst="rect">
            <a:avLst/>
          </a:prstGeom>
          <a:solidFill>
            <a:srgbClr val="00FFCC"/>
          </a:solidFill>
          <a:ln w="9525">
            <a:solidFill>
              <a:schemeClr val="tx1"/>
            </a:solidFill>
            <a:miter lim="800000"/>
            <a:headEnd/>
            <a:tailEnd/>
          </a:ln>
        </p:spPr>
        <p:txBody>
          <a:bodyPr wrap="none" anchor="ctr"/>
          <a:lstStyle/>
          <a:p>
            <a:endParaRPr lang="en-US">
              <a:solidFill>
                <a:srgbClr val="FFFF00"/>
              </a:solidFill>
            </a:endParaRPr>
          </a:p>
        </p:txBody>
      </p:sp>
      <p:sp>
        <p:nvSpPr>
          <p:cNvPr id="25615" name="Line 26"/>
          <p:cNvSpPr>
            <a:spLocks noChangeShapeType="1"/>
          </p:cNvSpPr>
          <p:nvPr/>
        </p:nvSpPr>
        <p:spPr bwMode="auto">
          <a:xfrm flipV="1">
            <a:off x="2438400" y="2438400"/>
            <a:ext cx="1219200" cy="1066800"/>
          </a:xfrm>
          <a:prstGeom prst="line">
            <a:avLst/>
          </a:prstGeom>
          <a:noFill/>
          <a:ln w="28575">
            <a:solidFill>
              <a:srgbClr val="00FFCC"/>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25616" name="Line 29"/>
          <p:cNvSpPr>
            <a:spLocks noChangeShapeType="1"/>
          </p:cNvSpPr>
          <p:nvPr/>
        </p:nvSpPr>
        <p:spPr bwMode="auto">
          <a:xfrm flipV="1">
            <a:off x="3657600" y="2133600"/>
            <a:ext cx="1371600" cy="304800"/>
          </a:xfrm>
          <a:prstGeom prst="line">
            <a:avLst/>
          </a:prstGeom>
          <a:noFill/>
          <a:ln w="28575">
            <a:solidFill>
              <a:srgbClr val="00FFCC"/>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5617" name="Rectangle 30"/>
          <p:cNvSpPr>
            <a:spLocks noChangeArrowheads="1"/>
          </p:cNvSpPr>
          <p:nvPr/>
        </p:nvSpPr>
        <p:spPr bwMode="auto">
          <a:xfrm>
            <a:off x="4876800" y="1600200"/>
            <a:ext cx="304800" cy="990600"/>
          </a:xfrm>
          <a:prstGeom prst="rect">
            <a:avLst/>
          </a:prstGeom>
          <a:solidFill>
            <a:srgbClr val="00FFCC"/>
          </a:solidFill>
          <a:ln w="9525">
            <a:solidFill>
              <a:schemeClr val="tx1"/>
            </a:solidFill>
            <a:miter lim="800000"/>
            <a:headEnd/>
            <a:tailEnd/>
          </a:ln>
        </p:spPr>
        <p:txBody>
          <a:bodyPr wrap="none" anchor="ctr"/>
          <a:lstStyle/>
          <a:p>
            <a:endParaRPr lang="en-US">
              <a:solidFill>
                <a:srgbClr val="FFFF00"/>
              </a:solidFill>
            </a:endParaRPr>
          </a:p>
        </p:txBody>
      </p:sp>
      <p:sp>
        <p:nvSpPr>
          <p:cNvPr id="25618" name="Line 31"/>
          <p:cNvSpPr>
            <a:spLocks noChangeShapeType="1"/>
          </p:cNvSpPr>
          <p:nvPr/>
        </p:nvSpPr>
        <p:spPr bwMode="auto">
          <a:xfrm>
            <a:off x="3429000" y="5143500"/>
            <a:ext cx="0" cy="381000"/>
          </a:xfrm>
          <a:prstGeom prst="line">
            <a:avLst/>
          </a:prstGeom>
          <a:noFill/>
          <a:ln w="19050">
            <a:solidFill>
              <a:srgbClr val="FFFF00"/>
            </a:solidFill>
            <a:round/>
            <a:headEnd/>
            <a:tailEnd type="triangle" w="lg" len="lg"/>
          </a:ln>
          <a:extLst>
            <a:ext uri="{909E8E84-426E-40DD-AFC4-6F175D3DCCD1}">
              <a14:hiddenFill xmlns:a14="http://schemas.microsoft.com/office/drawing/2010/main">
                <a:noFill/>
              </a14:hiddenFill>
            </a:ext>
          </a:extLst>
        </p:spPr>
        <p:txBody>
          <a:bodyPr/>
          <a:lstStyle/>
          <a:p>
            <a:endParaRPr lang="en-NZ"/>
          </a:p>
        </p:txBody>
      </p:sp>
      <p:sp>
        <p:nvSpPr>
          <p:cNvPr id="25619" name="Rectangle 32"/>
          <p:cNvSpPr>
            <a:spLocks noChangeArrowheads="1"/>
          </p:cNvSpPr>
          <p:nvPr/>
        </p:nvSpPr>
        <p:spPr bwMode="auto">
          <a:xfrm>
            <a:off x="2643188" y="45720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a:solidFill>
                  <a:srgbClr val="FFFF00"/>
                </a:solidFill>
              </a:rPr>
              <a:t>Agriculture</a:t>
            </a:r>
          </a:p>
          <a:p>
            <a:pPr algn="ctr"/>
            <a:r>
              <a:rPr lang="en-US" sz="1400">
                <a:solidFill>
                  <a:srgbClr val="FFFF00"/>
                </a:solidFill>
              </a:rPr>
              <a:t>Settlement</a:t>
            </a:r>
          </a:p>
        </p:txBody>
      </p:sp>
      <p:sp>
        <p:nvSpPr>
          <p:cNvPr id="25620" name="Rectangle 33"/>
          <p:cNvSpPr>
            <a:spLocks noChangeArrowheads="1"/>
          </p:cNvSpPr>
          <p:nvPr/>
        </p:nvSpPr>
        <p:spPr bwMode="auto">
          <a:xfrm>
            <a:off x="4716463" y="4648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a:solidFill>
                  <a:srgbClr val="FFFF00"/>
                </a:solidFill>
              </a:rPr>
              <a:t>Indust revol,</a:t>
            </a:r>
          </a:p>
          <a:p>
            <a:pPr algn="ctr"/>
            <a:r>
              <a:rPr lang="en-US" sz="1400">
                <a:solidFill>
                  <a:srgbClr val="FFFF00"/>
                </a:solidFill>
              </a:rPr>
              <a:t>Social </a:t>
            </a:r>
          </a:p>
          <a:p>
            <a:pPr algn="ctr"/>
            <a:r>
              <a:rPr lang="en-US" sz="1400">
                <a:solidFill>
                  <a:srgbClr val="FFFF00"/>
                </a:solidFill>
              </a:rPr>
              <a:t>improvement</a:t>
            </a:r>
          </a:p>
        </p:txBody>
      </p:sp>
      <p:sp>
        <p:nvSpPr>
          <p:cNvPr id="25621" name="Line 34"/>
          <p:cNvSpPr>
            <a:spLocks noChangeShapeType="1"/>
          </p:cNvSpPr>
          <p:nvPr/>
        </p:nvSpPr>
        <p:spPr bwMode="auto">
          <a:xfrm>
            <a:off x="5097463" y="5257800"/>
            <a:ext cx="0" cy="381000"/>
          </a:xfrm>
          <a:prstGeom prst="line">
            <a:avLst/>
          </a:prstGeom>
          <a:noFill/>
          <a:ln w="19050">
            <a:solidFill>
              <a:srgbClr val="FFFF00"/>
            </a:solidFill>
            <a:round/>
            <a:headEnd/>
            <a:tailEnd type="triangle" w="lg" len="lg"/>
          </a:ln>
          <a:extLst>
            <a:ext uri="{909E8E84-426E-40DD-AFC4-6F175D3DCCD1}">
              <a14:hiddenFill xmlns:a14="http://schemas.microsoft.com/office/drawing/2010/main">
                <a:noFill/>
              </a14:hiddenFill>
            </a:ext>
          </a:extLst>
        </p:spPr>
        <p:txBody>
          <a:bodyPr/>
          <a:lstStyle/>
          <a:p>
            <a:endParaRPr lang="en-NZ"/>
          </a:p>
        </p:txBody>
      </p:sp>
      <p:sp>
        <p:nvSpPr>
          <p:cNvPr id="25622" name="Line 35"/>
          <p:cNvSpPr>
            <a:spLocks noChangeShapeType="1"/>
          </p:cNvSpPr>
          <p:nvPr/>
        </p:nvSpPr>
        <p:spPr bwMode="auto">
          <a:xfrm>
            <a:off x="6618288" y="5257800"/>
            <a:ext cx="0" cy="381000"/>
          </a:xfrm>
          <a:prstGeom prst="line">
            <a:avLst/>
          </a:prstGeom>
          <a:noFill/>
          <a:ln w="19050">
            <a:solidFill>
              <a:srgbClr val="FFFF00"/>
            </a:solidFill>
            <a:round/>
            <a:headEnd/>
            <a:tailEnd type="triangle" w="lg" len="lg"/>
          </a:ln>
          <a:extLst>
            <a:ext uri="{909E8E84-426E-40DD-AFC4-6F175D3DCCD1}">
              <a14:hiddenFill xmlns:a14="http://schemas.microsoft.com/office/drawing/2010/main">
                <a:noFill/>
              </a14:hiddenFill>
            </a:ext>
          </a:extLst>
        </p:spPr>
        <p:txBody>
          <a:bodyPr/>
          <a:lstStyle/>
          <a:p>
            <a:endParaRPr lang="en-NZ"/>
          </a:p>
        </p:txBody>
      </p:sp>
      <p:sp>
        <p:nvSpPr>
          <p:cNvPr id="25623" name="Rectangle 36"/>
          <p:cNvSpPr>
            <a:spLocks noChangeArrowheads="1"/>
          </p:cNvSpPr>
          <p:nvPr/>
        </p:nvSpPr>
        <p:spPr bwMode="auto">
          <a:xfrm>
            <a:off x="6011863" y="44196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a:solidFill>
                  <a:srgbClr val="FFFF00"/>
                </a:solidFill>
              </a:rPr>
              <a:t>Social</a:t>
            </a:r>
          </a:p>
          <a:p>
            <a:pPr algn="ctr"/>
            <a:r>
              <a:rPr lang="en-US" sz="1400">
                <a:solidFill>
                  <a:srgbClr val="FFFF00"/>
                </a:solidFill>
              </a:rPr>
              <a:t>complexity,</a:t>
            </a:r>
          </a:p>
          <a:p>
            <a:pPr algn="ctr"/>
            <a:r>
              <a:rPr lang="en-US" sz="1400">
                <a:solidFill>
                  <a:srgbClr val="FFFF00"/>
                </a:solidFill>
              </a:rPr>
              <a:t>Nutritional</a:t>
            </a:r>
          </a:p>
          <a:p>
            <a:pPr algn="ctr"/>
            <a:r>
              <a:rPr lang="en-US" sz="1400">
                <a:solidFill>
                  <a:srgbClr val="FFFF00"/>
                </a:solidFill>
              </a:rPr>
              <a:t>overload</a:t>
            </a:r>
          </a:p>
        </p:txBody>
      </p:sp>
      <p:sp>
        <p:nvSpPr>
          <p:cNvPr id="25624" name="Line 25"/>
          <p:cNvSpPr>
            <a:spLocks noChangeShapeType="1"/>
          </p:cNvSpPr>
          <p:nvPr/>
        </p:nvSpPr>
        <p:spPr bwMode="auto">
          <a:xfrm>
            <a:off x="1751013" y="5707063"/>
            <a:ext cx="5437187" cy="31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5625" name="Rectangle 12"/>
          <p:cNvSpPr>
            <a:spLocks noChangeArrowheads="1"/>
          </p:cNvSpPr>
          <p:nvPr/>
        </p:nvSpPr>
        <p:spPr bwMode="auto">
          <a:xfrm>
            <a:off x="3132138" y="5784850"/>
            <a:ext cx="1565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FFFF00"/>
                </a:solidFill>
              </a:rPr>
              <a:t>2,000 ya</a:t>
            </a:r>
          </a:p>
        </p:txBody>
      </p:sp>
      <p:sp>
        <p:nvSpPr>
          <p:cNvPr id="25626" name="Rectangle 12"/>
          <p:cNvSpPr>
            <a:spLocks noChangeArrowheads="1"/>
          </p:cNvSpPr>
          <p:nvPr/>
        </p:nvSpPr>
        <p:spPr bwMode="auto">
          <a:xfrm>
            <a:off x="4375150" y="5784850"/>
            <a:ext cx="1565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FFFF00"/>
                </a:solidFill>
              </a:rPr>
              <a:t>200 ya</a:t>
            </a:r>
          </a:p>
        </p:txBody>
      </p:sp>
      <p:sp>
        <p:nvSpPr>
          <p:cNvPr id="25627" name="Rectangle 12"/>
          <p:cNvSpPr>
            <a:spLocks noChangeArrowheads="1"/>
          </p:cNvSpPr>
          <p:nvPr/>
        </p:nvSpPr>
        <p:spPr bwMode="auto">
          <a:xfrm>
            <a:off x="5867400" y="5784850"/>
            <a:ext cx="1565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FFFF00"/>
                </a:solidFill>
              </a:rPr>
              <a:t>Present</a:t>
            </a:r>
          </a:p>
        </p:txBody>
      </p:sp>
      <p:sp>
        <p:nvSpPr>
          <p:cNvPr id="25628" name="Rectangle 2"/>
          <p:cNvSpPr>
            <a:spLocks noChangeArrowheads="1"/>
          </p:cNvSpPr>
          <p:nvPr/>
        </p:nvSpPr>
        <p:spPr bwMode="auto">
          <a:xfrm>
            <a:off x="3640138" y="1670050"/>
            <a:ext cx="304800" cy="1066800"/>
          </a:xfrm>
          <a:prstGeom prst="rect">
            <a:avLst/>
          </a:prstGeom>
          <a:solidFill>
            <a:srgbClr val="FF6600"/>
          </a:solidFill>
          <a:ln w="9525">
            <a:solidFill>
              <a:schemeClr val="tx1"/>
            </a:solidFill>
            <a:miter lim="800000"/>
            <a:headEnd/>
            <a:tailEnd/>
          </a:ln>
        </p:spPr>
        <p:txBody>
          <a:bodyPr wrap="none" anchor="ctr"/>
          <a:lstStyle/>
          <a:p>
            <a:endParaRPr lang="en-US">
              <a:solidFill>
                <a:srgbClr val="FFFF00"/>
              </a:solidFill>
            </a:endParaRPr>
          </a:p>
        </p:txBody>
      </p:sp>
      <p:sp>
        <p:nvSpPr>
          <p:cNvPr id="25629" name="Rectangle 3"/>
          <p:cNvSpPr>
            <a:spLocks noChangeArrowheads="1"/>
          </p:cNvSpPr>
          <p:nvPr/>
        </p:nvSpPr>
        <p:spPr bwMode="auto">
          <a:xfrm>
            <a:off x="5072063" y="1268413"/>
            <a:ext cx="304800" cy="1155700"/>
          </a:xfrm>
          <a:prstGeom prst="rect">
            <a:avLst/>
          </a:prstGeom>
          <a:solidFill>
            <a:srgbClr val="FF6600"/>
          </a:solidFill>
          <a:ln w="9525">
            <a:solidFill>
              <a:schemeClr val="tx1"/>
            </a:solidFill>
            <a:miter lim="800000"/>
            <a:headEnd/>
            <a:tailEnd/>
          </a:ln>
        </p:spPr>
        <p:txBody>
          <a:bodyPr wrap="none" anchor="ctr"/>
          <a:lstStyle/>
          <a:p>
            <a:endParaRPr lang="en-US">
              <a:solidFill>
                <a:srgbClr val="FFFF00"/>
              </a:solidFill>
            </a:endParaRPr>
          </a:p>
        </p:txBody>
      </p:sp>
      <p:sp>
        <p:nvSpPr>
          <p:cNvPr id="32798" name="Rectangle 4"/>
          <p:cNvSpPr>
            <a:spLocks noChangeArrowheads="1"/>
          </p:cNvSpPr>
          <p:nvPr/>
        </p:nvSpPr>
        <p:spPr bwMode="auto">
          <a:xfrm>
            <a:off x="2571750" y="2301876"/>
            <a:ext cx="304800" cy="1505744"/>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t="100000" r="100000"/>
            </a:path>
            <a:tileRect l="-100000" b="-100000"/>
          </a:gradFill>
          <a:ln w="9525">
            <a:solidFill>
              <a:schemeClr val="tx1"/>
            </a:solidFill>
            <a:miter lim="800000"/>
            <a:headEnd/>
            <a:tailEnd/>
          </a:ln>
        </p:spPr>
        <p:txBody>
          <a:bodyPr wrap="none" anchor="ctr"/>
          <a:lstStyle/>
          <a:p>
            <a:pPr>
              <a:defRPr/>
            </a:pPr>
            <a:r>
              <a:rPr lang="en-US" dirty="0">
                <a:solidFill>
                  <a:srgbClr val="C00000"/>
                </a:solidFill>
              </a:rPr>
              <a:t>?</a:t>
            </a:r>
            <a:endParaRPr lang="en-US" dirty="0">
              <a:solidFill>
                <a:srgbClr val="C00000"/>
              </a:solidFill>
            </a:endParaRPr>
          </a:p>
        </p:txBody>
      </p:sp>
      <p:sp>
        <p:nvSpPr>
          <p:cNvPr id="25633" name="Rectangle 9"/>
          <p:cNvSpPr>
            <a:spLocks noChangeArrowheads="1"/>
          </p:cNvSpPr>
          <p:nvPr/>
        </p:nvSpPr>
        <p:spPr bwMode="auto">
          <a:xfrm>
            <a:off x="6500813" y="214313"/>
            <a:ext cx="357187" cy="1352550"/>
          </a:xfrm>
          <a:prstGeom prst="rect">
            <a:avLst/>
          </a:prstGeom>
          <a:solidFill>
            <a:srgbClr val="FF6600"/>
          </a:solidFill>
          <a:ln w="9525">
            <a:solidFill>
              <a:schemeClr val="tx1"/>
            </a:solidFill>
            <a:miter lim="800000"/>
            <a:headEnd/>
            <a:tailEnd/>
          </a:ln>
        </p:spPr>
        <p:txBody>
          <a:bodyPr wrap="none" anchor="ctr"/>
          <a:lstStyle/>
          <a:p>
            <a:endParaRPr lang="en-US">
              <a:solidFill>
                <a:srgbClr val="FFFF00"/>
              </a:solidFill>
            </a:endParaRPr>
          </a:p>
        </p:txBody>
      </p:sp>
      <p:sp>
        <p:nvSpPr>
          <p:cNvPr id="25634" name="Line 22"/>
          <p:cNvSpPr>
            <a:spLocks noChangeShapeType="1"/>
          </p:cNvSpPr>
          <p:nvPr/>
        </p:nvSpPr>
        <p:spPr bwMode="auto">
          <a:xfrm flipV="1">
            <a:off x="2724150" y="2149475"/>
            <a:ext cx="1143000" cy="990600"/>
          </a:xfrm>
          <a:prstGeom prst="line">
            <a:avLst/>
          </a:prstGeom>
          <a:noFill/>
          <a:ln w="28575">
            <a:solidFill>
              <a:srgbClr val="FF6600"/>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25635" name="Line 23"/>
          <p:cNvSpPr>
            <a:spLocks noChangeShapeType="1"/>
          </p:cNvSpPr>
          <p:nvPr/>
        </p:nvSpPr>
        <p:spPr bwMode="auto">
          <a:xfrm flipV="1">
            <a:off x="3767138" y="1997075"/>
            <a:ext cx="1371600" cy="3048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5636" name="Line 24"/>
          <p:cNvSpPr>
            <a:spLocks noChangeShapeType="1"/>
          </p:cNvSpPr>
          <p:nvPr/>
        </p:nvSpPr>
        <p:spPr bwMode="auto">
          <a:xfrm flipV="1">
            <a:off x="5148263" y="979488"/>
            <a:ext cx="1390650" cy="1154112"/>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5637" name="Rectangle 38"/>
          <p:cNvSpPr>
            <a:spLocks noChangeArrowheads="1"/>
          </p:cNvSpPr>
          <p:nvPr/>
        </p:nvSpPr>
        <p:spPr bwMode="auto">
          <a:xfrm>
            <a:off x="3132138" y="3500438"/>
            <a:ext cx="16843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FF6600"/>
                </a:solidFill>
              </a:rPr>
              <a:t>Psychosocial</a:t>
            </a:r>
          </a:p>
          <a:p>
            <a:pPr algn="ctr"/>
            <a:r>
              <a:rPr lang="en-US" sz="2000">
                <a:solidFill>
                  <a:srgbClr val="FF6600"/>
                </a:solidFill>
              </a:rPr>
              <a:t> maturation</a:t>
            </a:r>
          </a:p>
        </p:txBody>
      </p:sp>
      <p:sp>
        <p:nvSpPr>
          <p:cNvPr id="25638" name="AutoShape 37"/>
          <p:cNvSpPr>
            <a:spLocks/>
          </p:cNvSpPr>
          <p:nvPr/>
        </p:nvSpPr>
        <p:spPr bwMode="auto">
          <a:xfrm>
            <a:off x="7046913" y="714375"/>
            <a:ext cx="311150" cy="2427288"/>
          </a:xfrm>
          <a:prstGeom prst="rightBrace">
            <a:avLst>
              <a:gd name="adj1" fmla="val 84005"/>
              <a:gd name="adj2" fmla="val 50000"/>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9" name="Rectangle 12"/>
          <p:cNvSpPr>
            <a:spLocks noChangeArrowheads="1"/>
          </p:cNvSpPr>
          <p:nvPr/>
        </p:nvSpPr>
        <p:spPr bwMode="auto">
          <a:xfrm>
            <a:off x="7380288" y="1428750"/>
            <a:ext cx="15652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FFFF00"/>
                </a:solidFill>
              </a:rPr>
              <a:t>“Mismatch”</a:t>
            </a:r>
          </a:p>
        </p:txBody>
      </p:sp>
      <p:sp>
        <p:nvSpPr>
          <p:cNvPr id="25640" name="Rectangle 32"/>
          <p:cNvSpPr>
            <a:spLocks noChangeArrowheads="1"/>
          </p:cNvSpPr>
          <p:nvPr/>
        </p:nvSpPr>
        <p:spPr bwMode="auto">
          <a:xfrm>
            <a:off x="1979613" y="2111375"/>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NZ" sz="2000">
                <a:solidFill>
                  <a:srgbClr val="00FFCC"/>
                </a:solidFill>
              </a:rPr>
              <a:t>Menarche</a:t>
            </a:r>
            <a:endParaRPr lang="en-US" sz="2000">
              <a:solidFill>
                <a:srgbClr val="00FFCC"/>
              </a:solidFill>
            </a:endParaRPr>
          </a:p>
        </p:txBody>
      </p:sp>
      <p:sp>
        <p:nvSpPr>
          <p:cNvPr id="25641" name="Text Box 40"/>
          <p:cNvSpPr txBox="1">
            <a:spLocks noChangeArrowheads="1"/>
          </p:cNvSpPr>
          <p:nvPr/>
        </p:nvSpPr>
        <p:spPr bwMode="auto">
          <a:xfrm>
            <a:off x="3924300" y="6521450"/>
            <a:ext cx="5016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NZ" sz="1600" i="1">
                <a:solidFill>
                  <a:srgbClr val="FFFF00"/>
                </a:solidFill>
              </a:rPr>
              <a:t>Gluckman &amp; Hanson (2006) Trends Endocrinol Metab</a:t>
            </a:r>
            <a:endParaRPr lang="en-US" sz="1600" i="1">
              <a:solidFill>
                <a:srgbClr val="FFFF00"/>
              </a:solidFill>
            </a:endParaRPr>
          </a:p>
        </p:txBody>
      </p:sp>
      <p:sp>
        <p:nvSpPr>
          <p:cNvPr id="25642" name="Rectangle 18"/>
          <p:cNvSpPr>
            <a:spLocks noChangeArrowheads="1"/>
          </p:cNvSpPr>
          <p:nvPr/>
        </p:nvSpPr>
        <p:spPr bwMode="auto">
          <a:xfrm>
            <a:off x="357188" y="0"/>
            <a:ext cx="54721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a:solidFill>
                  <a:srgbClr val="FFFF00"/>
                </a:solidFill>
              </a:rPr>
              <a:t>Menarche in the European female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684213" y="692150"/>
            <a:ext cx="7772400" cy="685800"/>
          </a:xfrm>
        </p:spPr>
        <p:txBody>
          <a:bodyPr/>
          <a:lstStyle/>
          <a:p>
            <a:r>
              <a:rPr lang="en-NZ" smtClean="0">
                <a:solidFill>
                  <a:srgbClr val="0000FF"/>
                </a:solidFill>
              </a:rPr>
              <a:t>Some core issues</a:t>
            </a:r>
          </a:p>
        </p:txBody>
      </p:sp>
      <p:sp>
        <p:nvSpPr>
          <p:cNvPr id="6147" name="Content Placeholder 2"/>
          <p:cNvSpPr>
            <a:spLocks noGrp="1"/>
          </p:cNvSpPr>
          <p:nvPr>
            <p:ph idx="1"/>
          </p:nvPr>
        </p:nvSpPr>
        <p:spPr>
          <a:xfrm>
            <a:off x="684213" y="1484313"/>
            <a:ext cx="8459787" cy="4267200"/>
          </a:xfrm>
        </p:spPr>
        <p:txBody>
          <a:bodyPr/>
          <a:lstStyle/>
          <a:p>
            <a:r>
              <a:rPr lang="en-NZ" sz="1800" smtClean="0"/>
              <a:t>Life course studies have tended to be very siloed</a:t>
            </a:r>
          </a:p>
          <a:p>
            <a:pPr lvl="1"/>
            <a:r>
              <a:rPr lang="en-NZ" sz="1800" smtClean="0"/>
              <a:t>Biological</a:t>
            </a:r>
          </a:p>
          <a:p>
            <a:pPr lvl="1"/>
            <a:r>
              <a:rPr lang="en-NZ" sz="1800" smtClean="0"/>
              <a:t>Clinical</a:t>
            </a:r>
          </a:p>
          <a:p>
            <a:pPr lvl="1"/>
            <a:r>
              <a:rPr lang="en-NZ" sz="1800" smtClean="0"/>
              <a:t>anthropological </a:t>
            </a:r>
          </a:p>
          <a:p>
            <a:pPr lvl="1"/>
            <a:r>
              <a:rPr lang="en-NZ" sz="1800" smtClean="0"/>
              <a:t>educational</a:t>
            </a:r>
          </a:p>
          <a:p>
            <a:pPr lvl="1"/>
            <a:r>
              <a:rPr lang="en-NZ" sz="1800" smtClean="0"/>
              <a:t>sociological </a:t>
            </a:r>
          </a:p>
          <a:p>
            <a:pPr lvl="1"/>
            <a:r>
              <a:rPr lang="en-NZ" sz="1800" smtClean="0"/>
              <a:t>Economic</a:t>
            </a:r>
          </a:p>
          <a:p>
            <a:pPr lvl="1"/>
            <a:endParaRPr lang="en-NZ" sz="1800" smtClean="0"/>
          </a:p>
          <a:p>
            <a:r>
              <a:rPr lang="en-NZ" sz="1800" smtClean="0"/>
              <a:t>Humans are animals that live in a (changing) ecological context where change is driven by the technological capacity of our species, yet the speed of biological change is limited</a:t>
            </a:r>
          </a:p>
          <a:p>
            <a:endParaRPr lang="en-NZ" sz="1800" smtClean="0"/>
          </a:p>
          <a:p>
            <a:r>
              <a:rPr lang="en-NZ" sz="1800" smtClean="0"/>
              <a:t>When studying multiple aspects of the human condition evolutionary biology provides the one integrating principle on which to integrate biology, behaviour, physical and social environments and take into account the dimension of development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12" descr="brain maturing"/>
          <p:cNvPicPr>
            <a:picLocks noChangeAspect="1" noChangeArrowheads="1"/>
          </p:cNvPicPr>
          <p:nvPr/>
        </p:nvPicPr>
        <p:blipFill>
          <a:blip r:embed="rId2">
            <a:extLst>
              <a:ext uri="{28A0092B-C50C-407E-A947-70E740481C1C}">
                <a14:useLocalDpi xmlns:a14="http://schemas.microsoft.com/office/drawing/2010/main" val="0"/>
              </a:ext>
            </a:extLst>
          </a:blip>
          <a:srcRect l="3702" b="55940"/>
          <a:stretch>
            <a:fillRect/>
          </a:stretch>
        </p:blipFill>
        <p:spPr bwMode="auto">
          <a:xfrm>
            <a:off x="971550" y="1341438"/>
            <a:ext cx="5743575"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13"/>
          <p:cNvSpPr txBox="1">
            <a:spLocks noChangeArrowheads="1"/>
          </p:cNvSpPr>
          <p:nvPr/>
        </p:nvSpPr>
        <p:spPr bwMode="auto">
          <a:xfrm>
            <a:off x="6156325" y="6521450"/>
            <a:ext cx="299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NZ" sz="1600" i="1">
                <a:solidFill>
                  <a:srgbClr val="C00000"/>
                </a:solidFill>
              </a:rPr>
              <a:t>Lebel et al. (2008) NeuroImage</a:t>
            </a:r>
            <a:endParaRPr lang="en-US" sz="1600" i="1">
              <a:solidFill>
                <a:srgbClr val="C00000"/>
              </a:solidFill>
            </a:endParaRPr>
          </a:p>
        </p:txBody>
      </p:sp>
      <p:sp>
        <p:nvSpPr>
          <p:cNvPr id="26628" name="Rectangle 12"/>
          <p:cNvSpPr>
            <a:spLocks noChangeArrowheads="1"/>
          </p:cNvSpPr>
          <p:nvPr/>
        </p:nvSpPr>
        <p:spPr bwMode="auto">
          <a:xfrm>
            <a:off x="815975" y="5589588"/>
            <a:ext cx="5032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C00000"/>
                </a:solidFill>
              </a:rPr>
              <a:t>5</a:t>
            </a:r>
          </a:p>
        </p:txBody>
      </p:sp>
      <p:sp>
        <p:nvSpPr>
          <p:cNvPr id="26629" name="Rectangle 12"/>
          <p:cNvSpPr>
            <a:spLocks noChangeArrowheads="1"/>
          </p:cNvSpPr>
          <p:nvPr/>
        </p:nvSpPr>
        <p:spPr bwMode="auto">
          <a:xfrm>
            <a:off x="2484438" y="5589588"/>
            <a:ext cx="5032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C00000"/>
                </a:solidFill>
              </a:rPr>
              <a:t>15</a:t>
            </a:r>
          </a:p>
        </p:txBody>
      </p:sp>
      <p:sp>
        <p:nvSpPr>
          <p:cNvPr id="26630" name="Rectangle 12"/>
          <p:cNvSpPr>
            <a:spLocks noChangeArrowheads="1"/>
          </p:cNvSpPr>
          <p:nvPr/>
        </p:nvSpPr>
        <p:spPr bwMode="auto">
          <a:xfrm>
            <a:off x="4151313" y="5589588"/>
            <a:ext cx="5032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C00000"/>
                </a:solidFill>
              </a:rPr>
              <a:t>25</a:t>
            </a:r>
          </a:p>
        </p:txBody>
      </p:sp>
      <p:sp>
        <p:nvSpPr>
          <p:cNvPr id="26631" name="Rectangle 12"/>
          <p:cNvSpPr>
            <a:spLocks noChangeArrowheads="1"/>
          </p:cNvSpPr>
          <p:nvPr/>
        </p:nvSpPr>
        <p:spPr bwMode="auto">
          <a:xfrm>
            <a:off x="5027613" y="5589588"/>
            <a:ext cx="5032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C00000"/>
                </a:solidFill>
              </a:rPr>
              <a:t>30</a:t>
            </a:r>
          </a:p>
        </p:txBody>
      </p:sp>
      <p:sp>
        <p:nvSpPr>
          <p:cNvPr id="26632" name="Rectangle 12"/>
          <p:cNvSpPr>
            <a:spLocks noChangeArrowheads="1"/>
          </p:cNvSpPr>
          <p:nvPr/>
        </p:nvSpPr>
        <p:spPr bwMode="auto">
          <a:xfrm>
            <a:off x="3348038" y="5589588"/>
            <a:ext cx="5032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C00000"/>
                </a:solidFill>
              </a:rPr>
              <a:t>20</a:t>
            </a:r>
          </a:p>
        </p:txBody>
      </p:sp>
      <p:sp>
        <p:nvSpPr>
          <p:cNvPr id="26633" name="Rectangle 12"/>
          <p:cNvSpPr>
            <a:spLocks noChangeArrowheads="1"/>
          </p:cNvSpPr>
          <p:nvPr/>
        </p:nvSpPr>
        <p:spPr bwMode="auto">
          <a:xfrm>
            <a:off x="1641475" y="5589588"/>
            <a:ext cx="5032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C00000"/>
                </a:solidFill>
              </a:rPr>
              <a:t>10</a:t>
            </a:r>
          </a:p>
        </p:txBody>
      </p:sp>
      <p:sp>
        <p:nvSpPr>
          <p:cNvPr id="26634" name="Rectangle 12"/>
          <p:cNvSpPr>
            <a:spLocks noChangeArrowheads="1"/>
          </p:cNvSpPr>
          <p:nvPr/>
        </p:nvSpPr>
        <p:spPr bwMode="auto">
          <a:xfrm>
            <a:off x="1116013" y="5878513"/>
            <a:ext cx="43926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C00000"/>
                </a:solidFill>
              </a:rPr>
              <a:t>Age at which brain region is</a:t>
            </a:r>
            <a:br>
              <a:rPr lang="en-US" sz="2000">
                <a:solidFill>
                  <a:srgbClr val="C00000"/>
                </a:solidFill>
              </a:rPr>
            </a:br>
            <a:r>
              <a:rPr lang="en-US" sz="2000">
                <a:solidFill>
                  <a:srgbClr val="C00000"/>
                </a:solidFill>
              </a:rPr>
              <a:t>90% developed (years)</a:t>
            </a:r>
          </a:p>
        </p:txBody>
      </p:sp>
      <p:sp>
        <p:nvSpPr>
          <p:cNvPr id="26635" name="Rectangle 12"/>
          <p:cNvSpPr>
            <a:spLocks noChangeArrowheads="1"/>
          </p:cNvSpPr>
          <p:nvPr/>
        </p:nvSpPr>
        <p:spPr bwMode="auto">
          <a:xfrm rot="-5400000">
            <a:off x="-177800" y="3646488"/>
            <a:ext cx="16525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C00000"/>
                </a:solidFill>
              </a:rPr>
              <a:t>Brain regions</a:t>
            </a:r>
          </a:p>
        </p:txBody>
      </p:sp>
      <p:sp>
        <p:nvSpPr>
          <p:cNvPr id="26636" name="Text Box 23"/>
          <p:cNvSpPr txBox="1">
            <a:spLocks noChangeArrowheads="1"/>
          </p:cNvSpPr>
          <p:nvPr/>
        </p:nvSpPr>
        <p:spPr bwMode="auto">
          <a:xfrm>
            <a:off x="928688" y="285750"/>
            <a:ext cx="792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NZ" sz="2800">
                <a:solidFill>
                  <a:srgbClr val="C00000"/>
                </a:solidFill>
              </a:rPr>
              <a:t>White matter and axonal organisation</a:t>
            </a:r>
            <a:endParaRPr lang="en-US" sz="2800">
              <a:solidFill>
                <a:srgbClr val="C00000"/>
              </a:solidFill>
            </a:endParaRPr>
          </a:p>
        </p:txBody>
      </p:sp>
      <p:sp>
        <p:nvSpPr>
          <p:cNvPr id="14" name="Right Brace 13"/>
          <p:cNvSpPr/>
          <p:nvPr/>
        </p:nvSpPr>
        <p:spPr>
          <a:xfrm>
            <a:off x="6500813" y="4857750"/>
            <a:ext cx="357187" cy="64293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Rectangle 14"/>
          <p:cNvSpPr/>
          <p:nvPr/>
        </p:nvSpPr>
        <p:spPr>
          <a:xfrm>
            <a:off x="6786563" y="4857750"/>
            <a:ext cx="2357437" cy="642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2000" dirty="0" err="1">
                <a:solidFill>
                  <a:srgbClr val="C00000"/>
                </a:solidFill>
              </a:rPr>
              <a:t>Frontothalamic</a:t>
            </a:r>
            <a:endParaRPr lang="en-NZ" sz="2000" dirty="0">
              <a:solidFill>
                <a:srgbClr val="C00000"/>
              </a:solidFill>
            </a:endParaRPr>
          </a:p>
          <a:p>
            <a:pPr algn="ctr">
              <a:defRPr/>
            </a:pPr>
            <a:r>
              <a:rPr lang="en-NZ" sz="2000" dirty="0">
                <a:solidFill>
                  <a:srgbClr val="C00000"/>
                </a:solidFill>
              </a:rPr>
              <a:t>pathways</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765175"/>
            <a:ext cx="57816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4"/>
          <p:cNvSpPr txBox="1">
            <a:spLocks noChangeArrowheads="1"/>
          </p:cNvSpPr>
          <p:nvPr/>
        </p:nvSpPr>
        <p:spPr bwMode="auto">
          <a:xfrm>
            <a:off x="755650" y="4868863"/>
            <a:ext cx="7056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Font typeface="Arial" charset="0"/>
              <a:buChar char="•"/>
            </a:pPr>
            <a:r>
              <a:rPr lang="en-NZ" sz="2000">
                <a:latin typeface="Calibri" pitchFamily="34" charset="0"/>
              </a:rPr>
              <a:t> Subcortical regions modulating emotions mature earlier than prefrontal regions mediating cognitive/impulse control</a:t>
            </a:r>
          </a:p>
          <a:p>
            <a:pPr eaLnBrk="1" hangingPunct="1">
              <a:buFont typeface="Arial" charset="0"/>
              <a:buChar char="•"/>
            </a:pPr>
            <a:r>
              <a:rPr lang="en-NZ" sz="2000">
                <a:latin typeface="Calibri" pitchFamily="34" charset="0"/>
              </a:rPr>
              <a:t> Imbalance is thought to account for the biased emotional and incentive-based behaviour of adolescence</a:t>
            </a:r>
          </a:p>
        </p:txBody>
      </p:sp>
      <p:sp>
        <p:nvSpPr>
          <p:cNvPr id="27652" name="TextBox 6"/>
          <p:cNvSpPr txBox="1">
            <a:spLocks noChangeArrowheads="1"/>
          </p:cNvSpPr>
          <p:nvPr/>
        </p:nvSpPr>
        <p:spPr bwMode="auto">
          <a:xfrm>
            <a:off x="6011863" y="4292600"/>
            <a:ext cx="2916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NZ" sz="1400" i="1">
                <a:latin typeface="Calibri" pitchFamily="34" charset="0"/>
              </a:rPr>
              <a:t>Somerville et al. 2010 Brain Cognition</a:t>
            </a:r>
          </a:p>
        </p:txBody>
      </p:sp>
      <p:sp>
        <p:nvSpPr>
          <p:cNvPr id="27653" name="Rectangle 1"/>
          <p:cNvSpPr>
            <a:spLocks noChangeArrowheads="1"/>
          </p:cNvSpPr>
          <p:nvPr/>
        </p:nvSpPr>
        <p:spPr bwMode="auto">
          <a:xfrm>
            <a:off x="395288" y="260350"/>
            <a:ext cx="720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NZ" b="1">
                <a:solidFill>
                  <a:srgbClr val="C00000"/>
                </a:solidFill>
              </a:rPr>
              <a:t>What are the consequences of a longer adolescence?</a:t>
            </a:r>
            <a:endParaRPr lang="en-NZ"/>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NZ" smtClean="0">
                <a:solidFill>
                  <a:srgbClr val="C00000"/>
                </a:solidFill>
              </a:rPr>
              <a:t>Possible explanations</a:t>
            </a:r>
            <a:endParaRPr lang="en-US" smtClean="0">
              <a:solidFill>
                <a:srgbClr val="C00000"/>
              </a:solidFill>
            </a:endParaRPr>
          </a:p>
        </p:txBody>
      </p:sp>
      <p:sp>
        <p:nvSpPr>
          <p:cNvPr id="28675" name="Content Placeholder 2"/>
          <p:cNvSpPr>
            <a:spLocks noGrp="1"/>
          </p:cNvSpPr>
          <p:nvPr>
            <p:ph idx="1"/>
          </p:nvPr>
        </p:nvSpPr>
        <p:spPr/>
        <p:txBody>
          <a:bodyPr/>
          <a:lstStyle/>
          <a:p>
            <a:r>
              <a:rPr lang="en-NZ" sz="2400" smtClean="0"/>
              <a:t>Brain maturation has always taken that long – but advanced skills not relevant in a simpler society – an exposed mismatch</a:t>
            </a:r>
          </a:p>
          <a:p>
            <a:endParaRPr lang="en-NZ" sz="2400" smtClean="0"/>
          </a:p>
          <a:p>
            <a:r>
              <a:rPr lang="en-NZ" sz="2400" smtClean="0"/>
              <a:t>Takes longer to learn</a:t>
            </a:r>
          </a:p>
          <a:p>
            <a:endParaRPr lang="en-NZ" sz="2400" smtClean="0"/>
          </a:p>
          <a:p>
            <a:r>
              <a:rPr lang="en-NZ" sz="2400" smtClean="0"/>
              <a:t>Cultural practices have slowed brain maturation</a:t>
            </a:r>
            <a:endParaRPr lang="en-US"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14375" y="428625"/>
            <a:ext cx="7772400" cy="685800"/>
          </a:xfrm>
        </p:spPr>
        <p:txBody>
          <a:bodyPr/>
          <a:lstStyle/>
          <a:p>
            <a:pPr eaLnBrk="1" hangingPunct="1"/>
            <a:r>
              <a:rPr lang="en-NZ" smtClean="0">
                <a:solidFill>
                  <a:srgbClr val="C00000"/>
                </a:solidFill>
              </a:rPr>
              <a:t>Males – early versus average</a:t>
            </a:r>
            <a:endParaRPr lang="en-US" smtClean="0">
              <a:solidFill>
                <a:srgbClr val="C00000"/>
              </a:solidFill>
            </a:endParaRPr>
          </a:p>
        </p:txBody>
      </p:sp>
      <p:sp>
        <p:nvSpPr>
          <p:cNvPr id="90115" name="Rectangle 3"/>
          <p:cNvSpPr>
            <a:spLocks noGrp="1" noChangeArrowheads="1"/>
          </p:cNvSpPr>
          <p:nvPr>
            <p:ph type="body" idx="1"/>
          </p:nvPr>
        </p:nvSpPr>
        <p:spPr>
          <a:xfrm>
            <a:off x="714375" y="1285875"/>
            <a:ext cx="7772400" cy="4267200"/>
          </a:xfrm>
        </p:spPr>
        <p:txBody>
          <a:bodyPr>
            <a:normAutofit fontScale="92500" lnSpcReduction="20000"/>
          </a:bodyPr>
          <a:lstStyle/>
          <a:p>
            <a:pPr eaLnBrk="1" hangingPunct="1">
              <a:lnSpc>
                <a:spcPct val="80000"/>
              </a:lnSpc>
              <a:defRPr/>
            </a:pPr>
            <a:r>
              <a:rPr lang="en-NZ" sz="2400" dirty="0" smtClean="0"/>
              <a:t>Bad health 		1.9 times higher</a:t>
            </a:r>
          </a:p>
          <a:p>
            <a:pPr eaLnBrk="1" hangingPunct="1">
              <a:lnSpc>
                <a:spcPct val="80000"/>
              </a:lnSpc>
              <a:defRPr/>
            </a:pPr>
            <a:r>
              <a:rPr lang="en-NZ" sz="2400" dirty="0" smtClean="0"/>
              <a:t>Functional symptoms 	2.2 times higher</a:t>
            </a:r>
          </a:p>
          <a:p>
            <a:pPr eaLnBrk="1" hangingPunct="1">
              <a:lnSpc>
                <a:spcPct val="80000"/>
              </a:lnSpc>
              <a:defRPr/>
            </a:pPr>
            <a:r>
              <a:rPr lang="en-NZ" sz="2400" dirty="0" smtClean="0"/>
              <a:t>Victimisation 		1.7 times higher</a:t>
            </a:r>
          </a:p>
          <a:p>
            <a:pPr eaLnBrk="1" hangingPunct="1">
              <a:lnSpc>
                <a:spcPct val="80000"/>
              </a:lnSpc>
              <a:defRPr/>
            </a:pPr>
            <a:r>
              <a:rPr lang="en-NZ" sz="2400" dirty="0" smtClean="0"/>
              <a:t>Sexually active 		1. 8 times higher</a:t>
            </a:r>
          </a:p>
          <a:p>
            <a:pPr eaLnBrk="1" hangingPunct="1">
              <a:lnSpc>
                <a:spcPct val="80000"/>
              </a:lnSpc>
              <a:defRPr/>
            </a:pPr>
            <a:r>
              <a:rPr lang="en-NZ" sz="2400" dirty="0" smtClean="0"/>
              <a:t>Smoking 			1.8 times higher</a:t>
            </a:r>
          </a:p>
          <a:p>
            <a:pPr eaLnBrk="1" hangingPunct="1">
              <a:lnSpc>
                <a:spcPct val="80000"/>
              </a:lnSpc>
              <a:defRPr/>
            </a:pPr>
            <a:r>
              <a:rPr lang="en-NZ" sz="2400" dirty="0" smtClean="0"/>
              <a:t>Drunk in last 6 months 1.4 times higher</a:t>
            </a:r>
          </a:p>
          <a:p>
            <a:pPr eaLnBrk="1" hangingPunct="1">
              <a:lnSpc>
                <a:spcPct val="80000"/>
              </a:lnSpc>
              <a:defRPr/>
            </a:pPr>
            <a:r>
              <a:rPr lang="en-NZ" sz="2400" dirty="0" smtClean="0"/>
              <a:t>Cannabis 			1.8 times higher</a:t>
            </a:r>
          </a:p>
          <a:p>
            <a:pPr eaLnBrk="1" hangingPunct="1">
              <a:lnSpc>
                <a:spcPct val="80000"/>
              </a:lnSpc>
              <a:defRPr/>
            </a:pPr>
            <a:r>
              <a:rPr lang="en-NZ" sz="2400" dirty="0" smtClean="0"/>
              <a:t>Illegal drugs 		2 times higher</a:t>
            </a:r>
          </a:p>
          <a:p>
            <a:pPr eaLnBrk="1" hangingPunct="1">
              <a:lnSpc>
                <a:spcPct val="80000"/>
              </a:lnSpc>
              <a:defRPr/>
            </a:pPr>
            <a:r>
              <a:rPr lang="en-NZ" sz="2400" dirty="0" smtClean="0"/>
              <a:t>Depression 		2.1 times higher</a:t>
            </a:r>
          </a:p>
          <a:p>
            <a:pPr eaLnBrk="1" hangingPunct="1">
              <a:lnSpc>
                <a:spcPct val="80000"/>
              </a:lnSpc>
              <a:defRPr/>
            </a:pPr>
            <a:r>
              <a:rPr lang="en-NZ" sz="2400" dirty="0" smtClean="0">
                <a:solidFill>
                  <a:srgbClr val="FF3300"/>
                </a:solidFill>
              </a:rPr>
              <a:t>Suicide attempts		4.9 (3.0-8.1) times    					higher</a:t>
            </a:r>
          </a:p>
          <a:p>
            <a:pPr eaLnBrk="1" hangingPunct="1">
              <a:lnSpc>
                <a:spcPct val="80000"/>
              </a:lnSpc>
              <a:defRPr/>
            </a:pPr>
            <a:endParaRPr lang="en-NZ" sz="2400" dirty="0" smtClean="0">
              <a:solidFill>
                <a:srgbClr val="FF3300"/>
              </a:solidFill>
            </a:endParaRPr>
          </a:p>
          <a:p>
            <a:pPr eaLnBrk="1" hangingPunct="1">
              <a:lnSpc>
                <a:spcPct val="80000"/>
              </a:lnSpc>
              <a:buFontTx/>
              <a:buNone/>
              <a:defRPr/>
            </a:pPr>
            <a:r>
              <a:rPr lang="en-NZ" sz="2400" dirty="0" smtClean="0"/>
              <a:t>All p&lt;0.001</a:t>
            </a:r>
          </a:p>
          <a:p>
            <a:pPr eaLnBrk="1" hangingPunct="1">
              <a:lnSpc>
                <a:spcPct val="80000"/>
              </a:lnSpc>
              <a:buFontTx/>
              <a:buNone/>
              <a:defRPr/>
            </a:pPr>
            <a:endParaRPr lang="en-NZ" sz="2400" dirty="0" smtClean="0"/>
          </a:p>
          <a:p>
            <a:pPr eaLnBrk="1" hangingPunct="1">
              <a:lnSpc>
                <a:spcPct val="80000"/>
              </a:lnSpc>
              <a:buFontTx/>
              <a:buNone/>
              <a:defRPr/>
            </a:pPr>
            <a:r>
              <a:rPr lang="en-NZ" sz="2400" dirty="0" smtClean="0"/>
              <a:t>SMASH study: Michaud et al 2001</a:t>
            </a:r>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500063" y="285750"/>
            <a:ext cx="7772400" cy="685800"/>
          </a:xfrm>
        </p:spPr>
        <p:txBody>
          <a:bodyPr/>
          <a:lstStyle/>
          <a:p>
            <a:r>
              <a:rPr lang="en-NZ" smtClean="0">
                <a:solidFill>
                  <a:srgbClr val="0000FF"/>
                </a:solidFill>
              </a:rPr>
              <a:t>Contingent developmental cues</a:t>
            </a:r>
          </a:p>
        </p:txBody>
      </p:sp>
      <p:sp>
        <p:nvSpPr>
          <p:cNvPr id="30723" name="Content Placeholder 2"/>
          <p:cNvSpPr>
            <a:spLocks noGrp="1"/>
          </p:cNvSpPr>
          <p:nvPr>
            <p:ph idx="1"/>
          </p:nvPr>
        </p:nvSpPr>
        <p:spPr>
          <a:xfrm>
            <a:off x="500063" y="1214438"/>
            <a:ext cx="7772400" cy="4267200"/>
          </a:xfrm>
        </p:spPr>
        <p:txBody>
          <a:bodyPr/>
          <a:lstStyle/>
          <a:p>
            <a:r>
              <a:rPr lang="en-NZ" smtClean="0"/>
              <a:t>Critical window effects mean that cues may have different implications at different stages in development</a:t>
            </a:r>
          </a:p>
          <a:p>
            <a:pPr lvl="1"/>
            <a:r>
              <a:rPr lang="en-NZ" smtClean="0"/>
              <a:t>Nutrition and longevity</a:t>
            </a:r>
          </a:p>
          <a:p>
            <a:pPr lvl="1"/>
            <a:r>
              <a:rPr lang="en-NZ" smtClean="0"/>
              <a:t>Nutrition and puberty</a:t>
            </a:r>
          </a:p>
          <a:p>
            <a:pPr lvl="1"/>
            <a:r>
              <a:rPr lang="en-NZ" smtClean="0"/>
              <a:t>Stress and puberty</a:t>
            </a:r>
          </a:p>
          <a:p>
            <a:endParaRPr lang="en-NZ" smtClean="0"/>
          </a:p>
          <a:p>
            <a:r>
              <a:rPr lang="en-NZ" smtClean="0"/>
              <a:t>Because the phenotype is dependent on past experience, past experience may change the magnitude, direction of effect and significance of a later environmental exposure</a:t>
            </a:r>
          </a:p>
          <a:p>
            <a:pPr lvl="1">
              <a:buFontTx/>
              <a:buNone/>
            </a:pPr>
            <a:endParaRPr lang="en-NZ" smtClean="0"/>
          </a:p>
          <a:p>
            <a:pPr lvl="1"/>
            <a:r>
              <a:rPr lang="en-NZ" smtClean="0"/>
              <a:t>acting through epigenetic mechanisms, directly or indirectly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571500" y="571500"/>
            <a:ext cx="7772400" cy="685800"/>
          </a:xfrm>
        </p:spPr>
        <p:txBody>
          <a:bodyPr/>
          <a:lstStyle/>
          <a:p>
            <a:r>
              <a:rPr lang="en-NZ" smtClean="0">
                <a:solidFill>
                  <a:srgbClr val="0000FF"/>
                </a:solidFill>
              </a:rPr>
              <a:t>Epigenetic effects on phenotype</a:t>
            </a:r>
          </a:p>
        </p:txBody>
      </p:sp>
      <p:sp>
        <p:nvSpPr>
          <p:cNvPr id="31747" name="Content Placeholder 2"/>
          <p:cNvSpPr>
            <a:spLocks noGrp="1"/>
          </p:cNvSpPr>
          <p:nvPr>
            <p:ph idx="1"/>
          </p:nvPr>
        </p:nvSpPr>
        <p:spPr>
          <a:xfrm>
            <a:off x="642938" y="1428750"/>
            <a:ext cx="7772400" cy="4267200"/>
          </a:xfrm>
        </p:spPr>
        <p:txBody>
          <a:bodyPr/>
          <a:lstStyle/>
          <a:p>
            <a:r>
              <a:rPr lang="en-NZ" b="1" smtClean="0"/>
              <a:t>Within the life course</a:t>
            </a:r>
          </a:p>
          <a:p>
            <a:pPr lvl="1"/>
            <a:r>
              <a:rPr lang="en-NZ" smtClean="0"/>
              <a:t>Particularly induced in early life</a:t>
            </a:r>
          </a:p>
          <a:p>
            <a:pPr lvl="1"/>
            <a:r>
              <a:rPr lang="en-NZ" smtClean="0"/>
              <a:t>Often induced by maternal state (parental effects)</a:t>
            </a:r>
          </a:p>
          <a:p>
            <a:pPr lvl="2"/>
            <a:r>
              <a:rPr lang="en-NZ" sz="2000" smtClean="0"/>
              <a:t>direct induction</a:t>
            </a:r>
          </a:p>
          <a:p>
            <a:pPr lvl="2"/>
            <a:r>
              <a:rPr lang="en-NZ" sz="2000" smtClean="0"/>
              <a:t>recreation of inducing niche</a:t>
            </a:r>
          </a:p>
          <a:p>
            <a:pPr lvl="2"/>
            <a:endParaRPr lang="en-NZ" smtClean="0"/>
          </a:p>
          <a:p>
            <a:r>
              <a:rPr lang="en-NZ" b="1" smtClean="0"/>
              <a:t>Across generations</a:t>
            </a:r>
          </a:p>
          <a:p>
            <a:pPr lvl="1"/>
            <a:r>
              <a:rPr lang="en-NZ" smtClean="0"/>
              <a:t>Trans-meiotic epigenetic inheritance ?</a:t>
            </a:r>
          </a:p>
          <a:p>
            <a:pPr lvl="1"/>
            <a:r>
              <a:rPr lang="en-NZ" smtClean="0"/>
              <a:t>Grand- maternal effect (the gamete of F</a:t>
            </a:r>
            <a:r>
              <a:rPr lang="en-NZ" baseline="-25000" smtClean="0"/>
              <a:t>2</a:t>
            </a:r>
            <a:r>
              <a:rPr lang="en-NZ" smtClean="0"/>
              <a:t> is exposed to the environment created by F</a:t>
            </a:r>
            <a:r>
              <a:rPr lang="en-NZ" baseline="-25000" smtClean="0"/>
              <a:t>0</a:t>
            </a:r>
            <a:r>
              <a:rPr lang="en-NZ"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714375" y="571500"/>
            <a:ext cx="7772400" cy="685800"/>
          </a:xfrm>
        </p:spPr>
        <p:txBody>
          <a:bodyPr/>
          <a:lstStyle/>
          <a:p>
            <a:r>
              <a:rPr lang="en-NZ" smtClean="0">
                <a:solidFill>
                  <a:srgbClr val="0000FF"/>
                </a:solidFill>
              </a:rPr>
              <a:t>The evolution of epigenetics</a:t>
            </a:r>
          </a:p>
        </p:txBody>
      </p:sp>
      <p:sp>
        <p:nvSpPr>
          <p:cNvPr id="3" name="Content Placeholder 2"/>
          <p:cNvSpPr>
            <a:spLocks noGrp="1"/>
          </p:cNvSpPr>
          <p:nvPr>
            <p:ph idx="1"/>
          </p:nvPr>
        </p:nvSpPr>
        <p:spPr>
          <a:xfrm>
            <a:off x="642938" y="1357313"/>
            <a:ext cx="7772400" cy="4267200"/>
          </a:xfrm>
        </p:spPr>
        <p:txBody>
          <a:bodyPr/>
          <a:lstStyle/>
          <a:p>
            <a:pPr indent="0">
              <a:buFontTx/>
              <a:buNone/>
              <a:defRPr/>
            </a:pPr>
            <a:r>
              <a:rPr lang="en-NZ" dirty="0" smtClean="0">
                <a:latin typeface="Trebuchet MS" pitchFamily="34" charset="0"/>
              </a:rPr>
              <a:t>The same biochemical mechanisms (DNA methylation, </a:t>
            </a:r>
            <a:r>
              <a:rPr lang="en-NZ" dirty="0" err="1" smtClean="0">
                <a:latin typeface="Trebuchet MS" pitchFamily="34" charset="0"/>
              </a:rPr>
              <a:t>histone</a:t>
            </a:r>
            <a:r>
              <a:rPr lang="en-NZ" dirty="0" smtClean="0">
                <a:latin typeface="Trebuchet MS" pitchFamily="34" charset="0"/>
              </a:rPr>
              <a:t> modifications etc) are co-opted by evolution for multiple mechanisms</a:t>
            </a:r>
          </a:p>
          <a:p>
            <a:pPr>
              <a:defRPr/>
            </a:pPr>
            <a:endParaRPr lang="en-NZ" dirty="0" smtClean="0">
              <a:latin typeface="Trebuchet MS" pitchFamily="34" charset="0"/>
            </a:endParaRPr>
          </a:p>
          <a:p>
            <a:pPr>
              <a:defRPr/>
            </a:pPr>
            <a:r>
              <a:rPr lang="en-NZ" dirty="0" smtClean="0">
                <a:latin typeface="Trebuchet MS" pitchFamily="34" charset="0"/>
              </a:rPr>
              <a:t>Gene dosage control – prokaryotic fusion</a:t>
            </a:r>
          </a:p>
          <a:p>
            <a:pPr>
              <a:defRPr/>
            </a:pPr>
            <a:r>
              <a:rPr lang="en-NZ" dirty="0" err="1" smtClean="0">
                <a:latin typeface="Trebuchet MS" pitchFamily="34" charset="0"/>
              </a:rPr>
              <a:t>Transposon</a:t>
            </a:r>
            <a:r>
              <a:rPr lang="en-NZ" dirty="0" smtClean="0">
                <a:latin typeface="Trebuchet MS" pitchFamily="34" charset="0"/>
              </a:rPr>
              <a:t> silencing – eukaryotes</a:t>
            </a:r>
          </a:p>
          <a:p>
            <a:pPr>
              <a:defRPr/>
            </a:pPr>
            <a:r>
              <a:rPr lang="en-NZ" dirty="0" smtClean="0">
                <a:latin typeface="Trebuchet MS" pitchFamily="34" charset="0"/>
              </a:rPr>
              <a:t>Cell differentiation – essential for metazoan development</a:t>
            </a:r>
          </a:p>
          <a:p>
            <a:pPr>
              <a:defRPr/>
            </a:pPr>
            <a:r>
              <a:rPr lang="en-NZ" dirty="0" smtClean="0">
                <a:solidFill>
                  <a:srgbClr val="0000FF"/>
                </a:solidFill>
                <a:latin typeface="Trebuchet MS" pitchFamily="34" charset="0"/>
              </a:rPr>
              <a:t>Developmental plasticity – insects to mammals</a:t>
            </a:r>
          </a:p>
          <a:p>
            <a:pPr lvl="1">
              <a:defRPr/>
            </a:pPr>
            <a:r>
              <a:rPr lang="en-NZ" dirty="0" smtClean="0">
                <a:solidFill>
                  <a:srgbClr val="0000FF"/>
                </a:solidFill>
                <a:latin typeface="Trebuchet MS" pitchFamily="34" charset="0"/>
              </a:rPr>
              <a:t>Polymorphisms (discontinuous phenotypes eg female bee worker/queen)</a:t>
            </a:r>
          </a:p>
          <a:p>
            <a:pPr lvl="1">
              <a:defRPr/>
            </a:pPr>
            <a:r>
              <a:rPr lang="en-NZ" dirty="0" smtClean="0">
                <a:solidFill>
                  <a:srgbClr val="0000FF"/>
                </a:solidFill>
                <a:latin typeface="Trebuchet MS" pitchFamily="34" charset="0"/>
              </a:rPr>
              <a:t>Continuous phenotypes  in response to developmental cues (the reaction norm)</a:t>
            </a:r>
          </a:p>
          <a:p>
            <a:pPr>
              <a:defRPr/>
            </a:pPr>
            <a:r>
              <a:rPr lang="en-NZ" dirty="0" smtClean="0">
                <a:latin typeface="Trebuchet MS" pitchFamily="34" charset="0"/>
              </a:rPr>
              <a:t>Chromosomal sex determination – birds, mammals</a:t>
            </a:r>
            <a:endParaRPr lang="en-NZ" sz="1800" dirty="0" smtClean="0"/>
          </a:p>
          <a:p>
            <a:pPr>
              <a:defRPr/>
            </a:pPr>
            <a:r>
              <a:rPr lang="en-NZ" dirty="0" smtClean="0">
                <a:latin typeface="Trebuchet MS" pitchFamily="34" charset="0"/>
              </a:rPr>
              <a:t>Parental imprinting – </a:t>
            </a:r>
            <a:r>
              <a:rPr lang="en-NZ" dirty="0" err="1" smtClean="0">
                <a:latin typeface="Trebuchet MS" pitchFamily="34" charset="0"/>
              </a:rPr>
              <a:t>eutherian</a:t>
            </a:r>
            <a:r>
              <a:rPr lang="en-NZ" dirty="0" smtClean="0">
                <a:latin typeface="Trebuchet MS" pitchFamily="34" charset="0"/>
              </a:rPr>
              <a:t> mammals and marsupials</a:t>
            </a:r>
          </a:p>
          <a:p>
            <a:pPr>
              <a:buFontTx/>
              <a:buNone/>
              <a:defRPr/>
            </a:pPr>
            <a:endParaRPr lang="en-NZ" dirty="0" smtClean="0">
              <a:latin typeface="Trebuchet MS" pitchFamily="34" charset="0"/>
            </a:endParaRPr>
          </a:p>
          <a:p>
            <a:pPr>
              <a:buFontTx/>
              <a:buNone/>
              <a:defRPr/>
            </a:pPr>
            <a:endParaRPr lang="en-NZ" sz="2800" b="1" dirty="0" smtClean="0">
              <a:solidFill>
                <a:srgbClr val="0000FF"/>
              </a:solidFill>
            </a:endParaRPr>
          </a:p>
          <a:p>
            <a:pPr>
              <a:buFontTx/>
              <a:buNone/>
              <a:defRPr/>
            </a:pPr>
            <a:r>
              <a:rPr lang="en-NZ" dirty="0" smtClean="0">
                <a:latin typeface="Trebuchet MS" pitchFamily="34" charset="0"/>
              </a:rPr>
              <a:t>	</a:t>
            </a:r>
          </a:p>
          <a:p>
            <a:pPr>
              <a:buFontTx/>
              <a:buNone/>
              <a:defRPr/>
            </a:pPr>
            <a:endParaRPr lang="en-NZ" dirty="0" smtClean="0">
              <a:latin typeface="Trebuchet MS" pitchFamily="34" charset="0"/>
            </a:endParaRPr>
          </a:p>
          <a:p>
            <a:pPr>
              <a:defRPr/>
            </a:pPr>
            <a:endParaRPr lang="en-NZ"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NZ" smtClean="0">
                <a:solidFill>
                  <a:srgbClr val="0000FF"/>
                </a:solidFill>
              </a:rPr>
              <a:t>The role of epigenetics in evolution</a:t>
            </a:r>
          </a:p>
        </p:txBody>
      </p:sp>
      <p:sp>
        <p:nvSpPr>
          <p:cNvPr id="33795" name="Content Placeholder 2"/>
          <p:cNvSpPr>
            <a:spLocks noGrp="1"/>
          </p:cNvSpPr>
          <p:nvPr>
            <p:ph idx="1"/>
          </p:nvPr>
        </p:nvSpPr>
        <p:spPr/>
        <p:txBody>
          <a:bodyPr/>
          <a:lstStyle/>
          <a:p>
            <a:r>
              <a:rPr lang="en-NZ" smtClean="0"/>
              <a:t>Evolutionary transitions </a:t>
            </a:r>
          </a:p>
          <a:p>
            <a:pPr lvl="1"/>
            <a:r>
              <a:rPr lang="en-NZ" smtClean="0"/>
              <a:t>complexity – metazoa</a:t>
            </a:r>
          </a:p>
          <a:p>
            <a:pPr lvl="1">
              <a:buFontTx/>
              <a:buNone/>
            </a:pPr>
            <a:endParaRPr lang="en-NZ" smtClean="0"/>
          </a:p>
          <a:p>
            <a:r>
              <a:rPr lang="en-NZ" b="1" smtClean="0"/>
              <a:t>Handle variable environments</a:t>
            </a:r>
          </a:p>
          <a:p>
            <a:pPr lvl="1"/>
            <a:r>
              <a:rPr lang="en-NZ" smtClean="0"/>
              <a:t>Polyphenisms</a:t>
            </a:r>
          </a:p>
          <a:p>
            <a:pPr lvl="1"/>
            <a:r>
              <a:rPr lang="en-NZ" b="1" smtClean="0">
                <a:solidFill>
                  <a:srgbClr val="0000FF"/>
                </a:solidFill>
              </a:rPr>
              <a:t>Adaptive developmental plasticity</a:t>
            </a:r>
          </a:p>
          <a:p>
            <a:pPr lvl="1">
              <a:buFontTx/>
              <a:buNone/>
            </a:pPr>
            <a:endParaRPr lang="en-NZ" smtClean="0"/>
          </a:p>
          <a:p>
            <a:r>
              <a:rPr lang="en-NZ" smtClean="0"/>
              <a:t>? handle genetic variation - canalisation</a:t>
            </a:r>
          </a:p>
          <a:p>
            <a:pPr lvl="1"/>
            <a:endParaRPr lang="en-NZ" smtClean="0"/>
          </a:p>
          <a:p>
            <a:r>
              <a:rPr lang="en-NZ" smtClean="0"/>
              <a:t>? biased mutation</a:t>
            </a:r>
          </a:p>
          <a:p>
            <a:pPr lvl="1"/>
            <a:r>
              <a:rPr lang="en-NZ" smtClean="0"/>
              <a:t>role in genetic accommodation</a:t>
            </a:r>
          </a:p>
          <a:p>
            <a:endParaRPr lang="en-NZ"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571500" y="428625"/>
            <a:ext cx="7772400" cy="685800"/>
          </a:xfrm>
        </p:spPr>
        <p:txBody>
          <a:bodyPr/>
          <a:lstStyle/>
          <a:p>
            <a:r>
              <a:rPr lang="en-NZ" sz="2400" smtClean="0">
                <a:solidFill>
                  <a:srgbClr val="0000FF"/>
                </a:solidFill>
              </a:rPr>
              <a:t/>
            </a:r>
            <a:br>
              <a:rPr lang="en-NZ" sz="2400" smtClean="0">
                <a:solidFill>
                  <a:srgbClr val="0000FF"/>
                </a:solidFill>
              </a:rPr>
            </a:br>
            <a:r>
              <a:rPr lang="en-NZ" sz="2400" smtClean="0">
                <a:solidFill>
                  <a:srgbClr val="0000FF"/>
                </a:solidFill>
              </a:rPr>
              <a:t/>
            </a:r>
            <a:br>
              <a:rPr lang="en-NZ" sz="2400" smtClean="0">
                <a:solidFill>
                  <a:srgbClr val="0000FF"/>
                </a:solidFill>
              </a:rPr>
            </a:br>
            <a:r>
              <a:rPr lang="en-NZ" sz="2400" smtClean="0">
                <a:solidFill>
                  <a:srgbClr val="0000FF"/>
                </a:solidFill>
              </a:rPr>
              <a:t>Multiple systems of inheritance need to be incorporated into population studies</a:t>
            </a:r>
          </a:p>
        </p:txBody>
      </p:sp>
      <p:sp>
        <p:nvSpPr>
          <p:cNvPr id="34819" name="Content Placeholder 2"/>
          <p:cNvSpPr>
            <a:spLocks noGrp="1"/>
          </p:cNvSpPr>
          <p:nvPr>
            <p:ph idx="1"/>
          </p:nvPr>
        </p:nvSpPr>
        <p:spPr>
          <a:xfrm>
            <a:off x="357188" y="1857375"/>
            <a:ext cx="8786812" cy="3767138"/>
          </a:xfrm>
        </p:spPr>
        <p:txBody>
          <a:bodyPr/>
          <a:lstStyle/>
          <a:p>
            <a:r>
              <a:rPr lang="en-NZ" sz="1800" smtClean="0"/>
              <a:t>Genomic</a:t>
            </a:r>
          </a:p>
          <a:p>
            <a:endParaRPr lang="en-NZ" sz="1800" smtClean="0"/>
          </a:p>
          <a:p>
            <a:r>
              <a:rPr lang="en-NZ" sz="1800" smtClean="0"/>
              <a:t>Cultural</a:t>
            </a:r>
          </a:p>
          <a:p>
            <a:pPr lvl="1">
              <a:buFontTx/>
              <a:buNone/>
            </a:pPr>
            <a:r>
              <a:rPr lang="en-NZ" sz="1800" smtClean="0"/>
              <a:t>eg shared environment, assortitive mating</a:t>
            </a:r>
          </a:p>
          <a:p>
            <a:pPr lvl="1">
              <a:buFontTx/>
              <a:buNone/>
            </a:pPr>
            <a:endParaRPr lang="en-NZ" sz="1800" smtClean="0"/>
          </a:p>
          <a:p>
            <a:r>
              <a:rPr lang="en-NZ" sz="1800" smtClean="0"/>
              <a:t>Trans-meiotic – epigenetic inheritance</a:t>
            </a:r>
          </a:p>
          <a:p>
            <a:pPr>
              <a:buFontTx/>
              <a:buNone/>
            </a:pPr>
            <a:r>
              <a:rPr lang="en-NZ" sz="1800" smtClean="0"/>
              <a:t>     eg microRNAs ??</a:t>
            </a:r>
          </a:p>
          <a:p>
            <a:pPr lvl="1"/>
            <a:endParaRPr lang="en-NZ" sz="1800" smtClean="0"/>
          </a:p>
          <a:p>
            <a:r>
              <a:rPr lang="en-NZ" sz="1800" smtClean="0"/>
              <a:t>Parental effects mediated through epigenetic change</a:t>
            </a:r>
          </a:p>
          <a:p>
            <a:endParaRPr lang="en-NZ" sz="1800" smtClean="0"/>
          </a:p>
          <a:p>
            <a:r>
              <a:rPr lang="en-NZ" sz="1800" smtClean="0"/>
              <a:t>Grandparental effects mediated through epigenetic change</a:t>
            </a:r>
          </a:p>
          <a:p>
            <a:pPr>
              <a:buFontTx/>
              <a:buNone/>
            </a:pPr>
            <a:endParaRPr lang="en-NZ" sz="1800" smtClean="0"/>
          </a:p>
          <a:p>
            <a:r>
              <a:rPr lang="en-NZ" sz="1800" smtClean="0"/>
              <a:t>Niche reconstruction leading to regeneration of the developmental cue and thus of the epigenetic change in next generation</a:t>
            </a:r>
          </a:p>
          <a:p>
            <a:pPr lvl="1">
              <a:buFontTx/>
              <a:buNone/>
            </a:pPr>
            <a:endParaRPr lang="en-NZ" smtClean="0"/>
          </a:p>
          <a:p>
            <a:endParaRPr lang="en-NZ" smtClean="0"/>
          </a:p>
          <a:p>
            <a:endParaRPr lang="en-NZ"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285750" y="0"/>
            <a:ext cx="8243888" cy="685800"/>
          </a:xfrm>
        </p:spPr>
        <p:txBody>
          <a:bodyPr/>
          <a:lstStyle/>
          <a:p>
            <a:r>
              <a:rPr lang="en-NZ" sz="2400" smtClean="0">
                <a:solidFill>
                  <a:srgbClr val="0000FF"/>
                </a:solidFill>
              </a:rPr>
              <a:t>Beyond the gene-environment interaction</a:t>
            </a:r>
          </a:p>
        </p:txBody>
      </p:sp>
      <p:sp>
        <p:nvSpPr>
          <p:cNvPr id="35843" name="Content Placeholder 2"/>
          <p:cNvSpPr>
            <a:spLocks noGrp="1"/>
          </p:cNvSpPr>
          <p:nvPr>
            <p:ph idx="1"/>
          </p:nvPr>
        </p:nvSpPr>
        <p:spPr>
          <a:xfrm>
            <a:off x="285750" y="785813"/>
            <a:ext cx="7500938" cy="4410075"/>
          </a:xfrm>
        </p:spPr>
        <p:txBody>
          <a:bodyPr/>
          <a:lstStyle/>
          <a:p>
            <a:pPr algn="just"/>
            <a:r>
              <a:rPr lang="en-NZ" smtClean="0">
                <a:latin typeface="Calibri" pitchFamily="34" charset="0"/>
                <a:cs typeface="Calibri" pitchFamily="34" charset="0"/>
              </a:rPr>
              <a:t>The concept of genotype-environmental interaction is rendered problematic by understandings of developmental plasticity, phenotypic determination and epigenetics.</a:t>
            </a:r>
          </a:p>
          <a:p>
            <a:pPr algn="just">
              <a:buFontTx/>
              <a:buNone/>
            </a:pPr>
            <a:endParaRPr lang="en-NZ" smtClean="0">
              <a:latin typeface="Calibri" pitchFamily="34" charset="0"/>
              <a:cs typeface="Calibri" pitchFamily="34" charset="0"/>
            </a:endParaRPr>
          </a:p>
          <a:p>
            <a:pPr algn="just"/>
            <a:r>
              <a:rPr lang="en-NZ" smtClean="0">
                <a:latin typeface="Calibri" pitchFamily="34" charset="0"/>
                <a:cs typeface="Calibri" pitchFamily="34" charset="0"/>
              </a:rPr>
              <a:t>The environment interacts with the whole organism’s phenotype which is informed by the developmental history and epigenotype</a:t>
            </a:r>
          </a:p>
          <a:p>
            <a:pPr algn="just"/>
            <a:endParaRPr lang="en-NZ" smtClean="0">
              <a:latin typeface="Calibri" pitchFamily="34" charset="0"/>
              <a:cs typeface="Calibri" pitchFamily="34" charset="0"/>
            </a:endParaRPr>
          </a:p>
          <a:p>
            <a:r>
              <a:rPr lang="en-NZ" smtClean="0">
                <a:latin typeface="Calibri" pitchFamily="34" charset="0"/>
                <a:cs typeface="Calibri" pitchFamily="34" charset="0"/>
              </a:rPr>
              <a:t>A new phenotype - environment model needs to be developed taking into account multiple forms of inheritance and different types of epigenetic induction, the latent effect of epigenetic change and the changing significance of the environment across the life course</a:t>
            </a:r>
          </a:p>
          <a:p>
            <a:endParaRPr lang="en-NZ" smtClean="0">
              <a:latin typeface="Calibri" pitchFamily="34" charset="0"/>
              <a:cs typeface="Calibri" pitchFamily="34" charset="0"/>
            </a:endParaRPr>
          </a:p>
          <a:p>
            <a:r>
              <a:rPr lang="en-NZ" smtClean="0">
                <a:latin typeface="Calibri" pitchFamily="34" charset="0"/>
                <a:cs typeface="Calibri" pitchFamily="34" charset="0"/>
              </a:rPr>
              <a:t>The concept of genotypic driven evolution is now being supplemented by the evo-devo model of phenotypic driven evolutionary processes </a:t>
            </a:r>
          </a:p>
          <a:p>
            <a:pPr lvl="1"/>
            <a:r>
              <a:rPr lang="en-NZ" smtClean="0">
                <a:latin typeface="Calibri" pitchFamily="34" charset="0"/>
                <a:cs typeface="Calibri" pitchFamily="34" charset="0"/>
              </a:rPr>
              <a:t>Choice driven selection (including sexual selection), Baldwin effects, genetic accommodation, epigenetic bias in mutation</a:t>
            </a:r>
          </a:p>
          <a:p>
            <a:pPr algn="just">
              <a:buFontTx/>
              <a:buNone/>
            </a:pPr>
            <a:endParaRPr lang="en-NZ" sz="2400" smtClean="0">
              <a:latin typeface="Calibri" pitchFamily="34" charset="0"/>
              <a:cs typeface="Calibri" pitchFamily="34" charset="0"/>
            </a:endParaRPr>
          </a:p>
          <a:p>
            <a:pPr algn="just"/>
            <a:endParaRPr lang="en-NZ" sz="2400" smtClean="0"/>
          </a:p>
          <a:p>
            <a:pPr algn="just">
              <a:buFontTx/>
              <a:buNone/>
            </a:pPr>
            <a:endParaRPr lang="en-NZ"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0"/>
            <a:ext cx="7772400" cy="1931988"/>
          </a:xfrm>
        </p:spPr>
        <p:txBody>
          <a:bodyPr/>
          <a:lstStyle/>
          <a:p>
            <a:pPr eaLnBrk="1" hangingPunct="1"/>
            <a:r>
              <a:rPr lang="en-NZ" sz="2600" smtClean="0">
                <a:solidFill>
                  <a:schemeClr val="bg1"/>
                </a:solidFill>
              </a:rPr>
              <a:t>Some background concepts</a:t>
            </a:r>
            <a:endParaRPr lang="en-US" sz="2600" smtClean="0">
              <a:solidFill>
                <a:schemeClr val="bg1"/>
              </a:solidFill>
            </a:endParaRPr>
          </a:p>
        </p:txBody>
      </p:sp>
      <p:sp>
        <p:nvSpPr>
          <p:cNvPr id="16387" name="Rectangle 3"/>
          <p:cNvSpPr>
            <a:spLocks noGrp="1" noChangeArrowheads="1"/>
          </p:cNvSpPr>
          <p:nvPr>
            <p:ph type="body" idx="4294967295"/>
          </p:nvPr>
        </p:nvSpPr>
        <p:spPr>
          <a:xfrm>
            <a:off x="468313" y="2060575"/>
            <a:ext cx="8458200" cy="4464050"/>
          </a:xfrm>
        </p:spPr>
        <p:txBody>
          <a:bodyPr/>
          <a:lstStyle/>
          <a:p>
            <a:pPr>
              <a:defRPr/>
            </a:pPr>
            <a:r>
              <a:rPr lang="en-GB" dirty="0" smtClean="0">
                <a:latin typeface="+mj-lt"/>
              </a:rPr>
              <a:t>Our history, as a species, through our particular lineage and through our development, influences our </a:t>
            </a:r>
            <a:r>
              <a:rPr lang="en-GB" i="1" dirty="0" smtClean="0">
                <a:latin typeface="+mj-lt"/>
              </a:rPr>
              <a:t>susceptibility</a:t>
            </a:r>
            <a:r>
              <a:rPr lang="en-GB" dirty="0" smtClean="0">
                <a:latin typeface="+mj-lt"/>
              </a:rPr>
              <a:t> to disease.</a:t>
            </a:r>
          </a:p>
          <a:p>
            <a:pPr>
              <a:defRPr/>
            </a:pPr>
            <a:r>
              <a:rPr lang="en-GB" dirty="0" smtClean="0">
                <a:latin typeface="+mj-lt"/>
              </a:rPr>
              <a:t>Selection operates to maximise fitness</a:t>
            </a:r>
          </a:p>
          <a:p>
            <a:pPr>
              <a:defRPr/>
            </a:pPr>
            <a:r>
              <a:rPr lang="en-GB" dirty="0" smtClean="0">
                <a:latin typeface="+mj-lt"/>
              </a:rPr>
              <a:t>Selection does not operate to maximise health or longevity.</a:t>
            </a:r>
          </a:p>
          <a:p>
            <a:pPr>
              <a:defRPr/>
            </a:pPr>
            <a:r>
              <a:rPr lang="en-NZ" dirty="0" smtClean="0">
                <a:latin typeface="+mj-lt"/>
              </a:rPr>
              <a:t>Fitness is particularly affected by life history traits (</a:t>
            </a:r>
            <a:r>
              <a:rPr lang="en-NZ" dirty="0" err="1" smtClean="0">
                <a:latin typeface="+mj-lt"/>
              </a:rPr>
              <a:t>eg</a:t>
            </a:r>
            <a:r>
              <a:rPr lang="en-NZ" dirty="0" smtClean="0">
                <a:latin typeface="+mj-lt"/>
              </a:rPr>
              <a:t> age of maturation)</a:t>
            </a:r>
          </a:p>
          <a:p>
            <a:pPr>
              <a:defRPr/>
            </a:pPr>
            <a:r>
              <a:rPr lang="en-NZ" dirty="0" smtClean="0">
                <a:latin typeface="+mj-lt"/>
              </a:rPr>
              <a:t>Average human longevity has increased due to techno-cultural factors</a:t>
            </a:r>
          </a:p>
        </p:txBody>
      </p:sp>
      <p:sp>
        <p:nvSpPr>
          <p:cNvPr id="16388" name="Rectangle 4"/>
          <p:cNvSpPr>
            <a:spLocks noChangeArrowheads="1"/>
          </p:cNvSpPr>
          <p:nvPr/>
        </p:nvSpPr>
        <p:spPr bwMode="auto">
          <a:xfrm>
            <a:off x="468313" y="549275"/>
            <a:ext cx="8229600" cy="1143000"/>
          </a:xfrm>
          <a:prstGeom prst="rect">
            <a:avLst/>
          </a:prstGeom>
          <a:noFill/>
          <a:ln w="9525">
            <a:noFill/>
            <a:miter lim="800000"/>
            <a:headEnd/>
            <a:tailEnd/>
          </a:ln>
        </p:spPr>
        <p:txBody>
          <a:bodyPr anchor="ctr"/>
          <a:lstStyle/>
          <a:p>
            <a:pPr algn="ctr">
              <a:defRPr/>
            </a:pPr>
            <a:r>
              <a:rPr lang="en-NZ" sz="2800" b="1" dirty="0">
                <a:solidFill>
                  <a:srgbClr val="CC3300"/>
                </a:solidFill>
                <a:latin typeface="+mj-lt"/>
                <a:cs typeface="Arial" charset="0"/>
              </a:rPr>
              <a:t>Fundamental principles of</a:t>
            </a:r>
          </a:p>
          <a:p>
            <a:pPr algn="ctr">
              <a:defRPr/>
            </a:pPr>
            <a:r>
              <a:rPr lang="en-NZ" sz="2800" b="1" dirty="0">
                <a:solidFill>
                  <a:srgbClr val="CC3300"/>
                </a:solidFill>
                <a:latin typeface="+mj-lt"/>
                <a:cs typeface="Arial" charset="0"/>
              </a:rPr>
              <a:t>evolutionary medicine (1)</a:t>
            </a:r>
            <a:endParaRPr lang="en-US" sz="2800" b="1" dirty="0">
              <a:solidFill>
                <a:srgbClr val="CC3300"/>
              </a:solidFill>
              <a:latin typeface="+mj-lt"/>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NZ" smtClean="0"/>
          </a:p>
        </p:txBody>
      </p:sp>
      <p:sp>
        <p:nvSpPr>
          <p:cNvPr id="36867" name="Content Placeholder 2"/>
          <p:cNvSpPr>
            <a:spLocks noGrp="1"/>
          </p:cNvSpPr>
          <p:nvPr>
            <p:ph idx="1"/>
          </p:nvPr>
        </p:nvSpPr>
        <p:spPr/>
        <p:txBody>
          <a:bodyPr/>
          <a:lstStyle/>
          <a:p>
            <a:endParaRPr lang="en-NZ" smtClean="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428625"/>
            <a:ext cx="88836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75" y="785813"/>
            <a:ext cx="7772400" cy="685800"/>
          </a:xfrm>
        </p:spPr>
        <p:txBody>
          <a:bodyPr/>
          <a:lstStyle/>
          <a:p>
            <a:pPr eaLnBrk="1" hangingPunct="1">
              <a:defRPr/>
            </a:pPr>
            <a:r>
              <a:rPr lang="en-US" sz="3200" dirty="0" smtClean="0">
                <a:solidFill>
                  <a:schemeClr val="accent6"/>
                </a:solidFill>
                <a:latin typeface="Calibri" pitchFamily="34" charset="0"/>
              </a:rPr>
              <a:t>Acknowledgements</a:t>
            </a:r>
          </a:p>
        </p:txBody>
      </p:sp>
      <p:sp>
        <p:nvSpPr>
          <p:cNvPr id="37891" name="Rectangle 4"/>
          <p:cNvSpPr>
            <a:spLocks noGrp="1" noChangeArrowheads="1"/>
          </p:cNvSpPr>
          <p:nvPr>
            <p:ph idx="1"/>
          </p:nvPr>
        </p:nvSpPr>
        <p:spPr>
          <a:xfrm>
            <a:off x="1800225" y="1428750"/>
            <a:ext cx="7343775" cy="5767388"/>
          </a:xfrm>
        </p:spPr>
        <p:txBody>
          <a:bodyPr>
            <a:spAutoFit/>
          </a:bodyPr>
          <a:lstStyle/>
          <a:p>
            <a:pPr>
              <a:buFontTx/>
              <a:buNone/>
            </a:pPr>
            <a:r>
              <a:rPr lang="en-NZ" sz="1400" dirty="0" smtClean="0">
                <a:latin typeface="Calibri" pitchFamily="34" charset="0"/>
              </a:rPr>
              <a:t>Alan Beedle		Tatjana Buklijas	Felicia Low		</a:t>
            </a:r>
            <a:r>
              <a:rPr lang="en-US" sz="1400" dirty="0" smtClean="0">
                <a:latin typeface="Calibri" pitchFamily="34" charset="0"/>
              </a:rPr>
              <a:t>Mark Vickers</a:t>
            </a:r>
            <a:endParaRPr lang="en-NZ" sz="1400" dirty="0" smtClean="0">
              <a:latin typeface="Calibri" pitchFamily="34" charset="0"/>
            </a:endParaRPr>
          </a:p>
          <a:p>
            <a:pPr>
              <a:buFontTx/>
              <a:buNone/>
            </a:pPr>
            <a:r>
              <a:rPr lang="en-US" sz="1400" dirty="0" smtClean="0">
                <a:latin typeface="Calibri" pitchFamily="34" charset="0"/>
              </a:rPr>
              <a:t>Graham Howie	Alice </a:t>
            </a:r>
            <a:r>
              <a:rPr lang="en-US" sz="1400" dirty="0" err="1" smtClean="0">
                <a:latin typeface="Calibri" pitchFamily="34" charset="0"/>
              </a:rPr>
              <a:t>Coveny</a:t>
            </a:r>
            <a:r>
              <a:rPr lang="en-US" sz="1400" dirty="0" smtClean="0">
                <a:latin typeface="Calibri" pitchFamily="34" charset="0"/>
              </a:rPr>
              <a:t>	Allan Sheppard	Claudia Martinez</a:t>
            </a:r>
          </a:p>
          <a:p>
            <a:pPr>
              <a:buFontTx/>
              <a:buNone/>
            </a:pPr>
            <a:r>
              <a:rPr lang="en-US" sz="1400" dirty="0" smtClean="0">
                <a:latin typeface="Calibri" pitchFamily="34" charset="0"/>
              </a:rPr>
              <a:t>Paul Hofman	Wayne Cutfield 	</a:t>
            </a:r>
            <a:r>
              <a:rPr lang="en-NZ" sz="1400" dirty="0" smtClean="0">
                <a:latin typeface="Calibri" pitchFamily="34" charset="0"/>
              </a:rPr>
              <a:t>Deb Sloboda	David Raubenheimer</a:t>
            </a:r>
          </a:p>
          <a:p>
            <a:pPr>
              <a:buFontTx/>
              <a:buNone/>
            </a:pPr>
            <a:r>
              <a:rPr lang="en-NZ" sz="1400" dirty="0" smtClean="0">
                <a:latin typeface="Calibri" pitchFamily="34" charset="0"/>
              </a:rPr>
              <a:t>Kate Franko		Susan Morton </a:t>
            </a:r>
            <a:r>
              <a:rPr lang="en-US" sz="1400" dirty="0" smtClean="0">
                <a:latin typeface="Calibri" pitchFamily="34" charset="0"/>
              </a:rPr>
              <a:t>	Kevin Dudley	T</a:t>
            </a:r>
            <a:r>
              <a:rPr lang="en-NZ" sz="1400" dirty="0" err="1" smtClean="0">
                <a:latin typeface="Calibri" pitchFamily="34" charset="0"/>
              </a:rPr>
              <a:t>ony</a:t>
            </a:r>
            <a:r>
              <a:rPr lang="en-NZ" sz="1400" dirty="0" smtClean="0">
                <a:latin typeface="Calibri" pitchFamily="34" charset="0"/>
              </a:rPr>
              <a:t> Pleasants</a:t>
            </a:r>
          </a:p>
          <a:p>
            <a:pPr>
              <a:buFontTx/>
              <a:buNone/>
            </a:pPr>
            <a:r>
              <a:rPr lang="en-NZ" sz="1400" dirty="0" err="1" smtClean="0">
                <a:latin typeface="Calibri" pitchFamily="34" charset="0"/>
              </a:rPr>
              <a:t>Sherie</a:t>
            </a:r>
            <a:r>
              <a:rPr lang="en-NZ" sz="1400" dirty="0" smtClean="0">
                <a:latin typeface="Calibri" pitchFamily="34" charset="0"/>
              </a:rPr>
              <a:t> Ngo</a:t>
            </a:r>
            <a:endParaRPr lang="en-US" sz="1800" dirty="0" smtClean="0">
              <a:latin typeface="Calibri" pitchFamily="34" charset="0"/>
            </a:endParaRPr>
          </a:p>
          <a:p>
            <a:pPr>
              <a:buFontTx/>
              <a:buNone/>
            </a:pPr>
            <a:endParaRPr lang="en-US" sz="1800" dirty="0" smtClean="0">
              <a:latin typeface="Calibri" pitchFamily="34" charset="0"/>
            </a:endParaRPr>
          </a:p>
          <a:p>
            <a:pPr>
              <a:buFontTx/>
              <a:buNone/>
            </a:pPr>
            <a:r>
              <a:rPr lang="en-US" sz="1400" dirty="0" smtClean="0">
                <a:latin typeface="Calibri" pitchFamily="34" charset="0"/>
              </a:rPr>
              <a:t>Mark Hanson	Graham Burdge	Cyrus Cooper	Karen Lillycrop</a:t>
            </a:r>
          </a:p>
          <a:p>
            <a:pPr>
              <a:buFontTx/>
              <a:buNone/>
            </a:pPr>
            <a:r>
              <a:rPr lang="en-US" sz="1400" dirty="0" smtClean="0">
                <a:latin typeface="Calibri" pitchFamily="34" charset="0"/>
              </a:rPr>
              <a:t>Emma Phillips	Jo Slater-Jefferies	Keith Godfrey	Clive Osmond</a:t>
            </a:r>
          </a:p>
          <a:p>
            <a:pPr>
              <a:buFontTx/>
              <a:buNone/>
            </a:pPr>
            <a:r>
              <a:rPr lang="en-NZ" sz="1400" dirty="0" smtClean="0">
                <a:latin typeface="Calibri" pitchFamily="34" charset="0"/>
              </a:rPr>
              <a:t>Jo </a:t>
            </a:r>
            <a:r>
              <a:rPr lang="en-NZ" sz="1400" dirty="0" err="1" smtClean="0">
                <a:latin typeface="Calibri" pitchFamily="34" charset="0"/>
              </a:rPr>
              <a:t>Rodford</a:t>
            </a:r>
            <a:r>
              <a:rPr lang="en-NZ" sz="1400" dirty="0" smtClean="0">
                <a:latin typeface="Calibri" pitchFamily="34" charset="0"/>
              </a:rPr>
              <a:t>		</a:t>
            </a:r>
            <a:endParaRPr lang="en-US" sz="1400" dirty="0" smtClean="0">
              <a:latin typeface="Calibri" pitchFamily="34" charset="0"/>
            </a:endParaRPr>
          </a:p>
          <a:p>
            <a:pPr>
              <a:buFontTx/>
              <a:buNone/>
            </a:pPr>
            <a:endParaRPr lang="en-US" sz="1400" dirty="0" smtClean="0">
              <a:latin typeface="Calibri" pitchFamily="34" charset="0"/>
            </a:endParaRPr>
          </a:p>
          <a:p>
            <a:pPr>
              <a:buFontTx/>
              <a:buNone/>
            </a:pPr>
            <a:r>
              <a:rPr lang="en-NZ" sz="1400" dirty="0" smtClean="0">
                <a:latin typeface="Calibri" pitchFamily="34" charset="0"/>
              </a:rPr>
              <a:t>Chong Yap Seng	Emilia Tng       	Bright Emerald	Neo Soek Ying</a:t>
            </a:r>
          </a:p>
          <a:p>
            <a:pPr>
              <a:buFontTx/>
              <a:buNone/>
            </a:pPr>
            <a:r>
              <a:rPr lang="en-NZ" sz="1400" dirty="0" smtClean="0">
                <a:latin typeface="Calibri" pitchFamily="34" charset="0"/>
              </a:rPr>
              <a:t>Michael Meaney	Anne Ferguson-Smith	Kenneth </a:t>
            </a:r>
            <a:r>
              <a:rPr lang="en-NZ" sz="1400" dirty="0" err="1" smtClean="0">
                <a:latin typeface="Calibri" pitchFamily="34" charset="0"/>
              </a:rPr>
              <a:t>Kwek</a:t>
            </a:r>
            <a:r>
              <a:rPr lang="en-NZ" sz="1400" dirty="0" smtClean="0">
                <a:latin typeface="Calibri" pitchFamily="34" charset="0"/>
              </a:rPr>
              <a:t>	</a:t>
            </a:r>
            <a:r>
              <a:rPr lang="en-NZ" sz="1400" dirty="0" err="1" smtClean="0">
                <a:latin typeface="Calibri" pitchFamily="34" charset="0"/>
              </a:rPr>
              <a:t>Seang</a:t>
            </a:r>
            <a:r>
              <a:rPr lang="en-NZ" sz="1400" dirty="0" smtClean="0">
                <a:latin typeface="Calibri" pitchFamily="34" charset="0"/>
              </a:rPr>
              <a:t> Saw Mei</a:t>
            </a:r>
          </a:p>
          <a:p>
            <a:pPr>
              <a:buFontTx/>
              <a:buNone/>
            </a:pPr>
            <a:endParaRPr lang="en-US" sz="1400" dirty="0" smtClean="0">
              <a:latin typeface="Calibri" pitchFamily="34" charset="0"/>
            </a:endParaRPr>
          </a:p>
          <a:p>
            <a:pPr>
              <a:buFontTx/>
              <a:buNone/>
            </a:pPr>
            <a:r>
              <a:rPr lang="en-US" sz="1400" dirty="0" smtClean="0">
                <a:latin typeface="Calibri" pitchFamily="34" charset="0"/>
              </a:rPr>
              <a:t>Hamish Spencer	Peter </a:t>
            </a:r>
            <a:r>
              <a:rPr lang="en-US" sz="1400" dirty="0" err="1" smtClean="0">
                <a:latin typeface="Calibri" pitchFamily="34" charset="0"/>
              </a:rPr>
              <a:t>Dearden</a:t>
            </a:r>
            <a:endParaRPr lang="en-US" sz="1400" dirty="0" smtClean="0">
              <a:latin typeface="Calibri" pitchFamily="34" charset="0"/>
            </a:endParaRPr>
          </a:p>
          <a:p>
            <a:pPr>
              <a:buFontTx/>
              <a:buNone/>
            </a:pPr>
            <a:endParaRPr lang="en-US" sz="1400" dirty="0" smtClean="0">
              <a:latin typeface="Calibri" pitchFamily="34" charset="0"/>
            </a:endParaRPr>
          </a:p>
          <a:p>
            <a:pPr>
              <a:buFontTx/>
              <a:buNone/>
            </a:pPr>
            <a:r>
              <a:rPr lang="en-US" sz="1400" dirty="0" smtClean="0">
                <a:latin typeface="Calibri" pitchFamily="34" charset="0"/>
              </a:rPr>
              <a:t>Pat Bateson		</a:t>
            </a:r>
          </a:p>
          <a:p>
            <a:pPr>
              <a:buFontTx/>
              <a:buNone/>
            </a:pPr>
            <a:endParaRPr lang="en-US" sz="1400" dirty="0" smtClean="0">
              <a:latin typeface="Calibri" pitchFamily="34" charset="0"/>
            </a:endParaRPr>
          </a:p>
          <a:p>
            <a:pPr>
              <a:buFontTx/>
              <a:buNone/>
            </a:pPr>
            <a:endParaRPr lang="en-US" sz="1400" dirty="0" smtClean="0">
              <a:latin typeface="Calibri" pitchFamily="34" charset="0"/>
            </a:endParaRPr>
          </a:p>
          <a:p>
            <a:pPr>
              <a:buFontTx/>
              <a:buNone/>
            </a:pPr>
            <a:endParaRPr lang="en-US" sz="1400" dirty="0" smtClean="0">
              <a:latin typeface="Calibri" pitchFamily="34" charset="0"/>
            </a:endParaRPr>
          </a:p>
          <a:p>
            <a:pPr>
              <a:buFontTx/>
              <a:buNone/>
            </a:pPr>
            <a:endParaRPr lang="en-US" sz="1400" dirty="0" smtClean="0">
              <a:latin typeface="Calibri" pitchFamily="34" charset="0"/>
            </a:endParaRPr>
          </a:p>
          <a:p>
            <a:pPr>
              <a:buFontTx/>
              <a:buNone/>
            </a:pPr>
            <a:endParaRPr lang="en-US" sz="1400" dirty="0" smtClean="0">
              <a:latin typeface="Calibri" pitchFamily="34" charset="0"/>
            </a:endParaRPr>
          </a:p>
        </p:txBody>
      </p:sp>
      <p:sp>
        <p:nvSpPr>
          <p:cNvPr id="37892" name="TextBox 4"/>
          <p:cNvSpPr txBox="1">
            <a:spLocks noChangeArrowheads="1"/>
          </p:cNvSpPr>
          <p:nvPr/>
        </p:nvSpPr>
        <p:spPr bwMode="auto">
          <a:xfrm>
            <a:off x="0" y="1500188"/>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NZ" sz="1800" b="1">
                <a:latin typeface="Calibri" pitchFamily="34" charset="0"/>
              </a:rPr>
              <a:t>Liggins Institute &amp;</a:t>
            </a:r>
          </a:p>
          <a:p>
            <a:pPr eaLnBrk="1" hangingPunct="1"/>
            <a:r>
              <a:rPr lang="en-NZ" sz="1800" b="1">
                <a:latin typeface="Calibri" pitchFamily="34" charset="0"/>
              </a:rPr>
              <a:t>AgResearch</a:t>
            </a:r>
          </a:p>
        </p:txBody>
      </p:sp>
      <p:sp>
        <p:nvSpPr>
          <p:cNvPr id="37893" name="TextBox 5"/>
          <p:cNvSpPr txBox="1">
            <a:spLocks noChangeArrowheads="1"/>
          </p:cNvSpPr>
          <p:nvPr/>
        </p:nvSpPr>
        <p:spPr bwMode="auto">
          <a:xfrm>
            <a:off x="0" y="478631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NZ" sz="1800" b="1">
                <a:latin typeface="Calibri" pitchFamily="34" charset="0"/>
              </a:rPr>
              <a:t>Otago </a:t>
            </a:r>
          </a:p>
        </p:txBody>
      </p:sp>
      <p:sp>
        <p:nvSpPr>
          <p:cNvPr id="37894" name="TextBox 6"/>
          <p:cNvSpPr txBox="1">
            <a:spLocks noChangeArrowheads="1"/>
          </p:cNvSpPr>
          <p:nvPr/>
        </p:nvSpPr>
        <p:spPr bwMode="auto">
          <a:xfrm>
            <a:off x="0" y="40005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NZ" sz="1800" b="1">
                <a:latin typeface="Calibri" pitchFamily="34" charset="0"/>
              </a:rPr>
              <a:t>Singapore</a:t>
            </a:r>
          </a:p>
        </p:txBody>
      </p:sp>
      <p:sp>
        <p:nvSpPr>
          <p:cNvPr id="37895" name="TextBox 7"/>
          <p:cNvSpPr txBox="1">
            <a:spLocks noChangeArrowheads="1"/>
          </p:cNvSpPr>
          <p:nvPr/>
        </p:nvSpPr>
        <p:spPr bwMode="auto">
          <a:xfrm>
            <a:off x="0" y="3043238"/>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NZ" sz="1800" b="1">
                <a:latin typeface="Calibri" pitchFamily="34" charset="0"/>
              </a:rPr>
              <a:t>Southampton</a:t>
            </a:r>
          </a:p>
        </p:txBody>
      </p:sp>
      <p:sp>
        <p:nvSpPr>
          <p:cNvPr id="37896" name="TextBox 8"/>
          <p:cNvSpPr txBox="1">
            <a:spLocks noChangeArrowheads="1"/>
          </p:cNvSpPr>
          <p:nvPr/>
        </p:nvSpPr>
        <p:spPr bwMode="auto">
          <a:xfrm>
            <a:off x="0" y="585787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NZ" sz="1800" b="1" dirty="0" smtClean="0">
                <a:latin typeface="Calibri" pitchFamily="34" charset="0"/>
              </a:rPr>
              <a:t> </a:t>
            </a:r>
            <a:endParaRPr lang="en-NZ" sz="1800" b="1" dirty="0">
              <a:latin typeface="Calibri" pitchFamily="34" charset="0"/>
            </a:endParaRPr>
          </a:p>
        </p:txBody>
      </p:sp>
      <p:sp>
        <p:nvSpPr>
          <p:cNvPr id="37897" name="TextBox 9"/>
          <p:cNvSpPr txBox="1">
            <a:spLocks noChangeArrowheads="1"/>
          </p:cNvSpPr>
          <p:nvPr/>
        </p:nvSpPr>
        <p:spPr bwMode="auto">
          <a:xfrm>
            <a:off x="0" y="535781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NZ" sz="1800" b="1">
                <a:latin typeface="Calibri" pitchFamily="34" charset="0"/>
              </a:rPr>
              <a:t>Cambridge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42938" y="0"/>
            <a:ext cx="7772400" cy="1931988"/>
          </a:xfrm>
        </p:spPr>
        <p:txBody>
          <a:bodyPr/>
          <a:lstStyle/>
          <a:p>
            <a:pPr eaLnBrk="1" hangingPunct="1"/>
            <a:r>
              <a:rPr lang="en-NZ" sz="2600" smtClean="0">
                <a:solidFill>
                  <a:schemeClr val="bg1"/>
                </a:solidFill>
              </a:rPr>
              <a:t>Some background concepts</a:t>
            </a:r>
            <a:endParaRPr lang="en-US" sz="2600" smtClean="0">
              <a:solidFill>
                <a:schemeClr val="bg1"/>
              </a:solidFill>
            </a:endParaRPr>
          </a:p>
        </p:txBody>
      </p:sp>
      <p:sp>
        <p:nvSpPr>
          <p:cNvPr id="8195" name="Rectangle 3"/>
          <p:cNvSpPr>
            <a:spLocks noGrp="1" noChangeArrowheads="1"/>
          </p:cNvSpPr>
          <p:nvPr>
            <p:ph type="body" idx="4294967295"/>
          </p:nvPr>
        </p:nvSpPr>
        <p:spPr>
          <a:xfrm>
            <a:off x="468313" y="1857375"/>
            <a:ext cx="8458200" cy="4464050"/>
          </a:xfrm>
        </p:spPr>
        <p:txBody>
          <a:bodyPr/>
          <a:lstStyle/>
          <a:p>
            <a:r>
              <a:rPr lang="en-GB" smtClean="0"/>
              <a:t>Humans now live in very different ways and in different environments to those where the majority of selective processes affecting the modern human phenotype operated.</a:t>
            </a:r>
          </a:p>
          <a:p>
            <a:r>
              <a:rPr lang="en-GB" smtClean="0"/>
              <a:t>The constraints on evolutionary processes (the speed, substrate or direction of selection, or the scope of plasticity) in the presence of environmental novelty, often of human origin, can lead to ill health. </a:t>
            </a:r>
          </a:p>
          <a:p>
            <a:r>
              <a:rPr lang="en-GB" smtClean="0"/>
              <a:t>Definitions of normality, abnormality and disease are not absolute and are influenced by the environmental context of the individual and the individual variation in phenotype.</a:t>
            </a:r>
          </a:p>
          <a:p>
            <a:endParaRPr lang="en-GB" sz="2400" smtClean="0"/>
          </a:p>
        </p:txBody>
      </p:sp>
      <p:sp>
        <p:nvSpPr>
          <p:cNvPr id="21508" name="Rectangle 4"/>
          <p:cNvSpPr>
            <a:spLocks noChangeArrowheads="1"/>
          </p:cNvSpPr>
          <p:nvPr/>
        </p:nvSpPr>
        <p:spPr bwMode="auto">
          <a:xfrm>
            <a:off x="468313" y="549275"/>
            <a:ext cx="8229600" cy="1143000"/>
          </a:xfrm>
          <a:prstGeom prst="rect">
            <a:avLst/>
          </a:prstGeom>
          <a:noFill/>
          <a:ln w="9525">
            <a:noFill/>
            <a:miter lim="800000"/>
            <a:headEnd/>
            <a:tailEnd/>
          </a:ln>
        </p:spPr>
        <p:txBody>
          <a:bodyPr anchor="ctr"/>
          <a:lstStyle/>
          <a:p>
            <a:pPr algn="ctr">
              <a:defRPr/>
            </a:pPr>
            <a:r>
              <a:rPr lang="en-NZ" sz="2800" b="1" dirty="0">
                <a:solidFill>
                  <a:srgbClr val="CC3300"/>
                </a:solidFill>
                <a:latin typeface="+mj-lt"/>
                <a:cs typeface="Arial" charset="0"/>
              </a:rPr>
              <a:t>Fundamental principles of</a:t>
            </a:r>
          </a:p>
          <a:p>
            <a:pPr algn="ctr">
              <a:defRPr/>
            </a:pPr>
            <a:r>
              <a:rPr lang="en-NZ" sz="2800" b="1" dirty="0">
                <a:solidFill>
                  <a:srgbClr val="CC3300"/>
                </a:solidFill>
                <a:latin typeface="+mj-lt"/>
                <a:cs typeface="Arial" charset="0"/>
              </a:rPr>
              <a:t>evolutionary medicine </a:t>
            </a:r>
            <a:r>
              <a:rPr lang="en-NZ" sz="2800" b="1" dirty="0">
                <a:solidFill>
                  <a:srgbClr val="CC3300"/>
                </a:solidFill>
                <a:latin typeface="+mj-lt"/>
                <a:cs typeface="Arial" charset="0"/>
              </a:rPr>
              <a:t>(2)</a:t>
            </a:r>
            <a:endParaRPr lang="en-US" sz="2800" b="1" dirty="0">
              <a:solidFill>
                <a:srgbClr val="CC3300"/>
              </a:solidFill>
              <a:latin typeface="+mj-lt"/>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260350"/>
            <a:ext cx="7772400" cy="712788"/>
          </a:xfrm>
        </p:spPr>
        <p:txBody>
          <a:bodyPr>
            <a:normAutofit fontScale="90000"/>
          </a:bodyPr>
          <a:lstStyle/>
          <a:p>
            <a:pPr>
              <a:defRPr/>
            </a:pPr>
            <a:r>
              <a:rPr lang="en-NZ" sz="2600" smtClean="0">
                <a:solidFill>
                  <a:schemeClr val="bg1"/>
                </a:solidFill>
              </a:rPr>
              <a:t>Do 70% of the world have a disease?</a:t>
            </a:r>
            <a:br>
              <a:rPr lang="en-NZ" sz="2600" smtClean="0">
                <a:solidFill>
                  <a:schemeClr val="bg1"/>
                </a:solidFill>
              </a:rPr>
            </a:br>
            <a:endParaRPr lang="en-US" sz="2600" smtClean="0">
              <a:solidFill>
                <a:schemeClr val="bg1"/>
              </a:solidFill>
            </a:endParaRPr>
          </a:p>
        </p:txBody>
      </p:sp>
      <p:sp>
        <p:nvSpPr>
          <p:cNvPr id="9219" name="Rectangle 3"/>
          <p:cNvSpPr>
            <a:spLocks noGrp="1" noChangeArrowheads="1"/>
          </p:cNvSpPr>
          <p:nvPr>
            <p:ph type="body" idx="1"/>
          </p:nvPr>
        </p:nvSpPr>
        <p:spPr>
          <a:xfrm>
            <a:off x="34925" y="260350"/>
            <a:ext cx="8929688" cy="5857875"/>
          </a:xfrm>
        </p:spPr>
        <p:txBody>
          <a:bodyPr/>
          <a:lstStyle/>
          <a:p>
            <a:pPr>
              <a:lnSpc>
                <a:spcPct val="80000"/>
              </a:lnSpc>
              <a:spcBef>
                <a:spcPct val="0"/>
              </a:spcBef>
            </a:pPr>
            <a:endParaRPr lang="en-NZ" sz="2400" smtClean="0"/>
          </a:p>
          <a:p>
            <a:pPr>
              <a:lnSpc>
                <a:spcPct val="80000"/>
              </a:lnSpc>
              <a:spcBef>
                <a:spcPct val="0"/>
              </a:spcBef>
            </a:pPr>
            <a:endParaRPr lang="en-NZ" sz="2400" smtClean="0"/>
          </a:p>
          <a:p>
            <a:pPr>
              <a:lnSpc>
                <a:spcPct val="80000"/>
              </a:lnSpc>
              <a:spcBef>
                <a:spcPct val="0"/>
              </a:spcBef>
            </a:pPr>
            <a:endParaRPr lang="en-NZ" sz="2400" smtClean="0"/>
          </a:p>
          <a:p>
            <a:pPr>
              <a:lnSpc>
                <a:spcPct val="80000"/>
              </a:lnSpc>
              <a:spcBef>
                <a:spcPct val="0"/>
              </a:spcBef>
            </a:pPr>
            <a:r>
              <a:rPr lang="en-NZ" smtClean="0"/>
              <a:t>Until 10,000 years ago no human lived on cows milk (in Australia only 250 years ago)</a:t>
            </a:r>
          </a:p>
          <a:p>
            <a:pPr>
              <a:lnSpc>
                <a:spcPct val="80000"/>
              </a:lnSpc>
              <a:spcBef>
                <a:spcPct val="0"/>
              </a:spcBef>
            </a:pPr>
            <a:endParaRPr lang="en-NZ" smtClean="0"/>
          </a:p>
          <a:p>
            <a:pPr>
              <a:lnSpc>
                <a:spcPct val="80000"/>
              </a:lnSpc>
              <a:spcBef>
                <a:spcPct val="0"/>
              </a:spcBef>
            </a:pPr>
            <a:r>
              <a:rPr lang="en-NZ" smtClean="0">
                <a:cs typeface="Arial" charset="0"/>
              </a:rPr>
              <a:t>The C→T mutation appeared 13.4 kb 5’ to the start site of the lactase gene in Europeans about 8000 years ago which matches the archaeological evidence for the date of adoption of dairy farming in Europe</a:t>
            </a:r>
          </a:p>
          <a:p>
            <a:pPr>
              <a:lnSpc>
                <a:spcPct val="80000"/>
              </a:lnSpc>
              <a:spcBef>
                <a:spcPct val="0"/>
              </a:spcBef>
            </a:pPr>
            <a:endParaRPr lang="en-NZ" smtClean="0"/>
          </a:p>
          <a:p>
            <a:pPr>
              <a:lnSpc>
                <a:spcPct val="80000"/>
              </a:lnSpc>
              <a:spcBef>
                <a:spcPct val="0"/>
              </a:spcBef>
            </a:pPr>
            <a:r>
              <a:rPr lang="en-NZ" smtClean="0"/>
              <a:t>If a person from a non-milk rearing ancestry stays away from milk then they are symptom free</a:t>
            </a:r>
          </a:p>
          <a:p>
            <a:pPr>
              <a:lnSpc>
                <a:spcPct val="80000"/>
              </a:lnSpc>
              <a:spcBef>
                <a:spcPct val="0"/>
              </a:spcBef>
            </a:pPr>
            <a:endParaRPr lang="en-NZ" smtClean="0"/>
          </a:p>
          <a:p>
            <a:pPr>
              <a:lnSpc>
                <a:spcPct val="80000"/>
              </a:lnSpc>
              <a:spcBef>
                <a:spcPct val="0"/>
              </a:spcBef>
            </a:pPr>
            <a:r>
              <a:rPr lang="en-NZ" smtClean="0"/>
              <a:t>If however they consume large amounts of milks they feel unwell – they do not have a disease - they are </a:t>
            </a:r>
            <a:r>
              <a:rPr lang="en-NZ" i="1" smtClean="0"/>
              <a:t>mismatched </a:t>
            </a:r>
            <a:r>
              <a:rPr lang="en-NZ" smtClean="0"/>
              <a:t>to their (nutritional) environment</a:t>
            </a:r>
          </a:p>
          <a:p>
            <a:pPr>
              <a:lnSpc>
                <a:spcPct val="80000"/>
              </a:lnSpc>
              <a:spcBef>
                <a:spcPct val="0"/>
              </a:spcBef>
            </a:pPr>
            <a:endParaRPr lang="en-NZ" smtClean="0"/>
          </a:p>
          <a:p>
            <a:pPr>
              <a:lnSpc>
                <a:spcPct val="80000"/>
              </a:lnSpc>
              <a:spcBef>
                <a:spcPct val="0"/>
              </a:spcBef>
            </a:pPr>
            <a:endParaRPr lang="en-NZ" smtClean="0"/>
          </a:p>
          <a:p>
            <a:pPr>
              <a:lnSpc>
                <a:spcPct val="80000"/>
              </a:lnSpc>
              <a:spcBef>
                <a:spcPct val="0"/>
              </a:spcBef>
            </a:pPr>
            <a:r>
              <a:rPr lang="en-NZ" smtClean="0"/>
              <a:t>So should we talk about people from the developing world as having lactase deficiency (ie a disease) or should we see them as the “normal” and we as the “abnormal”? </a:t>
            </a:r>
          </a:p>
          <a:p>
            <a:pPr>
              <a:lnSpc>
                <a:spcPct val="80000"/>
              </a:lnSpc>
              <a:spcBef>
                <a:spcPct val="0"/>
              </a:spcBef>
            </a:pPr>
            <a:endParaRPr lang="en-NZ" smtClean="0"/>
          </a:p>
          <a:p>
            <a:pPr>
              <a:lnSpc>
                <a:spcPct val="80000"/>
              </a:lnSpc>
              <a:spcBef>
                <a:spcPct val="0"/>
              </a:spcBef>
            </a:pPr>
            <a:r>
              <a:rPr lang="en-NZ" smtClean="0"/>
              <a:t>Adapted and maladapted depend on the circumstance – not on normal or abnormal physiology</a:t>
            </a:r>
            <a:r>
              <a:rPr lang="en-US" smtClean="0"/>
              <a:t/>
            </a:r>
            <a:br>
              <a:rPr lang="en-US" smtClean="0"/>
            </a:br>
            <a:r>
              <a:rPr lang="en-US" smtClean="0"/>
              <a:t/>
            </a:r>
            <a:br>
              <a:rPr lang="en-US" smtClean="0"/>
            </a:br>
            <a:r>
              <a:rPr lang="en-US" smtClean="0"/>
              <a:t/>
            </a:r>
            <a:br>
              <a:rPr lang="en-US" smtClean="0"/>
            </a:br>
            <a:endParaRPr lang="en-NZ" sz="2400" smtClean="0">
              <a:latin typeface="Trebuchet MS" pitchFamily="34" charset="0"/>
            </a:endParaRPr>
          </a:p>
          <a:p>
            <a:pPr>
              <a:lnSpc>
                <a:spcPct val="80000"/>
              </a:lnSpc>
              <a:spcBef>
                <a:spcPct val="0"/>
              </a:spcBef>
            </a:pPr>
            <a:endParaRPr lang="en-NZ" sz="2400" smtClean="0">
              <a:latin typeface="Trebuchet MS" pitchFamily="34" charset="0"/>
            </a:endParaRPr>
          </a:p>
        </p:txBody>
      </p:sp>
      <p:sp>
        <p:nvSpPr>
          <p:cNvPr id="9220" name="Rectangle 2"/>
          <p:cNvSpPr txBox="1">
            <a:spLocks noChangeArrowheads="1"/>
          </p:cNvSpPr>
          <p:nvPr/>
        </p:nvSpPr>
        <p:spPr bwMode="auto">
          <a:xfrm>
            <a:off x="285750" y="115888"/>
            <a:ext cx="817245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2800" b="1">
                <a:solidFill>
                  <a:srgbClr val="0000FF"/>
                </a:solidFill>
                <a:latin typeface="Verdana" pitchFamily="34" charset="0"/>
              </a:rPr>
              <a:t>Context specific definition of normality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188913"/>
            <a:ext cx="8748713" cy="685800"/>
          </a:xfrm>
        </p:spPr>
        <p:txBody>
          <a:bodyPr/>
          <a:lstStyle/>
          <a:p>
            <a:r>
              <a:rPr lang="en-NZ" smtClean="0">
                <a:solidFill>
                  <a:srgbClr val="00B0F0"/>
                </a:solidFill>
              </a:rPr>
              <a:t>     Variable vulnerability</a:t>
            </a:r>
          </a:p>
        </p:txBody>
      </p:sp>
      <p:sp>
        <p:nvSpPr>
          <p:cNvPr id="3" name="Content Placeholder 2"/>
          <p:cNvSpPr>
            <a:spLocks noGrp="1"/>
          </p:cNvSpPr>
          <p:nvPr>
            <p:ph idx="4294967295"/>
          </p:nvPr>
        </p:nvSpPr>
        <p:spPr>
          <a:xfrm>
            <a:off x="539750" y="2097088"/>
            <a:ext cx="4613275" cy="5254625"/>
          </a:xfrm>
        </p:spPr>
        <p:txBody>
          <a:bodyPr/>
          <a:lstStyle/>
          <a:p>
            <a:pPr>
              <a:defRPr/>
            </a:pPr>
            <a:r>
              <a:rPr lang="en-NZ" dirty="0" smtClean="0"/>
              <a:t>We all now live in </a:t>
            </a:r>
            <a:r>
              <a:rPr lang="en-NZ" dirty="0" err="1" smtClean="0"/>
              <a:t>obesogenic</a:t>
            </a:r>
            <a:r>
              <a:rPr lang="en-NZ" dirty="0" smtClean="0"/>
              <a:t> environments; the level </a:t>
            </a:r>
            <a:r>
              <a:rPr lang="en-NZ" dirty="0"/>
              <a:t>of change </a:t>
            </a:r>
            <a:r>
              <a:rPr lang="en-NZ" dirty="0" smtClean="0"/>
              <a:t>in the environment possible </a:t>
            </a:r>
            <a:r>
              <a:rPr lang="en-NZ" dirty="0"/>
              <a:t>will not take </a:t>
            </a:r>
            <a:r>
              <a:rPr lang="en-NZ" dirty="0" smtClean="0"/>
              <a:t>many </a:t>
            </a:r>
            <a:r>
              <a:rPr lang="en-NZ" dirty="0"/>
              <a:t>people </a:t>
            </a:r>
            <a:r>
              <a:rPr lang="en-NZ" dirty="0" smtClean="0"/>
              <a:t>(at least in Asia) below </a:t>
            </a:r>
            <a:r>
              <a:rPr lang="en-NZ" dirty="0"/>
              <a:t>the point of metabolic compromise </a:t>
            </a:r>
            <a:endParaRPr lang="en-NZ" dirty="0" smtClean="0"/>
          </a:p>
          <a:p>
            <a:pPr marL="0" indent="0">
              <a:buFontTx/>
              <a:buNone/>
              <a:defRPr/>
            </a:pPr>
            <a:endParaRPr lang="en-NZ" dirty="0" smtClean="0"/>
          </a:p>
          <a:p>
            <a:pPr>
              <a:defRPr/>
            </a:pPr>
            <a:r>
              <a:rPr lang="en-NZ" dirty="0" smtClean="0"/>
              <a:t>There is considerable individual and population variation in sensitivity : why?</a:t>
            </a:r>
          </a:p>
          <a:p>
            <a:pPr>
              <a:defRPr/>
            </a:pPr>
            <a:endParaRPr lang="en-NZ" dirty="0" smtClean="0"/>
          </a:p>
          <a:p>
            <a:pPr lvl="1">
              <a:defRPr/>
            </a:pPr>
            <a:endParaRPr lang="en-NZ" dirty="0"/>
          </a:p>
          <a:p>
            <a:pPr marL="0" indent="0">
              <a:buFontTx/>
              <a:buNone/>
              <a:defRPr/>
            </a:pPr>
            <a:endParaRPr lang="en-NZ" dirty="0" smtClean="0"/>
          </a:p>
        </p:txBody>
      </p:sp>
      <p:pic>
        <p:nvPicPr>
          <p:cNvPr id="10244" name="Picture 3" descr="McKeigue-Lancet 1991-1"/>
          <p:cNvPicPr>
            <a:picLocks noChangeAspect="1" noChangeArrowheads="1"/>
          </p:cNvPicPr>
          <p:nvPr/>
        </p:nvPicPr>
        <p:blipFill>
          <a:blip r:embed="rId2">
            <a:extLst>
              <a:ext uri="{28A0092B-C50C-407E-A947-70E740481C1C}">
                <a14:useLocalDpi xmlns:a14="http://schemas.microsoft.com/office/drawing/2010/main" val="0"/>
              </a:ext>
            </a:extLst>
          </a:blip>
          <a:srcRect l="63231" t="19495" r="3763" b="9613"/>
          <a:stretch>
            <a:fillRect/>
          </a:stretch>
        </p:blipFill>
        <p:spPr bwMode="auto">
          <a:xfrm>
            <a:off x="5651500" y="1628775"/>
            <a:ext cx="3365500" cy="4578350"/>
          </a:xfrm>
          <a:prstGeom prst="rect">
            <a:avLst/>
          </a:prstGeom>
          <a:noFill/>
          <a:ln w="9525">
            <a:solidFill>
              <a:srgbClr val="000099"/>
            </a:solidFill>
            <a:miter lim="800000"/>
            <a:headEnd/>
            <a:tailEnd/>
          </a:ln>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245" name="Rectangle 1"/>
          <p:cNvSpPr>
            <a:spLocks noChangeArrowheads="1"/>
          </p:cNvSpPr>
          <p:nvPr/>
        </p:nvSpPr>
        <p:spPr bwMode="auto">
          <a:xfrm>
            <a:off x="7164388" y="3284538"/>
            <a:ext cx="1152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r>
              <a:rPr lang="en-NZ">
                <a:solidFill>
                  <a:srgbClr val="FF0000"/>
                </a:solidFill>
              </a:rPr>
              <a:t>Indian</a:t>
            </a:r>
          </a:p>
        </p:txBody>
      </p:sp>
      <p:sp>
        <p:nvSpPr>
          <p:cNvPr id="10246" name="Rectangle 4"/>
          <p:cNvSpPr>
            <a:spLocks noChangeArrowheads="1"/>
          </p:cNvSpPr>
          <p:nvPr/>
        </p:nvSpPr>
        <p:spPr bwMode="auto">
          <a:xfrm>
            <a:off x="7451725" y="4724400"/>
            <a:ext cx="16922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r>
              <a:rPr lang="en-NZ">
                <a:solidFill>
                  <a:srgbClr val="0000FF"/>
                </a:solidFill>
              </a:rPr>
              <a:t>        UK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950" y="333375"/>
            <a:ext cx="9251950" cy="685800"/>
          </a:xfrm>
        </p:spPr>
        <p:txBody>
          <a:bodyPr/>
          <a:lstStyle/>
          <a:p>
            <a:r>
              <a:rPr lang="en-NZ" sz="3200" smtClean="0">
                <a:solidFill>
                  <a:srgbClr val="00B0F0"/>
                </a:solidFill>
              </a:rPr>
              <a:t>Variable responses to an obesogenic environment</a:t>
            </a:r>
          </a:p>
        </p:txBody>
      </p:sp>
      <p:sp>
        <p:nvSpPr>
          <p:cNvPr id="11267" name="Content Placeholder 2"/>
          <p:cNvSpPr>
            <a:spLocks noGrp="1"/>
          </p:cNvSpPr>
          <p:nvPr>
            <p:ph idx="1"/>
          </p:nvPr>
        </p:nvSpPr>
        <p:spPr>
          <a:xfrm>
            <a:off x="179388" y="1341438"/>
            <a:ext cx="8208962" cy="4267200"/>
          </a:xfrm>
        </p:spPr>
        <p:txBody>
          <a:bodyPr/>
          <a:lstStyle/>
          <a:p>
            <a:endParaRPr lang="en-NZ" sz="1800" smtClean="0"/>
          </a:p>
          <a:p>
            <a:pPr marL="914400" lvl="2" indent="0">
              <a:buFontTx/>
              <a:buNone/>
            </a:pPr>
            <a:endParaRPr lang="en-NZ" sz="1800" smtClean="0"/>
          </a:p>
          <a:p>
            <a:pPr lvl="1">
              <a:buFont typeface="Courier New" pitchFamily="49" charset="0"/>
              <a:buChar char="o"/>
            </a:pPr>
            <a:r>
              <a:rPr lang="en-NZ" b="1" smtClean="0"/>
              <a:t>Evolutionary reasons </a:t>
            </a:r>
            <a:r>
              <a:rPr lang="en-NZ" smtClean="0"/>
              <a:t>– body weight is defended, time preferences are short for those at risk</a:t>
            </a:r>
          </a:p>
          <a:p>
            <a:pPr lvl="1">
              <a:buFont typeface="Courier New" pitchFamily="49" charset="0"/>
              <a:buChar char="o"/>
            </a:pPr>
            <a:endParaRPr lang="en-NZ" smtClean="0"/>
          </a:p>
          <a:p>
            <a:pPr lvl="1">
              <a:buFont typeface="Courier New" pitchFamily="49" charset="0"/>
              <a:buChar char="o"/>
            </a:pPr>
            <a:r>
              <a:rPr lang="en-NZ" b="1" smtClean="0"/>
              <a:t>Differential sensitivity – genetic</a:t>
            </a:r>
          </a:p>
          <a:p>
            <a:pPr lvl="1">
              <a:buFont typeface="Courier New" pitchFamily="49" charset="0"/>
              <a:buChar char="o"/>
            </a:pPr>
            <a:endParaRPr lang="en-NZ" smtClean="0"/>
          </a:p>
          <a:p>
            <a:pPr lvl="1">
              <a:buFont typeface="Courier New" pitchFamily="49" charset="0"/>
              <a:buChar char="o"/>
            </a:pPr>
            <a:r>
              <a:rPr lang="en-NZ" b="1" smtClean="0"/>
              <a:t>Differential sensitivity – developmental</a:t>
            </a:r>
          </a:p>
          <a:p>
            <a:pPr marL="914400" lvl="2" indent="0">
              <a:buFontTx/>
              <a:buNone/>
            </a:pPr>
            <a:r>
              <a:rPr lang="en-NZ" sz="2000" b="1" smtClean="0"/>
              <a:t>epigenetic/programming</a:t>
            </a:r>
          </a:p>
          <a:p>
            <a:pPr marL="914400" lvl="2" indent="0">
              <a:buFontTx/>
              <a:buNone/>
            </a:pPr>
            <a:r>
              <a:rPr lang="en-NZ" sz="2000" b="1" smtClean="0"/>
              <a:t>hard wiring of appetite control, resting energy expenditure, willingness to exercise</a:t>
            </a:r>
          </a:p>
          <a:p>
            <a:pPr marL="914400" lvl="2" indent="0">
              <a:buFontTx/>
              <a:buNone/>
            </a:pPr>
            <a:r>
              <a:rPr lang="en-NZ" sz="2000" b="1" smtClean="0"/>
              <a:t>set points for body weight control</a:t>
            </a:r>
          </a:p>
          <a:p>
            <a:pPr lvl="1">
              <a:buFont typeface="Courier New" pitchFamily="49" charset="0"/>
              <a:buChar char="o"/>
            </a:pPr>
            <a:endParaRPr lang="en-NZ" smtClean="0"/>
          </a:p>
          <a:p>
            <a:pPr lvl="1">
              <a:buFont typeface="Courier New" pitchFamily="49" charset="0"/>
              <a:buChar char="o"/>
            </a:pPr>
            <a:r>
              <a:rPr lang="en-NZ" b="1" smtClean="0"/>
              <a:t>Cultural and societal factors </a:t>
            </a:r>
            <a:r>
              <a:rPr lang="en-NZ" smtClean="0"/>
              <a:t>influencing behaviour</a:t>
            </a:r>
          </a:p>
          <a:p>
            <a:endParaRPr lang="en-NZ" sz="2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785813"/>
            <a:ext cx="9144000" cy="685800"/>
          </a:xfrm>
        </p:spPr>
        <p:txBody>
          <a:bodyPr/>
          <a:lstStyle/>
          <a:p>
            <a:r>
              <a:rPr lang="en-NZ" sz="3200" smtClean="0">
                <a:solidFill>
                  <a:srgbClr val="00B0F0"/>
                </a:solidFill>
                <a:latin typeface="Calibri" pitchFamily="34" charset="0"/>
              </a:rPr>
              <a:t>DOHAD –  difficulties in overcoming conventional wisdom</a:t>
            </a:r>
            <a:endParaRPr lang="en-US" sz="3200" smtClean="0">
              <a:solidFill>
                <a:srgbClr val="00B0F0"/>
              </a:solidFill>
              <a:latin typeface="Calibri" pitchFamily="34" charset="0"/>
            </a:endParaRPr>
          </a:p>
        </p:txBody>
      </p:sp>
      <p:sp>
        <p:nvSpPr>
          <p:cNvPr id="12291" name="Content Placeholder 2"/>
          <p:cNvSpPr>
            <a:spLocks noGrp="1"/>
          </p:cNvSpPr>
          <p:nvPr>
            <p:ph idx="1"/>
          </p:nvPr>
        </p:nvSpPr>
        <p:spPr>
          <a:xfrm>
            <a:off x="285750" y="1785938"/>
            <a:ext cx="8858250" cy="4572000"/>
          </a:xfrm>
        </p:spPr>
        <p:txBody>
          <a:bodyPr/>
          <a:lstStyle/>
          <a:p>
            <a:r>
              <a:rPr lang="en-NZ" sz="2400" smtClean="0">
                <a:latin typeface="Calibri" pitchFamily="34" charset="0"/>
              </a:rPr>
              <a:t>Three major issues have delayed acceptance of the DOHAD model</a:t>
            </a:r>
          </a:p>
          <a:p>
            <a:pPr lvl="1"/>
            <a:r>
              <a:rPr lang="en-NZ" sz="2400" smtClean="0">
                <a:latin typeface="Calibri" pitchFamily="34" charset="0"/>
              </a:rPr>
              <a:t>The focus on birth weight</a:t>
            </a:r>
          </a:p>
          <a:p>
            <a:pPr lvl="1"/>
            <a:r>
              <a:rPr lang="en-NZ" sz="2400" smtClean="0">
                <a:latin typeface="Calibri" pitchFamily="34" charset="0"/>
              </a:rPr>
              <a:t>The need for a biologically plausible mechanism </a:t>
            </a:r>
          </a:p>
          <a:p>
            <a:pPr lvl="1"/>
            <a:r>
              <a:rPr lang="en-NZ" sz="2400" smtClean="0">
                <a:latin typeface="Calibri" pitchFamily="34" charset="0"/>
              </a:rPr>
              <a:t>Demonstrating the importance of the process</a:t>
            </a:r>
          </a:p>
          <a:p>
            <a:pPr lvl="1"/>
            <a:endParaRPr lang="en-NZ" sz="2400" smtClean="0">
              <a:latin typeface="Calibri" pitchFamily="34" charset="0"/>
            </a:endParaRPr>
          </a:p>
          <a:p>
            <a:pPr lvl="1"/>
            <a:r>
              <a:rPr lang="en-NZ" sz="2400" smtClean="0">
                <a:latin typeface="Calibri" pitchFamily="34" charset="0"/>
              </a:rPr>
              <a:t>All these issues have been addressed</a:t>
            </a:r>
          </a:p>
          <a:p>
            <a:pPr lvl="2"/>
            <a:r>
              <a:rPr lang="en-NZ" smtClean="0">
                <a:latin typeface="Calibri" pitchFamily="34" charset="0"/>
              </a:rPr>
              <a:t>It is not about birth weight</a:t>
            </a:r>
          </a:p>
          <a:p>
            <a:pPr lvl="2"/>
            <a:r>
              <a:rPr lang="en-NZ" smtClean="0">
                <a:latin typeface="Calibri" pitchFamily="34" charset="0"/>
              </a:rPr>
              <a:t>It involves epigenetics</a:t>
            </a:r>
          </a:p>
          <a:p>
            <a:pPr lvl="2"/>
            <a:r>
              <a:rPr lang="en-NZ" smtClean="0">
                <a:latin typeface="Calibri" pitchFamily="34" charset="0"/>
              </a:rPr>
              <a:t>Development is critical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NZ" smtClean="0">
                <a:solidFill>
                  <a:srgbClr val="0000FF"/>
                </a:solidFill>
              </a:rPr>
              <a:t>Responses of the developing organism to environmental cues</a:t>
            </a:r>
            <a:endParaRPr lang="en-US" smtClean="0">
              <a:solidFill>
                <a:srgbClr val="0000FF"/>
              </a:solidFill>
            </a:endParaRPr>
          </a:p>
        </p:txBody>
      </p:sp>
      <p:sp>
        <p:nvSpPr>
          <p:cNvPr id="13315" name="Content Placeholder 2"/>
          <p:cNvSpPr>
            <a:spLocks noGrp="1"/>
          </p:cNvSpPr>
          <p:nvPr>
            <p:ph idx="1"/>
          </p:nvPr>
        </p:nvSpPr>
        <p:spPr/>
        <p:txBody>
          <a:bodyPr/>
          <a:lstStyle/>
          <a:p>
            <a:r>
              <a:rPr lang="en-NZ" sz="2400" smtClean="0">
                <a:solidFill>
                  <a:srgbClr val="0000FF"/>
                </a:solidFill>
              </a:rPr>
              <a:t>Disruptive</a:t>
            </a:r>
            <a:r>
              <a:rPr lang="en-NZ" sz="2400" smtClean="0"/>
              <a:t> to the developmental programme (teratogensis)</a:t>
            </a:r>
          </a:p>
          <a:p>
            <a:endParaRPr lang="en-NZ" sz="2400" smtClean="0"/>
          </a:p>
          <a:p>
            <a:r>
              <a:rPr lang="en-NZ" sz="2400" smtClean="0">
                <a:solidFill>
                  <a:srgbClr val="0000FF"/>
                </a:solidFill>
              </a:rPr>
              <a:t>Adjust</a:t>
            </a:r>
            <a:r>
              <a:rPr lang="en-NZ" sz="2400" smtClean="0"/>
              <a:t> the developmental programme (developmental plasticity)</a:t>
            </a:r>
          </a:p>
          <a:p>
            <a:pPr>
              <a:buFontTx/>
              <a:buNone/>
            </a:pPr>
            <a:endParaRPr lang="en-NZ" sz="2400" smtClean="0"/>
          </a:p>
          <a:p>
            <a:pPr lvl="1"/>
            <a:r>
              <a:rPr lang="en-NZ" sz="2400" smtClean="0"/>
              <a:t>Potentially adaptive (ie promote fitness) – but can have maladaptive consequences</a:t>
            </a:r>
          </a:p>
          <a:p>
            <a:pPr lvl="1"/>
            <a:r>
              <a:rPr lang="en-NZ" sz="2400" smtClean="0"/>
              <a:t>Responses to cues such as altered nutrition</a:t>
            </a:r>
          </a:p>
          <a:p>
            <a:pPr lvl="1"/>
            <a:endParaRPr lang="en-NZ" sz="2400" smtClean="0"/>
          </a:p>
          <a:p>
            <a:pPr lvl="1"/>
            <a:endParaRPr lang="en-NZ" sz="2400" smtClean="0"/>
          </a:p>
          <a:p>
            <a:pPr lvl="1">
              <a:buFontTx/>
              <a:buNone/>
            </a:pPr>
            <a:r>
              <a:rPr lang="en-NZ" sz="240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6990"/>
      </a:accent1>
      <a:accent2>
        <a:srgbClr val="006990"/>
      </a:accent2>
      <a:accent3>
        <a:srgbClr val="FFFFFF"/>
      </a:accent3>
      <a:accent4>
        <a:srgbClr val="000000"/>
      </a:accent4>
      <a:accent5>
        <a:srgbClr val="AAB9C6"/>
      </a:accent5>
      <a:accent6>
        <a:srgbClr val="005E82"/>
      </a:accent6>
      <a:hlink>
        <a:srgbClr val="006990"/>
      </a:hlink>
      <a:folHlink>
        <a:srgbClr val="0098C3"/>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9288</TotalTime>
  <Words>1686</Words>
  <Application>Microsoft Office PowerPoint</Application>
  <PresentationFormat>On-screen Show (4:3)</PresentationFormat>
  <Paragraphs>366</Paragraphs>
  <Slides>31</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43" baseType="lpstr">
      <vt:lpstr>Arial</vt:lpstr>
      <vt:lpstr>MS PGothic</vt:lpstr>
      <vt:lpstr>Verdana</vt:lpstr>
      <vt:lpstr>Times New Roman</vt:lpstr>
      <vt:lpstr>Calibri</vt:lpstr>
      <vt:lpstr>Trebuchet MS</vt:lpstr>
      <vt:lpstr>Courier New</vt:lpstr>
      <vt:lpstr>Berlin Sans FB</vt:lpstr>
      <vt:lpstr>Blank Presentation</vt:lpstr>
      <vt:lpstr>Microsoft Graph Chart</vt:lpstr>
      <vt:lpstr>Chart</vt:lpstr>
      <vt:lpstr>Microsoft Office Excel Chart</vt:lpstr>
      <vt:lpstr>A conceptual basis for life course biology</vt:lpstr>
      <vt:lpstr>Some core issues</vt:lpstr>
      <vt:lpstr>Some background concepts</vt:lpstr>
      <vt:lpstr>Some background concepts</vt:lpstr>
      <vt:lpstr>Do 70% of the world have a disease? </vt:lpstr>
      <vt:lpstr>     Variable vulnerability</vt:lpstr>
      <vt:lpstr>Variable responses to an obesogenic environment</vt:lpstr>
      <vt:lpstr>DOHAD –  difficulties in overcoming conventional wisdom</vt:lpstr>
      <vt:lpstr>Responses of the developing organism to environmental cues</vt:lpstr>
      <vt:lpstr>PowerPoint Presentation</vt:lpstr>
      <vt:lpstr>PowerPoint Presentation</vt:lpstr>
      <vt:lpstr>PowerPoint Presentation</vt:lpstr>
      <vt:lpstr>PowerPoint Presentation</vt:lpstr>
      <vt:lpstr>The impact of parity</vt:lpstr>
      <vt:lpstr>PowerPoint Presentation</vt:lpstr>
      <vt:lpstr>PowerPoint Presentation</vt:lpstr>
      <vt:lpstr>PowerPoint Presentation</vt:lpstr>
      <vt:lpstr>Post-pubertal adolescence  is an evolutionary novelty</vt:lpstr>
      <vt:lpstr>PowerPoint Presentation</vt:lpstr>
      <vt:lpstr>PowerPoint Presentation</vt:lpstr>
      <vt:lpstr>PowerPoint Presentation</vt:lpstr>
      <vt:lpstr>Possible explanations</vt:lpstr>
      <vt:lpstr>Males – early versus average</vt:lpstr>
      <vt:lpstr>Contingent developmental cues</vt:lpstr>
      <vt:lpstr>Epigenetic effects on phenotype</vt:lpstr>
      <vt:lpstr>The evolution of epigenetics</vt:lpstr>
      <vt:lpstr>The role of epigenetics in evolution</vt:lpstr>
      <vt:lpstr>  Multiple systems of inheritance need to be incorporated into population studies</vt:lpstr>
      <vt:lpstr>Beyond the gene-environment interaction</vt:lpstr>
      <vt:lpstr>PowerPoint Presentation</vt:lpstr>
      <vt:lpstr>Acknowledgements</vt:lpstr>
    </vt:vector>
  </TitlesOfParts>
  <Company>KingSt Advertising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Liggens is an Institute</dc:title>
  <dc:creator>Studio 2</dc:creator>
  <cp:lastModifiedBy>pglu005</cp:lastModifiedBy>
  <cp:revision>296</cp:revision>
  <dcterms:created xsi:type="dcterms:W3CDTF">2008-07-24T23:39:13Z</dcterms:created>
  <dcterms:modified xsi:type="dcterms:W3CDTF">2011-09-15T04:07:42Z</dcterms:modified>
</cp:coreProperties>
</file>