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7"/>
  </p:notesMasterIdLst>
  <p:sldIdLst>
    <p:sldId id="256" r:id="rId2"/>
    <p:sldId id="257" r:id="rId3"/>
    <p:sldId id="258" r:id="rId4"/>
    <p:sldId id="259" r:id="rId5"/>
    <p:sldId id="260" r:id="rId6"/>
    <p:sldId id="268" r:id="rId7"/>
    <p:sldId id="263" r:id="rId8"/>
    <p:sldId id="286" r:id="rId9"/>
    <p:sldId id="266" r:id="rId10"/>
    <p:sldId id="267" r:id="rId11"/>
    <p:sldId id="265" r:id="rId12"/>
    <p:sldId id="269" r:id="rId13"/>
    <p:sldId id="272" r:id="rId14"/>
    <p:sldId id="270" r:id="rId15"/>
    <p:sldId id="273" r:id="rId16"/>
    <p:sldId id="274" r:id="rId17"/>
    <p:sldId id="275" r:id="rId18"/>
    <p:sldId id="277" r:id="rId19"/>
    <p:sldId id="276" r:id="rId20"/>
    <p:sldId id="278" r:id="rId21"/>
    <p:sldId id="279" r:id="rId22"/>
    <p:sldId id="281" r:id="rId23"/>
    <p:sldId id="282" r:id="rId24"/>
    <p:sldId id="283" r:id="rId25"/>
    <p:sldId id="26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41" autoAdjust="0"/>
  </p:normalViewPr>
  <p:slideViewPr>
    <p:cSldViewPr>
      <p:cViewPr varScale="1">
        <p:scale>
          <a:sx n="72" d="100"/>
          <a:sy n="72" d="100"/>
        </p:scale>
        <p:origin x="-11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42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09-15T09:20:20.23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92 386 10,'-27'-14'12,"8"5"-1,1-2-3,18 11-2,-23-13-1,23 13-1,0 0-1,0 0-1,0 0 0,0 0 0,0 0 2,0 0 1,0 0 0,-4 20 2,4-20-1,11 22 1,-11-22 0,18 27-1,-18-27-1,25 25 0,-5-14-1,0 2 0,5-1-1,6 1 0,5 0-1,2-1 0,5 1 0,1-2 0,1-2 0,0 0 1,4 2 0,-6-4 0,6 2 1,-2-2 0,5 0 0,-3-1 0,5 1-1,0-2-2,7-1 1,2-2-1,1-2 0,4-2-1,3-2 1,1-1-1,-2-1 0,0 1 0,-3 0 0,-2-1 0,0 3-1,-5-1 1,-3 2 0,-2-1 1,-1 1-2,-2 2 2,0-2-1,1 2 0,-6 2 0,0-2 0,-1 3 0,5-1 0,-2 2 1,1-1-1,1 1 0,1 0 0,0-3 0,1 1 0,-1-2 1,2 0-1,0-2 0,-1-1 0,3 1 1,-2-2-1,4 1 0,-1-3 1,6 3-1,1-3 0,1 1 1,7 0-1,0-1 0,4-1 0,3 1 1,4-3-1,4 0 0,3-1 0,0-3 0,4-1 0,0-1 0,1-3-1,-1 4 1,-3-3 0,-3 7 0,-5-5 0,-2 6 0,-3 0 0,-4 4 0,-4 1 0,-1 2 0,-4 0 0,0 2 0,-2 0 0,-4 4 0,-1 0 0,-6-1 0,4 3 0,-2-5 0,1 7 0,-3-5 0,2 3 0,-2-3 0,4 5 0,0-5 0,0 1 0,0 1 0,0-1 0,2 1 0,0-1 1,-1-1-1,5 1 0,1 1 1,-2-1-1,1 0 0,2-1 1,1 1 0,-1-2-1,-1 1 1,0-1 0,-4 0-1,6-2 1,-1 0 0,-3 0-1,2-2 1,-2 0-1,4 0 0,0 1 0,4-3 0,-4 0 0,0-1 0,3 0 0,-1-3 0,2 1 0,-2 0 0,-4 0 1,-4 0-1,3 1 0,-5 1 1,-3-1-1,-1 3 0,-3-1 1,1 4-1,-2-2 1,-1 2-1,-1-2 1,2 2-1,1-1 0,-1 2 0,5-2 0,-1 2 0,1-1 0,0 0 0,-2 4 0,2-2 1,-1 3-1,-1-3 0,2 5 0,0-3 0,-3 3 1,1 0-1,-1-1 1,1-1-1,0 1 0,1-1 1,-3-1-1,4-1 0,0 1 0,4-2 1,2-1-1,1 1 0,-1-2 0,1-2 0,-3-1 0,-2-1 0,5-1 0,-3-2 0,0-1 1,-1-1-1,3-1 0,1 4 1,2-3-1,2 2 0,-3 0 0,-1 1 0,0 1 0,1 1 0,-6 1 0,0-1 0,-6 0 0,-3-1 0,-4 1 0,1-1 0,-6 3 0,-2-3 0,-2 1 0,-2 1 0,-5-1 0,-5 2-1,-4 0 1,-18 2 0,25-1 0,-25 1 0,0 0 0,0 0 0,0 0 0,0 0 0,0 0 0,0 0 0,0 0 0,-18 0 1,18 0-1,-16-6 0,16 6 1,-31-11-1,8 4 0,-2 0 0,-8-2 0,-1 0 0,-6-2 0,-3 0 1,-4 0-1,0 2 1,-5-2-1,-4 2 1,-2 0 0,-3 0 0,-4 2-1,-2 4 1,-5-1-1,-4 2 0,-2 0-1,-1 2 1,-4 0 0,0 0 0,0-1-1,-4-1 1,6 0 0,-2-2 0,4-1 0,1 0 0,2-1 0,2 1 0,-1-1 1,6 1-1,-1-1 0,1 3 1,2-3-1,-1 1 1,-1 0 0,8-1 0,-2 1 0,3-1 0,2-1 0,3 0 0,2 0 0,4-1-1,1 1 1,1 0-1,0 0 1,-2 1-1,0-1 1,1 4-1,-3-1 0,3 0 0,-1 3 0,-2-1 0,3 2 0,-1 0 0,0 0 0,6 2 0,-2-1 1,-2 1-1,-2 2 0,-3-1 0,-1 1 0,-3 0 0,1-1 0,-14 3 0,0-1 0,-1-1-1,0-1 1,-3 3 0,-1-1 0,-1-1 0,-1 1-1,2-1 1,0 1 0,0 1 0,2-3 0,0 3 0,3-5 0,6 3 0,-2-2 0,7 1 0,2-1 0,7 0 0,3 0 0,4-2 0,2 2 0,2-1 0,4 1 0,0 0 0,1 2 0,-1-3 0,0 1 0,-4 0 0,0 0 0,-2 1 0,-1-1 0,-2 0 0,-4 0 0,0 0 0,-2-1 0,0 3 0,-3-2-1,-4 2 1,0-3 0,-2 3-1,-3 0 1,0-3 0,-4 3 0,-2-2 0,-4 1 0,5-1 0,-1 0 0,-2 0 0,4 0 0,0 1 0,6-1 0,1 0 0,6 1 0,3-1 0,2 2 0,2-1 0,5-1 0,3 0 0,2 0 0,3 0 1,3-2-1,0 0 0,4 0 0,1-2 0,3 2 0,-3-2 0,-1 0 0,-2 0 0,-2 1 0,-2 1 0,-1 0 0,-6-2 0,0 2 0,-3 0 0,-3 0 0,-3 0 0,-1 0 0,-1 0 0,-2 0 0,3 0 0,-5 0 0,3 0 0,-4 0 0,3 0 0,-1 0 0,-1 0 0,1 0 0,2 0 0,-5-2 0,3 2 0,0 0 0,3 0 0,2 2 0,-2-2 0,2 2 0,2-1 0,2-1 1,3 2-1,2 0 0,-1 0 0,3-2 0,0 2 0,0-2 0,-1 0 0,-4 0 0,1 0 0,-1 0 0,-1-2 0,1 0-1,1-2 1,-1 1 0,3-3 0,3 1 0,1 0 0,2-1 0,-3 1-1,3 1 1,-2 1 0,1 1-1,1 2 1,3 0-1,-4 2 1,3-1-1,-1 3 1,2 0-1,-2 1 1,6 0 0,-4 3-1,2 1 1,2 0-1,1 5 1,3 1 0,-1-1-1,0 4 1,3-2 0,1 0-1,-1 1 1,3-3 0,16-14 0,-29 22 0,29-22 0,-23 12 0,23-12 0,-22 13-1,22-13 1,-20 11 0,20-11 0,-19 11-1,19-11 1,-28 14 0,12-8 0,16-6 0,-29 10 0,13-4 0,16-6 0,-25 9 0,25-9-1,-16 5 1,16-5 0,0 0 0,0 0 0,0 0 0,0 0-1,0 0 1,-17 2 0,17-2 0,0 0 0,0 0 0,0 0 0,-16 0 0,16 0 0,0 0 0,0 0 0,0 0 0,-16 2 0,16-2 0,0 0 0,0 0-1,0 0 1,0 0 0,0 0 0,0 0-1,0 0 1,0 0 0,0 0-1,0 0 0,0 0 1,-16 20-1,16-20 1,0 0-1,0 0 1,-2 20-1,2-20 1,0 0 0,5 19-1,-5-19 1,7 17 0,-7-17 0,11 19 0,-11-19 0,15 20 0,-15-20 0,16 22 0,-16-22 0,20 20 1,-20-20-1,25 18 0,-25-18 1,31 16-1,-11-7 0,-1-2 1,3-1-1,0 1 1,5-2-1,-2 1 0,6-1 0,-1-1 1,3 1-1,5-1 0,3-2 0,3-2 0,3 1 1,3-2-1,2 1 0,3-2 0,2 2 0,-1-2 0,-2 0 0,2 0 0,-2 2 0,1-1 0,-1 1 0,-4-2 0,1 2 0,-1-2 0,3 2 0,1-2 1,2 2-1,0 0 0,1-2 0,7 1 0,1-1 0,1 0 0,1 0 0,0-1 1,0 1-1,-1-2 0,-1 1 0,-2-1 0,-1-1 0,-3-1 0,-1-1 0,0 0 0,1 0 0,-1 1 0,-4-3 0,4 2 0,-2 0 0,4 3 0,-3-1 0,3 3 0,-2 0 0,-1 0 0,3 2 0,3 2-1,0 0 1,0 0 0,-1-1 0,3 1 0,-2 0 0,2 2 0,2-1 0,-4 1 0,2 1 0,3-1 0,3 3 0,-1-1 0,4-1 0,2-1 0,1-1 0,5 1 0,1-4 0,3 2 1,1-4-1,1 2 0,2-2 0,1 0 0,-5 2 1,3 0-1,-5 0 1,-1 2-1,-3 0 0,-3 1 0,1 1 0,-4 0 1,0-3-1,0 1-1,2 0 1,-2 0 0,2-4 0,-1 0 0,1 0 0,0-1 0,2-3 0,-1 3 0,1-3 1,-2 1-1,-1 1 0,1 1 0,2-1 0,-1 0 1,-3 1-1,0 1 0,0-2 0,0 3 0,-2-5 0,1 3 0,-1-1 1,0 0-1,0 1 0,-2-1 0,1 2 1,1 1-1,0-1 0,0 2 0,-1 2 0,-3-1 0,-1 1 0,-4 2 0,-1-2 0,-5 1 1,-4-1-1,-3 0 0,-3 0 0,0-1 0,0 1 0,-2 0 0,0 0 1,0 0-1,2-1 0,2 1 0,1 0 1,1 0-1,1 1 0,1-1 0,-1 2 0,6-2 0,-2 0 0,1 1 0,1-1 0,-4 0 0,2 1 0,-2-3 0,4 2 0,-2-2 1,-2 2-1,2-4 1,0 0 0,2-1-1,3-3 1,2-1 0,-3 0-1,-1 0 0,-1-2 0,-2 1 1,-7-1-1,-6 2 0,-9 0 0,-8 2 0,-5 1 0,-4 0 0,-17 4 0,0 0-1,18-3 1,-18 3 0,0 0-1,0 0 0,0 0 1,0 0-1,0 0-1,0 0 0,0 0-1,0 0-2,0 0-6,0 0-8,-20-4-8,20 4-4,-18-5 0,18 5 0,-26-20 2</inkml:trace>
</inkml:ink>
</file>

<file path=ppt/ink/ink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09-15T09:20:22.906"/>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1079 22 5,'-20'-13'5,"20"13"-1,-16-5 0,16 5 0,-18 0 3,18 0 1,-24 0 2,8-4 1,16 4 1,-29 0-1,29 0 0,-30 0-2,13 0-2,1 0-2,-2 2 0,0 0-2,0-2 0,0 2-1,-2 1-1,0 1 0,-1-1 0,-1 1-1,-3 1 1,-6 1 0,2-2 0,-5 1 1,-2-1 0,0-1 1,-2-1 1,2-2-1,0-2 1,5 2-1,0-3-1,4-1 0,4 2-1,1-1 0,4-1-1,2 0 0,16 4 1,-29-5-1,29 5 0,-24-7 0,24 7 0,-16-6 1,16 6-1,-16-3 0,16 3 0,0 0 1,-16-4-1,16 4 0,0 0 0,0 0 0,-20 2 1,20-2-1,-16 9 0,16-9 0,-22 16 0,22-16 0,-23 29 0,14-13 0,-4 6 1,4 0-1,-2 3 0,0 0 1,4 4 0,0-2 0,1 0 0,-1 0 1,4 2-1,-1-2 1,4 0-1,-2 2 0,2-6 0,0 3 0,0-5 0,2 3 1,-2-6-1,2 0 0,-4-2 0,6 0 0,-4-16 0,1 29 0,-1-29 0,2 24-1,-2-24 0,4 18 1,-4-18-1,0 0 0,0 0 0,0 0 0,0 0 1,0 0-1,0 0 0,0 0 0,0 0 0,0 0 0,0 0 0,0 0-1,0 0 1,0 0 0,0 0 0,0 0 0,0 0 0,0 0 0,16 16 0,-16-16 0,27 4 0,-9-1 0,4-1 0,1 2 1,6 1-1,2-1 0,3 3 0,2-2 0,4 3 0,3-3 0,4 2 0,4-1 0,-1-3 0,1 1 1,-3-2-1,1-1 0,0 1 0,0-2 0,-3 0 0,1-2 0,4 1 0,1-1 0,6-2 0,0 1 0,5-1 0,0-1-1,0-1 1,-1-1-1,6 2 0,-3-5-1,-4 3-1,1-2-1,3 2-4,-6-2-7,10 2-8,3 7-6,-9-7 1,6 5 0,-13-13 2</inkml:trace>
</inkml:ink>
</file>

<file path=ppt/ink/ink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09-15T09:20:29.58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34 56 50,'-27'-33'21,"27"33"1,-15-18-3,15 18-7,0 0-7,0 0-3,0 0-1,0 0 0,0 0 0,0 0 1,0 0 1,33 4 0,-4 3 1,5-1 0,11 3 1,9-8-1,13 7-1,1-5 0,8 1 0,5-4 0,4 0 0,2-4-1,1 2 1,4-1 0,0-1 0,2 1 0,2-1 0,-1-1 0,3 3-1,1-2 1,4 4-1,-4-2 0,4 2-1,0 2 1,2-2-1,-1 4-1,5-2 1,-3 3-1,2-3 1,2 3-1,-3-3 0,1 2 0,2-1 0,0-1 1,-1 0 0,2-2 0,-4 2 0,-1-2 0,3 1 0,-3 1 1,-5 0-1,0 2 1,0-1-1,-7 1 0,2 1-1,-2 1 1,-1-1-1,-2 2 1,1 2-1,-2 0 1,-2 2-1,-1 0 1,0 2 0,-1-1-1,-3 5 1,0-3-1,0 2 1,0 0 0,4-1-1,1 1 1,4-1-1,-2-3 1,2 1-1,4-4 1,5 0-1,2-2 0,0-1 0,5-1 0,0-3 0,8 0 0,-1-1 0,4-2 0,2-1 0,0 2 0,2-2 0,2 0 0,-1-1 0,1 1 0,3 2 0,-2-2-1,2 2 1,-2-2 0,4 2 0,0-2 0,0 1 0,0-3 0,0-1 0,0-3 0,0-1 0,-2 0 0,-4-3 0,-3 1 0,-5-2 0,-8 1 0,-5 1 0,-7 2 0,-10 1-1,-6 1 1,-10 4 1,-5-1-1,-9 2-1,-2 2 2,-2 0-1,-3 2 0,2 0 0,1 1 0,2 1 0,7 1 0,4 1 1,6-1-1,1 1 0,6 1 1,5-2-1,1 3 0,8-3 1,2-1 0,-2 1-1,4-3 1,-4 1 0,-2-3-1,-3 0 1,-10 0 0,-8-1 0,-11-3-1,-6 0 1,-10 3-1,-8-3 0,-9 2 0,-7-1 0,-2 3-1,-16 0 1,17-4-2,-17 4 0,0 0-4,0 0-4,0 0-17,0 0-9,-17-11 1,-8 6 0,-20-12-1</inkml:trace>
</inkml:ink>
</file>

<file path=ppt/ink/ink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09-15T09:20:31.51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220 250 63,'-48'10'27,"-8"-13"-2,12 8 0,5-5-15,6 0-9,13 0 0,20 0-1,0 0-1,0 0 1,0 0 1,20 2 2,5-4 0,6-3 1,9 1 0,5-7 1,11 2 0,7-2-3,7 6 1,6-2-1,5 3 0,8-1-1,3 3 1,5 2-1,8 0 0,-2 0 1,3 2-1,6-4 0,4 2 0,3 0 0,7-2 0,6-1 0,1-1 0,6 0 0,2 1 0,-2-3-1,0 3 1,-4 1 0,1 0-1,-5 2 1,-3 2-1,-7 2 0,4 1 1,-4 2-1,-2 0 0,2 2 0,-6-1 0,2-1 1,1-2-1,-1 1 1,-3-5-1,1 3 1,-1-2-1,-2 0 1,3 5 0,-3-3-1,5 5 1,1-2-1,1 2 0,2 2 0,1-1 1,1-1-1,2-1 0,-4-1 1,3-2-1,-1-1 1,3-2 0,0-2-1,4-2 1,0 0 0,7-1-1,2-3 1,2-1-1,0-2 0,1-2 1,1-3-1,0-1 1,-1 1-1,-3-1 1,-2 3 0,-2-1 0,3 4-1,-5 4 2,1-1-2,-1 3 1,-5 1 0,2-2-1,-2 2 1,1-1 0,-3-1 0,0-1 0,2-1 0,2 3 0,2-3 0,1 3 0,1 1 0,1 0-1,2 2 0,1-2 1,1 2-1,-2 0 0,-2-2 1,-1 1-1,-1-5 1,-3-1-1,-4-2 1,1 0-1,-5 0 1,-1-2-1,-2 2 0,-1 2 0,-5 0 1,1 1-1,-6 3 0,-1 1 0,-3 2 0,-1 0 0,-4 2 0,4 1 1,-3 1-1,2-1 0,3 3 0,-2-1 0,7 3 0,0-1 0,2-2 0,2 2 0,1-1 0,4-3 0,2-1 1,2 0-1,-2-4 1,0 0-1,0-1 1,-4-1-1,0-1 1,-7 1 0,-2-1-1,-3 1 0,-6 1 0,1-1 0,-7 0 0,1 3 0,-9-3 0,-5 0 0,-10 2 0,-9-1-1,-7 1 1,-10 0 0,-12 0 0,-8 1-1,-8 1 1,-16 0-1,18 0 0,-18 0-1,0 0 0,0 0-1,0 0-2,0 0-4,0 0-14,-20 29-12,4-6 0,-2 4 0,-6-5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AB7FEA-8F02-42CA-8DC2-157E7927566A}" type="datetimeFigureOut">
              <a:rPr lang="en-SG" smtClean="0"/>
              <a:t>15/9/2011</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DE8C98-4445-438F-9BB6-A455AEB0243D}" type="slidenum">
              <a:rPr lang="en-SG" smtClean="0"/>
              <a:t>‹#›</a:t>
            </a:fld>
            <a:endParaRPr lang="en-SG"/>
          </a:p>
        </p:txBody>
      </p:sp>
    </p:spTree>
    <p:extLst>
      <p:ext uri="{BB962C8B-B14F-4D97-AF65-F5344CB8AC3E}">
        <p14:creationId xmlns:p14="http://schemas.microsoft.com/office/powerpoint/2010/main" val="3990957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smtClean="0"/>
              <a:t>Schematic diagram of glucocorticoid receptor (GR) gene in human (</a:t>
            </a:r>
            <a:r>
              <a:rPr lang="en-SG" i="1" dirty="0" smtClean="0"/>
              <a:t>A</a:t>
            </a:r>
            <a:r>
              <a:rPr lang="en-SG" dirty="0" smtClean="0"/>
              <a:t>) and rat (</a:t>
            </a:r>
            <a:r>
              <a:rPr lang="en-SG" i="1" dirty="0" smtClean="0"/>
              <a:t>B</a:t>
            </a:r>
            <a:r>
              <a:rPr lang="en-SG" dirty="0" smtClean="0"/>
              <a:t>). The human GR gene has 9 exons; 1 and 9 are subject to alternative splicing. As explained in the text, the human exon 1A (rat exon 1.1–1.3) is not shown, given its distance far upstream from the rest. Exon 9 can be spliced to join exon 8, generating GRα and GRβ isoforms. Other splicing variants are generated by the insertion of an additional codon (GUA) in DNA binding domain (DBD) between 2 zinc fingers (exons 3 and 4) to yield </a:t>
            </a:r>
            <a:r>
              <a:rPr lang="en-SG" dirty="0" err="1" smtClean="0"/>
              <a:t>GRγ</a:t>
            </a:r>
            <a:r>
              <a:rPr lang="en-SG" dirty="0" smtClean="0"/>
              <a:t>; by deletion of exons 5–7 [steroid binding domain (SBD)] to yield GRA; or by deletion of exons 8–9 (yields GRP).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SG" b="1" dirty="0" smtClean="0"/>
              <a:t>Intrauterine growth retardation affects expression and epigenetic characteristics of the rat hippocampal glucocorticoid receptor gene </a:t>
            </a:r>
          </a:p>
          <a:p>
            <a:endParaRPr lang="en-SG" dirty="0"/>
          </a:p>
        </p:txBody>
      </p:sp>
      <p:sp>
        <p:nvSpPr>
          <p:cNvPr id="4" name="Slide Number Placeholder 3"/>
          <p:cNvSpPr>
            <a:spLocks noGrp="1"/>
          </p:cNvSpPr>
          <p:nvPr>
            <p:ph type="sldNum" sz="quarter" idx="10"/>
          </p:nvPr>
        </p:nvSpPr>
        <p:spPr/>
        <p:txBody>
          <a:bodyPr/>
          <a:lstStyle/>
          <a:p>
            <a:fld id="{A7DE8C98-4445-438F-9BB6-A455AEB0243D}" type="slidenum">
              <a:rPr lang="en-SG" smtClean="0"/>
              <a:t>8</a:t>
            </a:fld>
            <a:endParaRPr lang="en-SG"/>
          </a:p>
        </p:txBody>
      </p:sp>
    </p:spTree>
    <p:extLst>
      <p:ext uri="{BB962C8B-B14F-4D97-AF65-F5344CB8AC3E}">
        <p14:creationId xmlns:p14="http://schemas.microsoft.com/office/powerpoint/2010/main" val="4183125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individual differences we can explain by sequence variations in DNA e.g. BDNF polymorphism</a:t>
            </a:r>
            <a:endParaRPr lang="en-SG" dirty="0"/>
          </a:p>
        </p:txBody>
      </p:sp>
      <p:sp>
        <p:nvSpPr>
          <p:cNvPr id="4" name="Slide Number Placeholder 3"/>
          <p:cNvSpPr>
            <a:spLocks noGrp="1"/>
          </p:cNvSpPr>
          <p:nvPr>
            <p:ph type="sldNum" sz="quarter" idx="10"/>
          </p:nvPr>
        </p:nvSpPr>
        <p:spPr/>
        <p:txBody>
          <a:bodyPr/>
          <a:lstStyle/>
          <a:p>
            <a:fld id="{A7DE8C98-4445-438F-9BB6-A455AEB0243D}" type="slidenum">
              <a:rPr lang="en-SG" smtClean="0"/>
              <a:t>10</a:t>
            </a:fld>
            <a:endParaRPr lang="en-SG"/>
          </a:p>
        </p:txBody>
      </p:sp>
    </p:spTree>
    <p:extLst>
      <p:ext uri="{BB962C8B-B14F-4D97-AF65-F5344CB8AC3E}">
        <p14:creationId xmlns:p14="http://schemas.microsoft.com/office/powerpoint/2010/main" val="1340761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394A21A4-47BC-4B17-A361-D1053015C154}" type="datetimeFigureOut">
              <a:rPr lang="en-SG" smtClean="0"/>
              <a:t>15/9/2011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CDCD5C5B-508D-4DCA-B1B1-4335F26EA3FC}" type="slidenum">
              <a:rPr lang="en-SG" smtClean="0"/>
              <a:t>‹#›</a:t>
            </a:fld>
            <a:endParaRPr lang="en-SG"/>
          </a:p>
        </p:txBody>
      </p:sp>
    </p:spTree>
    <p:extLst>
      <p:ext uri="{BB962C8B-B14F-4D97-AF65-F5344CB8AC3E}">
        <p14:creationId xmlns:p14="http://schemas.microsoft.com/office/powerpoint/2010/main" val="3352766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394A21A4-47BC-4B17-A361-D1053015C154}" type="datetimeFigureOut">
              <a:rPr lang="en-SG" smtClean="0"/>
              <a:t>15/9/2011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CDCD5C5B-508D-4DCA-B1B1-4335F26EA3FC}" type="slidenum">
              <a:rPr lang="en-SG" smtClean="0"/>
              <a:t>‹#›</a:t>
            </a:fld>
            <a:endParaRPr lang="en-SG"/>
          </a:p>
        </p:txBody>
      </p:sp>
    </p:spTree>
    <p:extLst>
      <p:ext uri="{BB962C8B-B14F-4D97-AF65-F5344CB8AC3E}">
        <p14:creationId xmlns:p14="http://schemas.microsoft.com/office/powerpoint/2010/main" val="273647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394A21A4-47BC-4B17-A361-D1053015C154}" type="datetimeFigureOut">
              <a:rPr lang="en-SG" smtClean="0"/>
              <a:t>15/9/2011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CDCD5C5B-508D-4DCA-B1B1-4335F26EA3FC}" type="slidenum">
              <a:rPr lang="en-SG" smtClean="0"/>
              <a:t>‹#›</a:t>
            </a:fld>
            <a:endParaRPr lang="en-SG"/>
          </a:p>
        </p:txBody>
      </p:sp>
    </p:spTree>
    <p:extLst>
      <p:ext uri="{BB962C8B-B14F-4D97-AF65-F5344CB8AC3E}">
        <p14:creationId xmlns:p14="http://schemas.microsoft.com/office/powerpoint/2010/main" val="189182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394A21A4-47BC-4B17-A361-D1053015C154}" type="datetimeFigureOut">
              <a:rPr lang="en-SG" smtClean="0"/>
              <a:t>15/9/2011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CDCD5C5B-508D-4DCA-B1B1-4335F26EA3FC}" type="slidenum">
              <a:rPr lang="en-SG" smtClean="0"/>
              <a:t>‹#›</a:t>
            </a:fld>
            <a:endParaRPr lang="en-SG"/>
          </a:p>
        </p:txBody>
      </p:sp>
    </p:spTree>
    <p:extLst>
      <p:ext uri="{BB962C8B-B14F-4D97-AF65-F5344CB8AC3E}">
        <p14:creationId xmlns:p14="http://schemas.microsoft.com/office/powerpoint/2010/main" val="2905692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4A21A4-47BC-4B17-A361-D1053015C154}" type="datetimeFigureOut">
              <a:rPr lang="en-SG" smtClean="0"/>
              <a:t>15/9/2011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CDCD5C5B-508D-4DCA-B1B1-4335F26EA3FC}" type="slidenum">
              <a:rPr lang="en-SG" smtClean="0"/>
              <a:t>‹#›</a:t>
            </a:fld>
            <a:endParaRPr lang="en-SG"/>
          </a:p>
        </p:txBody>
      </p:sp>
    </p:spTree>
    <p:extLst>
      <p:ext uri="{BB962C8B-B14F-4D97-AF65-F5344CB8AC3E}">
        <p14:creationId xmlns:p14="http://schemas.microsoft.com/office/powerpoint/2010/main" val="281874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394A21A4-47BC-4B17-A361-D1053015C154}" type="datetimeFigureOut">
              <a:rPr lang="en-SG" smtClean="0"/>
              <a:t>15/9/2011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CDCD5C5B-508D-4DCA-B1B1-4335F26EA3FC}" type="slidenum">
              <a:rPr lang="en-SG" smtClean="0"/>
              <a:t>‹#›</a:t>
            </a:fld>
            <a:endParaRPr lang="en-SG"/>
          </a:p>
        </p:txBody>
      </p:sp>
    </p:spTree>
    <p:extLst>
      <p:ext uri="{BB962C8B-B14F-4D97-AF65-F5344CB8AC3E}">
        <p14:creationId xmlns:p14="http://schemas.microsoft.com/office/powerpoint/2010/main" val="228022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394A21A4-47BC-4B17-A361-D1053015C154}" type="datetimeFigureOut">
              <a:rPr lang="en-SG" smtClean="0"/>
              <a:t>15/9/2011</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CDCD5C5B-508D-4DCA-B1B1-4335F26EA3FC}" type="slidenum">
              <a:rPr lang="en-SG" smtClean="0"/>
              <a:t>‹#›</a:t>
            </a:fld>
            <a:endParaRPr lang="en-SG"/>
          </a:p>
        </p:txBody>
      </p:sp>
    </p:spTree>
    <p:extLst>
      <p:ext uri="{BB962C8B-B14F-4D97-AF65-F5344CB8AC3E}">
        <p14:creationId xmlns:p14="http://schemas.microsoft.com/office/powerpoint/2010/main" val="408481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394A21A4-47BC-4B17-A361-D1053015C154}" type="datetimeFigureOut">
              <a:rPr lang="en-SG" smtClean="0"/>
              <a:t>15/9/2011</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CDCD5C5B-508D-4DCA-B1B1-4335F26EA3FC}" type="slidenum">
              <a:rPr lang="en-SG" smtClean="0"/>
              <a:t>‹#›</a:t>
            </a:fld>
            <a:endParaRPr lang="en-SG"/>
          </a:p>
        </p:txBody>
      </p:sp>
    </p:spTree>
    <p:extLst>
      <p:ext uri="{BB962C8B-B14F-4D97-AF65-F5344CB8AC3E}">
        <p14:creationId xmlns:p14="http://schemas.microsoft.com/office/powerpoint/2010/main" val="607603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A21A4-47BC-4B17-A361-D1053015C154}" type="datetimeFigureOut">
              <a:rPr lang="en-SG" smtClean="0"/>
              <a:t>15/9/2011</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CDCD5C5B-508D-4DCA-B1B1-4335F26EA3FC}" type="slidenum">
              <a:rPr lang="en-SG" smtClean="0"/>
              <a:t>‹#›</a:t>
            </a:fld>
            <a:endParaRPr lang="en-SG"/>
          </a:p>
        </p:txBody>
      </p:sp>
    </p:spTree>
    <p:extLst>
      <p:ext uri="{BB962C8B-B14F-4D97-AF65-F5344CB8AC3E}">
        <p14:creationId xmlns:p14="http://schemas.microsoft.com/office/powerpoint/2010/main" val="121773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A21A4-47BC-4B17-A361-D1053015C154}" type="datetimeFigureOut">
              <a:rPr lang="en-SG" smtClean="0"/>
              <a:t>15/9/2011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CDCD5C5B-508D-4DCA-B1B1-4335F26EA3FC}" type="slidenum">
              <a:rPr lang="en-SG" smtClean="0"/>
              <a:t>‹#›</a:t>
            </a:fld>
            <a:endParaRPr lang="en-SG"/>
          </a:p>
        </p:txBody>
      </p:sp>
    </p:spTree>
    <p:extLst>
      <p:ext uri="{BB962C8B-B14F-4D97-AF65-F5344CB8AC3E}">
        <p14:creationId xmlns:p14="http://schemas.microsoft.com/office/powerpoint/2010/main" val="74098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A21A4-47BC-4B17-A361-D1053015C154}" type="datetimeFigureOut">
              <a:rPr lang="en-SG" smtClean="0"/>
              <a:t>15/9/2011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CDCD5C5B-508D-4DCA-B1B1-4335F26EA3FC}" type="slidenum">
              <a:rPr lang="en-SG" smtClean="0"/>
              <a:t>‹#›</a:t>
            </a:fld>
            <a:endParaRPr lang="en-SG"/>
          </a:p>
        </p:txBody>
      </p:sp>
    </p:spTree>
    <p:extLst>
      <p:ext uri="{BB962C8B-B14F-4D97-AF65-F5344CB8AC3E}">
        <p14:creationId xmlns:p14="http://schemas.microsoft.com/office/powerpoint/2010/main" val="3369794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A21A4-47BC-4B17-A361-D1053015C154}" type="datetimeFigureOut">
              <a:rPr lang="en-SG" smtClean="0"/>
              <a:t>15/9/2011</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D5C5B-508D-4DCA-B1B1-4335F26EA3FC}" type="slidenum">
              <a:rPr lang="en-SG" smtClean="0"/>
              <a:t>‹#›</a:t>
            </a:fld>
            <a:endParaRPr lang="en-SG"/>
          </a:p>
        </p:txBody>
      </p:sp>
    </p:spTree>
    <p:extLst>
      <p:ext uri="{BB962C8B-B14F-4D97-AF65-F5344CB8AC3E}">
        <p14:creationId xmlns:p14="http://schemas.microsoft.com/office/powerpoint/2010/main" val="262230451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18.emf"/><Relationship Id="rId7" Type="http://schemas.openxmlformats.org/officeDocument/2006/relationships/image" Target="../media/image20.emf"/><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19.emf"/><Relationship Id="rId4" Type="http://schemas.openxmlformats.org/officeDocument/2006/relationships/customXml" Target="../ink/ink2.xml"/><Relationship Id="rId9" Type="http://schemas.openxmlformats.org/officeDocument/2006/relationships/image" Target="../media/image2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6632"/>
            <a:ext cx="7772400" cy="1470025"/>
          </a:xfrm>
        </p:spPr>
        <p:txBody>
          <a:bodyPr/>
          <a:lstStyle/>
          <a:p>
            <a:r>
              <a:rPr lang="en-US" dirty="0" smtClean="0"/>
              <a:t>Stress and health</a:t>
            </a:r>
            <a:endParaRPr lang="en-SG" dirty="0"/>
          </a:p>
        </p:txBody>
      </p:sp>
      <p:sp>
        <p:nvSpPr>
          <p:cNvPr id="3" name="Subtitle 2"/>
          <p:cNvSpPr>
            <a:spLocks noGrp="1"/>
          </p:cNvSpPr>
          <p:nvPr>
            <p:ph type="subTitle" idx="1"/>
          </p:nvPr>
        </p:nvSpPr>
        <p:spPr>
          <a:xfrm>
            <a:off x="467544" y="1268760"/>
            <a:ext cx="7315200" cy="1144632"/>
          </a:xfrm>
        </p:spPr>
        <p:txBody>
          <a:bodyPr>
            <a:normAutofit/>
          </a:bodyPr>
          <a:lstStyle/>
          <a:p>
            <a:r>
              <a:rPr lang="en-US" sz="2600" dirty="0"/>
              <a:t>The epigenetics of human social stress response</a:t>
            </a:r>
            <a:endParaRPr lang="en-SG" sz="26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28800"/>
            <a:ext cx="419140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32040" y="2852936"/>
            <a:ext cx="3960440" cy="1200329"/>
          </a:xfrm>
          <a:prstGeom prst="rect">
            <a:avLst/>
          </a:prstGeom>
          <a:noFill/>
        </p:spPr>
        <p:txBody>
          <a:bodyPr wrap="square" rtlCol="0">
            <a:spAutoFit/>
          </a:bodyPr>
          <a:lstStyle/>
          <a:p>
            <a:r>
              <a:rPr lang="en-US" dirty="0" smtClean="0"/>
              <a:t>Richard P. </a:t>
            </a:r>
            <a:r>
              <a:rPr lang="en-US" dirty="0" err="1" smtClean="0"/>
              <a:t>Ebstein</a:t>
            </a:r>
            <a:r>
              <a:rPr lang="en-US" dirty="0" smtClean="0"/>
              <a:t>, Ph.D.</a:t>
            </a:r>
          </a:p>
          <a:p>
            <a:r>
              <a:rPr lang="en-US" dirty="0" smtClean="0"/>
              <a:t>Department of Psychology</a:t>
            </a:r>
          </a:p>
          <a:p>
            <a:r>
              <a:rPr lang="en-US" dirty="0" smtClean="0"/>
              <a:t>National University of Singapore</a:t>
            </a:r>
          </a:p>
          <a:p>
            <a:r>
              <a:rPr lang="en-US" dirty="0" smtClean="0"/>
              <a:t>&amp; Hebrew University, Jerusalem</a:t>
            </a:r>
            <a:endParaRPr lang="en-SG" dirty="0"/>
          </a:p>
        </p:txBody>
      </p:sp>
    </p:spTree>
    <p:extLst>
      <p:ext uri="{BB962C8B-B14F-4D97-AF65-F5344CB8AC3E}">
        <p14:creationId xmlns:p14="http://schemas.microsoft.com/office/powerpoint/2010/main" val="645827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77104" y="0"/>
            <a:ext cx="4681066" cy="3356032"/>
          </a:xfrm>
          <a:prstGeom prst="rect">
            <a:avLst/>
          </a:prstGeom>
        </p:spPr>
      </p:pic>
      <p:pic>
        <p:nvPicPr>
          <p:cNvPr id="5" name="Picture 4"/>
          <p:cNvPicPr>
            <a:picLocks noChangeAspect="1"/>
          </p:cNvPicPr>
          <p:nvPr/>
        </p:nvPicPr>
        <p:blipFill>
          <a:blip r:embed="rId4"/>
          <a:stretch>
            <a:fillRect/>
          </a:stretch>
        </p:blipFill>
        <p:spPr>
          <a:xfrm>
            <a:off x="395536" y="3372115"/>
            <a:ext cx="8162072" cy="3485885"/>
          </a:xfrm>
          <a:prstGeom prst="rect">
            <a:avLst/>
          </a:prstGeom>
        </p:spPr>
      </p:pic>
      <p:grpSp>
        <p:nvGrpSpPr>
          <p:cNvPr id="6" name="Group 5"/>
          <p:cNvGrpSpPr/>
          <p:nvPr/>
        </p:nvGrpSpPr>
        <p:grpSpPr>
          <a:xfrm>
            <a:off x="755576" y="2236510"/>
            <a:ext cx="8072494" cy="2416626"/>
            <a:chOff x="214282" y="155118"/>
            <a:chExt cx="8072494" cy="2416626"/>
          </a:xfrm>
        </p:grpSpPr>
        <p:pic>
          <p:nvPicPr>
            <p:cNvPr id="7" name="Picture 6" descr="C:\Users\user\AppData\Local\Microsoft\Windows\Temporary Internet Files\Content.IE5\2TW8269E\MCPE06249_0000[1].wmf"/>
            <p:cNvPicPr>
              <a:picLocks noChangeAspect="1" noChangeArrowheads="1"/>
            </p:cNvPicPr>
            <p:nvPr/>
          </p:nvPicPr>
          <p:blipFill>
            <a:blip r:embed="rId5" cstate="print"/>
            <a:srcRect/>
            <a:stretch>
              <a:fillRect/>
            </a:stretch>
          </p:blipFill>
          <p:spPr bwMode="auto">
            <a:xfrm>
              <a:off x="6215074" y="214290"/>
              <a:ext cx="2071702" cy="2070613"/>
            </a:xfrm>
            <a:prstGeom prst="rect">
              <a:avLst/>
            </a:prstGeom>
            <a:noFill/>
          </p:spPr>
        </p:pic>
        <p:pic>
          <p:nvPicPr>
            <p:cNvPr id="8" name="Picture 7" descr="C:\Users\user\AppData\Local\Microsoft\Windows\Temporary Internet Files\Content.IE5\CMA09U8J\MCj02310190000[1].wmf"/>
            <p:cNvPicPr>
              <a:picLocks noChangeAspect="1" noChangeArrowheads="1"/>
            </p:cNvPicPr>
            <p:nvPr/>
          </p:nvPicPr>
          <p:blipFill>
            <a:blip r:embed="rId6" cstate="print"/>
            <a:srcRect/>
            <a:stretch>
              <a:fillRect/>
            </a:stretch>
          </p:blipFill>
          <p:spPr bwMode="auto">
            <a:xfrm>
              <a:off x="214282" y="155118"/>
              <a:ext cx="1571636" cy="2416626"/>
            </a:xfrm>
            <a:prstGeom prst="rect">
              <a:avLst/>
            </a:prstGeom>
            <a:noFill/>
          </p:spPr>
        </p:pic>
        <p:sp>
          <p:nvSpPr>
            <p:cNvPr id="9" name="TextBox 6"/>
            <p:cNvSpPr txBox="1"/>
            <p:nvPr/>
          </p:nvSpPr>
          <p:spPr>
            <a:xfrm>
              <a:off x="2285984" y="1142984"/>
              <a:ext cx="4500594"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r>
                <a:rPr lang="en-US" sz="1600" b="1" dirty="0" smtClean="0">
                  <a:latin typeface="+mj-lt"/>
                </a:rPr>
                <a:t>TRIER SOCIAL STRESS TEST “TSST’</a:t>
              </a:r>
            </a:p>
            <a:p>
              <a:pPr algn="l" rtl="0"/>
              <a:r>
                <a:rPr lang="en-US" sz="1600" b="1" dirty="0" smtClean="0">
                  <a:latin typeface="+mj-lt"/>
                </a:rPr>
                <a:t>1687-1674-1661-1648-1635……………</a:t>
              </a:r>
              <a:endParaRPr lang="en-US" sz="1600" b="1" dirty="0">
                <a:latin typeface="+mj-lt"/>
              </a:endParaRPr>
            </a:p>
          </p:txBody>
        </p:sp>
      </p:grpSp>
      <p:sp>
        <p:nvSpPr>
          <p:cNvPr id="2" name="TextBox 1"/>
          <p:cNvSpPr txBox="1"/>
          <p:nvPr/>
        </p:nvSpPr>
        <p:spPr>
          <a:xfrm>
            <a:off x="251520" y="260648"/>
            <a:ext cx="1944216" cy="2123658"/>
          </a:xfrm>
          <a:prstGeom prst="rect">
            <a:avLst/>
          </a:prstGeom>
          <a:noFill/>
        </p:spPr>
        <p:txBody>
          <a:bodyPr wrap="square" rtlCol="0">
            <a:spAutoFit/>
          </a:bodyPr>
          <a:lstStyle/>
          <a:p>
            <a:r>
              <a:rPr lang="en-SG" sz="1100" dirty="0" err="1"/>
              <a:t>Shalev</a:t>
            </a:r>
            <a:r>
              <a:rPr lang="en-SG" sz="1100" dirty="0"/>
              <a:t> I, </a:t>
            </a:r>
            <a:r>
              <a:rPr lang="en-SG" sz="1100" dirty="0" err="1"/>
              <a:t>Lerer</a:t>
            </a:r>
            <a:r>
              <a:rPr lang="en-SG" sz="1100" dirty="0"/>
              <a:t> E, Israel S, </a:t>
            </a:r>
            <a:r>
              <a:rPr lang="en-SG" sz="1100" dirty="0" err="1"/>
              <a:t>Uzefovsky</a:t>
            </a:r>
            <a:r>
              <a:rPr lang="en-SG" sz="1100" dirty="0"/>
              <a:t> F, </a:t>
            </a:r>
            <a:r>
              <a:rPr lang="en-SG" sz="1100" dirty="0" err="1"/>
              <a:t>Gritsenko</a:t>
            </a:r>
            <a:r>
              <a:rPr lang="en-SG" sz="1100" dirty="0"/>
              <a:t> I, </a:t>
            </a:r>
            <a:r>
              <a:rPr lang="en-SG" sz="1100" dirty="0" err="1"/>
              <a:t>Mankuta</a:t>
            </a:r>
            <a:r>
              <a:rPr lang="en-SG" sz="1100" dirty="0"/>
              <a:t> D, et al. (2009): BDNF Val66Met polymorphism is associated with HPA axis reactivity to psychological stress characterized by genotype and gender interactions. </a:t>
            </a:r>
            <a:r>
              <a:rPr lang="en-SG" sz="1100" i="1" dirty="0" err="1"/>
              <a:t>Psychoneuroendocrinology</a:t>
            </a:r>
            <a:r>
              <a:rPr lang="en-SG" sz="1100" dirty="0"/>
              <a:t>. 34:382-388.</a:t>
            </a:r>
          </a:p>
          <a:p>
            <a:endParaRPr lang="en-SG" sz="1100" dirty="0"/>
          </a:p>
        </p:txBody>
      </p:sp>
    </p:spTree>
    <p:extLst>
      <p:ext uri="{BB962C8B-B14F-4D97-AF65-F5344CB8AC3E}">
        <p14:creationId xmlns:p14="http://schemas.microsoft.com/office/powerpoint/2010/main" val="1848409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epigenome</a:t>
            </a:r>
            <a:endParaRPr lang="en-SG" dirty="0"/>
          </a:p>
        </p:txBody>
      </p:sp>
      <p:sp>
        <p:nvSpPr>
          <p:cNvPr id="3" name="Content Placeholder 2"/>
          <p:cNvSpPr>
            <a:spLocks noGrp="1"/>
          </p:cNvSpPr>
          <p:nvPr>
            <p:ph idx="1"/>
          </p:nvPr>
        </p:nvSpPr>
        <p:spPr>
          <a:xfrm>
            <a:off x="179512" y="1600200"/>
            <a:ext cx="8712968" cy="5069160"/>
          </a:xfrm>
        </p:spPr>
        <p:txBody>
          <a:bodyPr>
            <a:normAutofit fontScale="62500" lnSpcReduction="20000"/>
          </a:bodyPr>
          <a:lstStyle/>
          <a:p>
            <a:pPr algn="just"/>
            <a:r>
              <a:rPr lang="en-US" dirty="0"/>
              <a:t>There is increasing evidence for involvement of the epigenome in altering short and long-term status of GR and cortisol </a:t>
            </a:r>
            <a:r>
              <a:rPr lang="en-US" dirty="0" smtClean="0"/>
              <a:t>responsiveness. </a:t>
            </a:r>
          </a:p>
          <a:p>
            <a:pPr algn="just"/>
            <a:r>
              <a:rPr lang="en-US" dirty="0" smtClean="0"/>
              <a:t>The </a:t>
            </a:r>
            <a:r>
              <a:rPr lang="en-US" dirty="0"/>
              <a:t>nerve </a:t>
            </a:r>
            <a:r>
              <a:rPr lang="en-US" baseline="30000" dirty="0"/>
              <a:t> </a:t>
            </a:r>
            <a:r>
              <a:rPr lang="en-US" dirty="0"/>
              <a:t>growth factor-inducible protein A (NGFI-A), is a transcription factor that has been shown in the rat </a:t>
            </a:r>
            <a:r>
              <a:rPr lang="en-US" dirty="0" smtClean="0"/>
              <a:t>and </a:t>
            </a:r>
            <a:r>
              <a:rPr lang="en-US" dirty="0"/>
              <a:t>human </a:t>
            </a:r>
            <a:r>
              <a:rPr lang="en-US" dirty="0" smtClean="0"/>
              <a:t>to </a:t>
            </a:r>
            <a:r>
              <a:rPr lang="en-US" dirty="0"/>
              <a:t>regulate the expression of the NR3C1 promoter; its methylation down regulates gene expression </a:t>
            </a:r>
            <a:r>
              <a:rPr lang="en-US" dirty="0" smtClean="0"/>
              <a:t>. </a:t>
            </a:r>
          </a:p>
          <a:p>
            <a:pPr algn="just"/>
            <a:r>
              <a:rPr lang="en-US" dirty="0" smtClean="0"/>
              <a:t>In </a:t>
            </a:r>
            <a:r>
              <a:rPr lang="en-US" dirty="0"/>
              <a:t>a seminal article, Weaver, </a:t>
            </a:r>
            <a:r>
              <a:rPr lang="en-US" dirty="0" err="1"/>
              <a:t>Meaney</a:t>
            </a:r>
            <a:r>
              <a:rPr lang="en-US" dirty="0"/>
              <a:t> and </a:t>
            </a:r>
            <a:r>
              <a:rPr lang="en-US" dirty="0" smtClean="0"/>
              <a:t>colleagues (2004)  </a:t>
            </a:r>
            <a:r>
              <a:rPr lang="en-US" dirty="0"/>
              <a:t>showed that differential maternal care in rat pups modified the methylation pattern of the hippocampal GR exon 1</a:t>
            </a:r>
            <a:r>
              <a:rPr lang="en-US" baseline="-25000" dirty="0"/>
              <a:t>7</a:t>
            </a:r>
            <a:r>
              <a:rPr lang="en-US" dirty="0"/>
              <a:t> which led to significant differences in subsequent adult behavior. </a:t>
            </a:r>
            <a:endParaRPr lang="en-US" dirty="0" smtClean="0"/>
          </a:p>
          <a:p>
            <a:pPr algn="just"/>
            <a:r>
              <a:rPr lang="en-US" dirty="0" smtClean="0"/>
              <a:t>Importantly</a:t>
            </a:r>
            <a:r>
              <a:rPr lang="en-US" dirty="0"/>
              <a:t>, the cytosine residue within the 5’ </a:t>
            </a:r>
            <a:r>
              <a:rPr lang="en-US" dirty="0" err="1"/>
              <a:t>CpG</a:t>
            </a:r>
            <a:r>
              <a:rPr lang="en-US" dirty="0"/>
              <a:t> dinucleotide of the </a:t>
            </a:r>
            <a:r>
              <a:rPr lang="en-US" dirty="0" err="1"/>
              <a:t>noncononocal</a:t>
            </a:r>
            <a:r>
              <a:rPr lang="en-US" dirty="0"/>
              <a:t> NGFI-A (CpG</a:t>
            </a:r>
            <a:r>
              <a:rPr lang="en-US" baseline="-25000" dirty="0"/>
              <a:t>31</a:t>
            </a:r>
            <a:r>
              <a:rPr lang="en-US" dirty="0"/>
              <a:t>, CpG</a:t>
            </a:r>
            <a:r>
              <a:rPr lang="en-US" baseline="-25000" dirty="0"/>
              <a:t>32</a:t>
            </a:r>
            <a:r>
              <a:rPr lang="en-US" dirty="0"/>
              <a:t>) consensus sequence was highly methylated (associated with low GR expression) in the offspring of low caring mothers, and rarely methylated (high GR expression) in the offspring of high caring dams explaining the observed differences in HPAA reactivity in the adult offspring. </a:t>
            </a:r>
            <a:endParaRPr lang="en-US" dirty="0" smtClean="0"/>
          </a:p>
          <a:p>
            <a:pPr algn="just"/>
            <a:r>
              <a:rPr lang="en-US" dirty="0" smtClean="0"/>
              <a:t>The </a:t>
            </a:r>
            <a:r>
              <a:rPr lang="en-US" dirty="0"/>
              <a:t>impact of maternal care on the epigenome is mediated by serotonergic (5-HT) neurotransmission that drives downstream expression of NGFI-A targeting its cognate binding site on the GR exon 1</a:t>
            </a:r>
            <a:r>
              <a:rPr lang="en-US" baseline="-25000" dirty="0"/>
              <a:t>7</a:t>
            </a:r>
            <a:r>
              <a:rPr lang="en-US" dirty="0"/>
              <a:t> promoter.</a:t>
            </a:r>
            <a:endParaRPr lang="en-SG" dirty="0"/>
          </a:p>
        </p:txBody>
      </p:sp>
    </p:spTree>
    <p:extLst>
      <p:ext uri="{BB962C8B-B14F-4D97-AF65-F5344CB8AC3E}">
        <p14:creationId xmlns:p14="http://schemas.microsoft.com/office/powerpoint/2010/main" val="1358660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591"/>
            <a:ext cx="6408712" cy="681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5467293" y="1171393"/>
            <a:ext cx="3486144" cy="2924175"/>
            <a:chOff x="5429256" y="214290"/>
            <a:chExt cx="3486144" cy="2924175"/>
          </a:xfrm>
        </p:grpSpPr>
        <p:pic>
          <p:nvPicPr>
            <p:cNvPr id="4" name="Picture 3"/>
            <p:cNvPicPr>
              <a:picLocks noChangeAspect="1" noChangeArrowheads="1"/>
            </p:cNvPicPr>
            <p:nvPr/>
          </p:nvPicPr>
          <p:blipFill>
            <a:blip r:embed="rId3"/>
            <a:srcRect/>
            <a:stretch>
              <a:fillRect/>
            </a:stretch>
          </p:blipFill>
          <p:spPr bwMode="auto">
            <a:xfrm>
              <a:off x="5429256" y="214290"/>
              <a:ext cx="1857375" cy="2924175"/>
            </a:xfrm>
            <a:prstGeom prst="rect">
              <a:avLst/>
            </a:prstGeom>
            <a:noFill/>
            <a:ln w="9525">
              <a:noFill/>
              <a:miter lim="800000"/>
              <a:headEnd/>
              <a:tailEnd/>
            </a:ln>
            <a:effectLst/>
          </p:spPr>
        </p:pic>
        <p:sp>
          <p:nvSpPr>
            <p:cNvPr id="5" name="TextBox 4"/>
            <p:cNvSpPr txBox="1"/>
            <p:nvPr/>
          </p:nvSpPr>
          <p:spPr>
            <a:xfrm>
              <a:off x="7086600" y="1752600"/>
              <a:ext cx="1828800" cy="923330"/>
            </a:xfrm>
            <a:prstGeom prst="rect">
              <a:avLst/>
            </a:prstGeom>
            <a:noFill/>
          </p:spPr>
          <p:txBody>
            <a:bodyPr wrap="square" rtlCol="0">
              <a:spAutoFit/>
            </a:bodyPr>
            <a:lstStyle/>
            <a:p>
              <a:r>
                <a:rPr lang="en-US" dirty="0" smtClean="0"/>
                <a:t>SITE 16=5’</a:t>
              </a:r>
            </a:p>
            <a:p>
              <a:endParaRPr lang="en-US" dirty="0" smtClean="0"/>
            </a:p>
            <a:p>
              <a:r>
                <a:rPr lang="en-US" dirty="0" smtClean="0"/>
                <a:t>SITE 17=3’</a:t>
              </a:r>
            </a:p>
          </p:txBody>
        </p:sp>
      </p:grpSp>
    </p:spTree>
    <p:extLst>
      <p:ext uri="{BB962C8B-B14F-4D97-AF65-F5344CB8AC3E}">
        <p14:creationId xmlns:p14="http://schemas.microsoft.com/office/powerpoint/2010/main" val="2581647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t>
            </a:r>
            <a:r>
              <a:rPr lang="en-US" dirty="0" smtClean="0"/>
              <a:t>uman NGFI-A </a:t>
            </a:r>
            <a:endParaRPr lang="en-SG"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76425"/>
            <a:ext cx="849630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69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SG" dirty="0" smtClean="0"/>
              <a:t>Methylation of GR exon 1F in men and women</a:t>
            </a:r>
            <a:endParaRPr lang="en-SG" dirty="0"/>
          </a:p>
        </p:txBody>
      </p:sp>
      <p:sp>
        <p:nvSpPr>
          <p:cNvPr id="3" name="Content Placeholder 2"/>
          <p:cNvSpPr>
            <a:spLocks noGrp="1"/>
          </p:cNvSpPr>
          <p:nvPr>
            <p:ph idx="1"/>
          </p:nvPr>
        </p:nvSpPr>
        <p:spPr/>
        <p:txBody>
          <a:bodyPr>
            <a:normAutofit fontScale="85000" lnSpcReduction="10000"/>
          </a:bodyPr>
          <a:lstStyle/>
          <a:p>
            <a:pPr algn="just"/>
            <a:r>
              <a:rPr lang="en-US" dirty="0"/>
              <a:t>As previously reported by </a:t>
            </a:r>
            <a:r>
              <a:rPr lang="en-US" dirty="0" smtClean="0"/>
              <a:t>us (</a:t>
            </a:r>
            <a:r>
              <a:rPr lang="en-US" dirty="0" err="1" smtClean="0"/>
              <a:t>Shalev</a:t>
            </a:r>
            <a:r>
              <a:rPr lang="en-US" dirty="0" smtClean="0"/>
              <a:t> et al 2009) </a:t>
            </a:r>
            <a:r>
              <a:rPr lang="en-US" dirty="0"/>
              <a:t>and </a:t>
            </a:r>
            <a:r>
              <a:rPr lang="en-US" dirty="0" smtClean="0"/>
              <a:t>others   </a:t>
            </a:r>
            <a:r>
              <a:rPr lang="en-US" dirty="0"/>
              <a:t>in both men and women there is a significant increase (greater in males compared to females) in salivary cortisol levels following the TSST (Figure 1) </a:t>
            </a:r>
            <a:endParaRPr lang="en-US" dirty="0" smtClean="0"/>
          </a:p>
          <a:p>
            <a:pPr algn="just"/>
            <a:r>
              <a:rPr lang="en-US" dirty="0" smtClean="0"/>
              <a:t>The </a:t>
            </a:r>
            <a:r>
              <a:rPr lang="en-US" dirty="0"/>
              <a:t>stress induced rise in salivary cortisol is presented in Figure 1 for each time point in a GLM repeated measures plot (SPSS) as well as AUC ( see insert) for both men and women. </a:t>
            </a:r>
            <a:endParaRPr lang="en-US" dirty="0" smtClean="0"/>
          </a:p>
          <a:p>
            <a:pPr algn="just"/>
            <a:r>
              <a:rPr lang="en-US" dirty="0" smtClean="0"/>
              <a:t>There </a:t>
            </a:r>
            <a:r>
              <a:rPr lang="en-US" dirty="0"/>
              <a:t>is a significant rise in cortisol (GLM repeated measures) for both men (tests of within subjects (F=22.32</a:t>
            </a:r>
            <a:endParaRPr lang="en-SG" dirty="0"/>
          </a:p>
        </p:txBody>
      </p:sp>
    </p:spTree>
    <p:extLst>
      <p:ext uri="{BB962C8B-B14F-4D97-AF65-F5344CB8AC3E}">
        <p14:creationId xmlns:p14="http://schemas.microsoft.com/office/powerpoint/2010/main" val="2342065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0"/>
            <a:ext cx="828092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72200" y="5877272"/>
            <a:ext cx="2592288" cy="369332"/>
          </a:xfrm>
          <a:prstGeom prst="rect">
            <a:avLst/>
          </a:prstGeom>
          <a:noFill/>
        </p:spPr>
        <p:txBody>
          <a:bodyPr wrap="square" rtlCol="0">
            <a:spAutoFit/>
          </a:bodyPr>
          <a:lstStyle/>
          <a:p>
            <a:r>
              <a:rPr lang="en-US" dirty="0" smtClean="0"/>
              <a:t>Edelman et al submitted</a:t>
            </a:r>
            <a:endParaRPr lang="en-SG" dirty="0"/>
          </a:p>
        </p:txBody>
      </p:sp>
    </p:spTree>
    <p:extLst>
      <p:ext uri="{BB962C8B-B14F-4D97-AF65-F5344CB8AC3E}">
        <p14:creationId xmlns:p14="http://schemas.microsoft.com/office/powerpoint/2010/main" val="1407050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a:bodyPr>
          <a:lstStyle/>
          <a:p>
            <a:pPr algn="just"/>
            <a:r>
              <a:rPr lang="en-US" dirty="0"/>
              <a:t>We next examined the methylation level and averaged the results across 39 assayed </a:t>
            </a:r>
            <a:r>
              <a:rPr lang="en-US" dirty="0" err="1"/>
              <a:t>CpG</a:t>
            </a:r>
            <a:r>
              <a:rPr lang="en-US" dirty="0"/>
              <a:t> sites in exon 1F for each subject (Figure 1). </a:t>
            </a:r>
            <a:endParaRPr lang="en-US" dirty="0" smtClean="0"/>
          </a:p>
          <a:p>
            <a:pPr algn="just"/>
            <a:r>
              <a:rPr lang="en-US" dirty="0" smtClean="0"/>
              <a:t>Overall</a:t>
            </a:r>
            <a:r>
              <a:rPr lang="en-US" dirty="0"/>
              <a:t>, women showed significantly greater methylation levels than did men (Figure 2A) across the entire promoter region (t=2.538, p=0.013). </a:t>
            </a:r>
            <a:endParaRPr lang="en-SG" dirty="0"/>
          </a:p>
        </p:txBody>
      </p:sp>
    </p:spTree>
    <p:extLst>
      <p:ext uri="{BB962C8B-B14F-4D97-AF65-F5344CB8AC3E}">
        <p14:creationId xmlns:p14="http://schemas.microsoft.com/office/powerpoint/2010/main" val="2963905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23888"/>
            <a:ext cx="7772400"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770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pPr algn="just"/>
            <a:endParaRPr lang="en-US" dirty="0" smtClean="0"/>
          </a:p>
          <a:p>
            <a:pPr algn="just"/>
            <a:r>
              <a:rPr lang="en-US" dirty="0" smtClean="0"/>
              <a:t>Notably, marked individual differences for both men and women were observed at many individual </a:t>
            </a:r>
            <a:r>
              <a:rPr lang="en-US" dirty="0" err="1" smtClean="0"/>
              <a:t>CpG</a:t>
            </a:r>
            <a:r>
              <a:rPr lang="en-US" dirty="0" smtClean="0"/>
              <a:t> sites (Figure 1A, 1B). </a:t>
            </a:r>
          </a:p>
          <a:p>
            <a:pPr algn="just"/>
            <a:r>
              <a:rPr lang="en-US" dirty="0" smtClean="0"/>
              <a:t>Overall levels of GR exon 1F methylation were similar to those previously observed by </a:t>
            </a:r>
            <a:r>
              <a:rPr lang="en-US" dirty="0" err="1" smtClean="0"/>
              <a:t>Oberlander</a:t>
            </a:r>
            <a:r>
              <a:rPr lang="en-US" dirty="0" smtClean="0"/>
              <a:t> et al </a:t>
            </a:r>
            <a:r>
              <a:rPr lang="en-US" baseline="30000" dirty="0" smtClean="0"/>
              <a:t>23</a:t>
            </a:r>
            <a:r>
              <a:rPr lang="en-US" dirty="0" smtClean="0"/>
              <a:t> in peripheral tissue. </a:t>
            </a:r>
            <a:endParaRPr lang="en-SG" dirty="0" smtClean="0"/>
          </a:p>
          <a:p>
            <a:pPr algn="just"/>
            <a:endParaRPr lang="en-SG" dirty="0"/>
          </a:p>
        </p:txBody>
      </p:sp>
    </p:spTree>
    <p:extLst>
      <p:ext uri="{BB962C8B-B14F-4D97-AF65-F5344CB8AC3E}">
        <p14:creationId xmlns:p14="http://schemas.microsoft.com/office/powerpoint/2010/main" val="1816681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8" y="0"/>
            <a:ext cx="9221424"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745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62100"/>
            <a:ext cx="71151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1560" y="5661248"/>
            <a:ext cx="6984776" cy="369332"/>
          </a:xfrm>
          <a:prstGeom prst="rect">
            <a:avLst/>
          </a:prstGeom>
          <a:noFill/>
        </p:spPr>
        <p:txBody>
          <a:bodyPr wrap="square" rtlCol="0">
            <a:spAutoFit/>
          </a:bodyPr>
          <a:lstStyle/>
          <a:p>
            <a:r>
              <a:rPr lang="en-US" dirty="0" smtClean="0"/>
              <a:t>UNDER REVIEW</a:t>
            </a:r>
            <a:endParaRPr lang="en-SG" dirty="0"/>
          </a:p>
        </p:txBody>
      </p:sp>
    </p:spTree>
    <p:extLst>
      <p:ext uri="{BB962C8B-B14F-4D97-AF65-F5344CB8AC3E}">
        <p14:creationId xmlns:p14="http://schemas.microsoft.com/office/powerpoint/2010/main" val="1412605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SG" dirty="0" smtClean="0"/>
              <a:t>GR exon 1F methylation and total cortisol output (AUC)</a:t>
            </a:r>
            <a:endParaRPr lang="en-SG" dirty="0"/>
          </a:p>
        </p:txBody>
      </p:sp>
      <p:sp>
        <p:nvSpPr>
          <p:cNvPr id="3" name="Content Placeholder 2"/>
          <p:cNvSpPr>
            <a:spLocks noGrp="1"/>
          </p:cNvSpPr>
          <p:nvPr>
            <p:ph idx="1"/>
          </p:nvPr>
        </p:nvSpPr>
        <p:spPr>
          <a:xfrm>
            <a:off x="179512" y="1600200"/>
            <a:ext cx="8784976" cy="5257800"/>
          </a:xfrm>
        </p:spPr>
        <p:txBody>
          <a:bodyPr>
            <a:normAutofit fontScale="85000" lnSpcReduction="10000"/>
          </a:bodyPr>
          <a:lstStyle/>
          <a:p>
            <a:pPr algn="just"/>
            <a:r>
              <a:rPr lang="en-US" dirty="0"/>
              <a:t>We next examined the relationship between sex, average methylation level across exon 1F, the interaction (sex x methylation) and AUC (summarized in Table 1). </a:t>
            </a:r>
            <a:endParaRPr lang="en-US" dirty="0" smtClean="0"/>
          </a:p>
          <a:p>
            <a:pPr algn="just"/>
            <a:r>
              <a:rPr lang="en-US" dirty="0" smtClean="0"/>
              <a:t>Sex </a:t>
            </a:r>
            <a:r>
              <a:rPr lang="en-US" dirty="0"/>
              <a:t>(R</a:t>
            </a:r>
            <a:r>
              <a:rPr lang="en-US" baseline="30000" dirty="0"/>
              <a:t>2</a:t>
            </a:r>
            <a:r>
              <a:rPr lang="en-US" dirty="0">
                <a:sym typeface="Symbol"/>
              </a:rPr>
              <a:t></a:t>
            </a:r>
            <a:r>
              <a:rPr lang="en-US" dirty="0"/>
              <a:t>=0.116 F</a:t>
            </a:r>
            <a:r>
              <a:rPr lang="en-US" baseline="-25000" dirty="0"/>
              <a:t>1,89</a:t>
            </a:r>
            <a:r>
              <a:rPr lang="en-US" dirty="0"/>
              <a:t>=11.809, p=0.001) and 1F methylation (R</a:t>
            </a:r>
            <a:r>
              <a:rPr lang="en-US" baseline="30000" dirty="0"/>
              <a:t>2</a:t>
            </a:r>
            <a:r>
              <a:rPr lang="en-US" dirty="0">
                <a:sym typeface="Symbol"/>
              </a:rPr>
              <a:t></a:t>
            </a:r>
            <a:r>
              <a:rPr lang="en-US" dirty="0"/>
              <a:t>=0.065 F</a:t>
            </a:r>
            <a:r>
              <a:rPr lang="en-US" baseline="-25000" dirty="0"/>
              <a:t>1,88</a:t>
            </a:r>
            <a:r>
              <a:rPr lang="en-US" dirty="0"/>
              <a:t>=7.082 p=0.009)  were significant predictors of AUC</a:t>
            </a:r>
            <a:r>
              <a:rPr lang="en-US" dirty="0" smtClean="0"/>
              <a:t>.</a:t>
            </a:r>
          </a:p>
          <a:p>
            <a:pPr algn="just"/>
            <a:r>
              <a:rPr lang="en-US" dirty="0" smtClean="0"/>
              <a:t>For </a:t>
            </a:r>
            <a:r>
              <a:rPr lang="en-US" dirty="0"/>
              <a:t>men, methylation was not a significant predictor (p=0.722). </a:t>
            </a:r>
            <a:endParaRPr lang="en-US" dirty="0" smtClean="0"/>
          </a:p>
          <a:p>
            <a:pPr algn="just"/>
            <a:r>
              <a:rPr lang="en-US" dirty="0" smtClean="0"/>
              <a:t>In </a:t>
            </a:r>
            <a:r>
              <a:rPr lang="en-US" dirty="0"/>
              <a:t>contrast, for women (Figure 3), the average methylation level of the GR 1F exon was inversely related to the amount of salivary cortisol secreted (AUC) during the TSST (R</a:t>
            </a:r>
            <a:r>
              <a:rPr lang="en-US" baseline="30000" dirty="0"/>
              <a:t>2</a:t>
            </a:r>
            <a:r>
              <a:rPr lang="en-US" dirty="0">
                <a:sym typeface="Symbol"/>
              </a:rPr>
              <a:t></a:t>
            </a:r>
            <a:r>
              <a:rPr lang="en-US" dirty="0"/>
              <a:t>=0.213 F</a:t>
            </a:r>
            <a:r>
              <a:rPr lang="en-US" baseline="-25000" dirty="0"/>
              <a:t>1,44</a:t>
            </a:r>
            <a:r>
              <a:rPr lang="en-US" dirty="0"/>
              <a:t>=11.877, p=0.001), accounting for 21.3% of the variance.  </a:t>
            </a:r>
            <a:endParaRPr lang="en-SG" dirty="0"/>
          </a:p>
          <a:p>
            <a:pPr algn="just"/>
            <a:endParaRPr lang="en-SG" dirty="0"/>
          </a:p>
        </p:txBody>
      </p:sp>
    </p:spTree>
    <p:extLst>
      <p:ext uri="{BB962C8B-B14F-4D97-AF65-F5344CB8AC3E}">
        <p14:creationId xmlns:p14="http://schemas.microsoft.com/office/powerpoint/2010/main" val="4196064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145" y="260648"/>
            <a:ext cx="8369092"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983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SG" dirty="0" smtClean="0"/>
              <a:t>ESR1 and 5-HTTLPR are independent predictors of AUC</a:t>
            </a:r>
            <a:endParaRPr lang="en-SG" dirty="0"/>
          </a:p>
        </p:txBody>
      </p:sp>
      <p:sp>
        <p:nvSpPr>
          <p:cNvPr id="3" name="Content Placeholder 2"/>
          <p:cNvSpPr>
            <a:spLocks noGrp="1"/>
          </p:cNvSpPr>
          <p:nvPr>
            <p:ph idx="1"/>
          </p:nvPr>
        </p:nvSpPr>
        <p:spPr>
          <a:xfrm>
            <a:off x="457200" y="1600200"/>
            <a:ext cx="8435280" cy="4997152"/>
          </a:xfrm>
        </p:spPr>
        <p:txBody>
          <a:bodyPr>
            <a:normAutofit fontScale="92500" lnSpcReduction="10000"/>
          </a:bodyPr>
          <a:lstStyle/>
          <a:p>
            <a:pPr algn="just"/>
            <a:r>
              <a:rPr lang="en-US" dirty="0"/>
              <a:t>All subjects were genotyped for two relevant genes, the ESR1 and                 5-HTTLPR</a:t>
            </a:r>
            <a:r>
              <a:rPr lang="en-US" dirty="0" smtClean="0"/>
              <a:t>.</a:t>
            </a:r>
          </a:p>
          <a:p>
            <a:pPr algn="just"/>
            <a:r>
              <a:rPr lang="en-US" dirty="0" smtClean="0"/>
              <a:t>In </a:t>
            </a:r>
            <a:r>
              <a:rPr lang="en-US" dirty="0"/>
              <a:t>female subjects, there is a significant main effect of 5-HTTLPR (R</a:t>
            </a:r>
            <a:r>
              <a:rPr lang="en-US" baseline="30000" dirty="0"/>
              <a:t>2</a:t>
            </a:r>
            <a:r>
              <a:rPr lang="en-US" dirty="0">
                <a:sym typeface="Symbol"/>
              </a:rPr>
              <a:t></a:t>
            </a:r>
            <a:r>
              <a:rPr lang="en-US" dirty="0"/>
              <a:t>=0.172, F</a:t>
            </a:r>
            <a:r>
              <a:rPr lang="en-US" baseline="-25000" dirty="0"/>
              <a:t>1,42</a:t>
            </a:r>
            <a:r>
              <a:rPr lang="en-US" dirty="0"/>
              <a:t>=12.032, p=0.001 ) and ESR1 (R</a:t>
            </a:r>
            <a:r>
              <a:rPr lang="en-US" baseline="30000" dirty="0"/>
              <a:t>2</a:t>
            </a:r>
            <a:r>
              <a:rPr lang="en-US" dirty="0">
                <a:sym typeface="Symbol"/>
              </a:rPr>
              <a:t></a:t>
            </a:r>
            <a:r>
              <a:rPr lang="en-US" dirty="0"/>
              <a:t>=0.132, F</a:t>
            </a:r>
            <a:r>
              <a:rPr lang="en-US" baseline="-25000" dirty="0"/>
              <a:t>2,40</a:t>
            </a:r>
            <a:r>
              <a:rPr lang="en-US" dirty="0"/>
              <a:t>=5.634, p=0.007) on AUC. </a:t>
            </a:r>
            <a:endParaRPr lang="en-US" dirty="0" smtClean="0"/>
          </a:p>
          <a:p>
            <a:pPr algn="just"/>
            <a:r>
              <a:rPr lang="en-US" dirty="0" smtClean="0"/>
              <a:t>Remarkably</a:t>
            </a:r>
            <a:r>
              <a:rPr lang="en-US" dirty="0"/>
              <a:t>, in the full model (1F methylation, 5-HTTLPR and ESR1 polymorphisms) a total of 50.06% (adjusted R</a:t>
            </a:r>
            <a:r>
              <a:rPr lang="en-US" baseline="30000" dirty="0"/>
              <a:t>2</a:t>
            </a:r>
            <a:r>
              <a:rPr lang="en-US" dirty="0"/>
              <a:t>) of the variance in total salivary cortisol output is explained. There was no significant effect of genotype on methylation.  </a:t>
            </a:r>
            <a:endParaRPr lang="en-SG" dirty="0"/>
          </a:p>
          <a:p>
            <a:pPr algn="just"/>
            <a:endParaRPr lang="en-SG" dirty="0"/>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709800" y="5120353"/>
              <a:ext cx="3887640" cy="259200"/>
            </p14:xfrm>
          </p:contentPart>
        </mc:Choice>
        <mc:Fallback>
          <p:pic>
            <p:nvPicPr>
              <p:cNvPr id="6" name="Ink 5"/>
              <p:cNvPicPr/>
              <p:nvPr/>
            </p:nvPicPr>
            <p:blipFill>
              <a:blip r:embed="rId3"/>
              <a:stretch>
                <a:fillRect/>
              </a:stretch>
            </p:blipFill>
            <p:spPr>
              <a:xfrm>
                <a:off x="672000" y="4969873"/>
                <a:ext cx="3995640" cy="550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7" name="Ink 6"/>
              <p14:cNvContentPartPr/>
              <p14:nvPr/>
            </p14:nvContentPartPr>
            <p14:xfrm>
              <a:off x="764880" y="5133313"/>
              <a:ext cx="718920" cy="257040"/>
            </p14:xfrm>
          </p:contentPart>
        </mc:Choice>
        <mc:Fallback>
          <p:pic>
            <p:nvPicPr>
              <p:cNvPr id="7" name="Ink 6"/>
              <p:cNvPicPr/>
              <p:nvPr/>
            </p:nvPicPr>
            <p:blipFill>
              <a:blip r:embed="rId5"/>
              <a:stretch>
                <a:fillRect/>
              </a:stretch>
            </p:blipFill>
            <p:spPr>
              <a:xfrm>
                <a:off x="701880" y="5018473"/>
                <a:ext cx="799920" cy="503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p14:cNvContentPartPr/>
              <p14:nvPr/>
            </p14:nvContentPartPr>
            <p14:xfrm>
              <a:off x="4577640" y="5237353"/>
              <a:ext cx="4225680" cy="124920"/>
            </p14:xfrm>
          </p:contentPart>
        </mc:Choice>
        <mc:Fallback>
          <p:pic>
            <p:nvPicPr>
              <p:cNvPr id="8" name="Ink 7"/>
              <p:cNvPicPr/>
              <p:nvPr/>
            </p:nvPicPr>
            <p:blipFill>
              <a:blip r:embed="rId7"/>
              <a:stretch>
                <a:fillRect/>
              </a:stretch>
            </p:blipFill>
            <p:spPr>
              <a:xfrm>
                <a:off x="4526520" y="5100553"/>
                <a:ext cx="435600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p14:cNvContentPartPr/>
              <p14:nvPr/>
            </p14:nvContentPartPr>
            <p14:xfrm>
              <a:off x="797280" y="5723713"/>
              <a:ext cx="5675760" cy="105120"/>
            </p14:xfrm>
          </p:contentPart>
        </mc:Choice>
        <mc:Fallback>
          <p:pic>
            <p:nvPicPr>
              <p:cNvPr id="9" name="Ink 8"/>
              <p:cNvPicPr/>
              <p:nvPr/>
            </p:nvPicPr>
            <p:blipFill>
              <a:blip r:embed="rId9"/>
              <a:stretch>
                <a:fillRect/>
              </a:stretch>
            </p:blipFill>
            <p:spPr>
              <a:xfrm>
                <a:off x="742560" y="5561353"/>
                <a:ext cx="5811480" cy="412920"/>
              </a:xfrm>
              <a:prstGeom prst="rect">
                <a:avLst/>
              </a:prstGeom>
            </p:spPr>
          </p:pic>
        </mc:Fallback>
      </mc:AlternateContent>
    </p:spTree>
    <p:extLst>
      <p:ext uri="{BB962C8B-B14F-4D97-AF65-F5344CB8AC3E}">
        <p14:creationId xmlns:p14="http://schemas.microsoft.com/office/powerpoint/2010/main" val="2407447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Summing up… </a:t>
            </a:r>
            <a:endParaRPr lang="en-SG" dirty="0"/>
          </a:p>
        </p:txBody>
      </p:sp>
      <p:sp>
        <p:nvSpPr>
          <p:cNvPr id="3" name="Content Placeholder 2"/>
          <p:cNvSpPr>
            <a:spLocks noGrp="1"/>
          </p:cNvSpPr>
          <p:nvPr>
            <p:ph idx="1"/>
          </p:nvPr>
        </p:nvSpPr>
        <p:spPr>
          <a:xfrm>
            <a:off x="179512" y="1600200"/>
            <a:ext cx="8712968" cy="4997152"/>
          </a:xfrm>
        </p:spPr>
        <p:txBody>
          <a:bodyPr>
            <a:normAutofit fontScale="77500" lnSpcReduction="20000"/>
          </a:bodyPr>
          <a:lstStyle/>
          <a:p>
            <a:pPr algn="just"/>
            <a:r>
              <a:rPr lang="en-US" dirty="0"/>
              <a:t>A fuller understanding of the molecular mechanisms underlying differences between male and female response to stress has potentially profound implications for explaining gender differences in vulnerability to both psychopathology </a:t>
            </a:r>
            <a:r>
              <a:rPr lang="en-US" baseline="30000" dirty="0"/>
              <a:t>45</a:t>
            </a:r>
            <a:r>
              <a:rPr lang="en-US" dirty="0"/>
              <a:t> and physical disease </a:t>
            </a:r>
            <a:r>
              <a:rPr lang="en-US" baseline="30000" dirty="0"/>
              <a:t>46-48</a:t>
            </a:r>
            <a:r>
              <a:rPr lang="en-US" dirty="0"/>
              <a:t>. </a:t>
            </a:r>
            <a:endParaRPr lang="en-US" dirty="0" smtClean="0"/>
          </a:p>
          <a:p>
            <a:pPr algn="just"/>
            <a:r>
              <a:rPr lang="en-US" dirty="0" smtClean="0"/>
              <a:t>We </a:t>
            </a:r>
            <a:r>
              <a:rPr lang="en-US" dirty="0"/>
              <a:t>have used a well-characterized laboratory based social stress test to examine the impact of epigenetic and genetic variation on cortisol response in a group of nonclinical subjects</a:t>
            </a:r>
            <a:r>
              <a:rPr lang="en-US" dirty="0" smtClean="0"/>
              <a:t>.</a:t>
            </a:r>
          </a:p>
          <a:p>
            <a:pPr algn="just"/>
            <a:r>
              <a:rPr lang="en-US" dirty="0" smtClean="0"/>
              <a:t>In </a:t>
            </a:r>
            <a:r>
              <a:rPr lang="en-US" dirty="0"/>
              <a:t>women, and not in men, the averaged methylation of 39 examined </a:t>
            </a:r>
            <a:r>
              <a:rPr lang="en-US" dirty="0" err="1"/>
              <a:t>CpG</a:t>
            </a:r>
            <a:r>
              <a:rPr lang="en-US" dirty="0"/>
              <a:t> sites located across the GR promoter exon 1F is a highly significant predictor of total cortisol response (AUC) in the TSST. </a:t>
            </a:r>
            <a:endParaRPr lang="en-US" dirty="0" smtClean="0"/>
          </a:p>
          <a:p>
            <a:pPr algn="just"/>
            <a:r>
              <a:rPr lang="en-US" dirty="0" smtClean="0"/>
              <a:t>Importantly</a:t>
            </a:r>
            <a:r>
              <a:rPr lang="en-US" dirty="0"/>
              <a:t>, women show significantly greater methylation in exon 1F, and at the NGFI-A transcription factor site, compared to men. </a:t>
            </a:r>
            <a:endParaRPr lang="en-SG" dirty="0"/>
          </a:p>
        </p:txBody>
      </p:sp>
    </p:spTree>
    <p:extLst>
      <p:ext uri="{BB962C8B-B14F-4D97-AF65-F5344CB8AC3E}">
        <p14:creationId xmlns:p14="http://schemas.microsoft.com/office/powerpoint/2010/main" val="961718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Indexing </a:t>
            </a:r>
            <a:r>
              <a:rPr lang="en-US" dirty="0"/>
              <a:t>environmental </a:t>
            </a:r>
            <a:r>
              <a:rPr lang="en-US" dirty="0" smtClean="0"/>
              <a:t>challenges </a:t>
            </a:r>
            <a:endParaRPr lang="en-SG" dirty="0"/>
          </a:p>
        </p:txBody>
      </p:sp>
      <p:sp>
        <p:nvSpPr>
          <p:cNvPr id="3" name="Content Placeholder 2"/>
          <p:cNvSpPr>
            <a:spLocks noGrp="1"/>
          </p:cNvSpPr>
          <p:nvPr>
            <p:ph idx="1"/>
          </p:nvPr>
        </p:nvSpPr>
        <p:spPr/>
        <p:txBody>
          <a:bodyPr>
            <a:normAutofit fontScale="92500" lnSpcReduction="20000"/>
          </a:bodyPr>
          <a:lstStyle/>
          <a:p>
            <a:pPr algn="just"/>
            <a:r>
              <a:rPr lang="en-US" dirty="0" smtClean="0"/>
              <a:t>We suggest the notion that DNA methylation patterns across the whole genome or at specific well-characterized candidate genes might prove to be an excellent proxy for indexing environmental challenges to the human organism from the prenatal period onward.</a:t>
            </a:r>
          </a:p>
          <a:p>
            <a:pPr algn="just"/>
            <a:r>
              <a:rPr lang="en-US" dirty="0" smtClean="0"/>
              <a:t>Indeed, combining sequence variations with individual differences in methylation patterns might turn out to be excellent predictors of salient biological, physiological and behavioral characteristics of individuals.</a:t>
            </a:r>
          </a:p>
          <a:p>
            <a:pPr algn="just"/>
            <a:endParaRPr lang="en-SG" dirty="0"/>
          </a:p>
        </p:txBody>
      </p:sp>
    </p:spTree>
    <p:extLst>
      <p:ext uri="{BB962C8B-B14F-4D97-AF65-F5344CB8AC3E}">
        <p14:creationId xmlns:p14="http://schemas.microsoft.com/office/powerpoint/2010/main" val="262794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t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424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7315200" cy="1154097"/>
          </a:xfrm>
        </p:spPr>
        <p:txBody>
          <a:bodyPr/>
          <a:lstStyle/>
          <a:p>
            <a:r>
              <a:rPr lang="en-US" dirty="0" smtClean="0"/>
              <a:t>Psychosocial stress</a:t>
            </a:r>
            <a:endParaRPr lang="en-SG" dirty="0"/>
          </a:p>
        </p:txBody>
      </p:sp>
      <p:sp>
        <p:nvSpPr>
          <p:cNvPr id="3" name="Content Placeholder 2"/>
          <p:cNvSpPr>
            <a:spLocks noGrp="1"/>
          </p:cNvSpPr>
          <p:nvPr>
            <p:ph idx="1"/>
          </p:nvPr>
        </p:nvSpPr>
        <p:spPr>
          <a:xfrm>
            <a:off x="323528" y="2060848"/>
            <a:ext cx="8352928" cy="4464496"/>
          </a:xfrm>
        </p:spPr>
        <p:txBody>
          <a:bodyPr>
            <a:normAutofit fontScale="70000" lnSpcReduction="20000"/>
          </a:bodyPr>
          <a:lstStyle/>
          <a:p>
            <a:pPr algn="just"/>
            <a:r>
              <a:rPr lang="en-US" dirty="0"/>
              <a:t>Psychosocial stress along with the coping styles that people employ when challenged by stress, are considered important determinants of overall wellbeing </a:t>
            </a:r>
            <a:r>
              <a:rPr lang="en-US" dirty="0" smtClean="0"/>
              <a:t>(Miller, Chen &amp; Cole 2009)</a:t>
            </a:r>
          </a:p>
          <a:p>
            <a:pPr algn="just"/>
            <a:r>
              <a:rPr lang="en-US" dirty="0"/>
              <a:t>Particularly important is the body’s reaction to social stressors; reflecting the daily changes we face at home, with friends, during school and at work. </a:t>
            </a:r>
            <a:endParaRPr lang="en-US" dirty="0" smtClean="0"/>
          </a:p>
          <a:p>
            <a:pPr algn="just"/>
            <a:r>
              <a:rPr lang="en-US" dirty="0" smtClean="0"/>
              <a:t>Dickerson </a:t>
            </a:r>
            <a:r>
              <a:rPr lang="en-US" dirty="0"/>
              <a:t>&amp; </a:t>
            </a:r>
            <a:r>
              <a:rPr lang="en-US" dirty="0" err="1"/>
              <a:t>Kemeny</a:t>
            </a:r>
            <a:r>
              <a:rPr lang="en-US" dirty="0"/>
              <a:t> </a:t>
            </a:r>
            <a:r>
              <a:rPr lang="en-US" dirty="0" smtClean="0"/>
              <a:t>(2004) </a:t>
            </a:r>
            <a:r>
              <a:rPr lang="en-US" baseline="30000" dirty="0" smtClean="0"/>
              <a:t> </a:t>
            </a:r>
            <a:r>
              <a:rPr lang="en-US" dirty="0" smtClean="0"/>
              <a:t>review </a:t>
            </a:r>
            <a:r>
              <a:rPr lang="en-US" dirty="0"/>
              <a:t>evidence that human cortisol responses to acute stressors are most pronounced in situations that pose a social threat to the </a:t>
            </a:r>
            <a:r>
              <a:rPr lang="en-US" dirty="0" smtClean="0"/>
              <a:t>individual “threat to the social self”. </a:t>
            </a:r>
            <a:endParaRPr lang="en-US" dirty="0" smtClean="0"/>
          </a:p>
          <a:p>
            <a:pPr algn="just"/>
            <a:r>
              <a:rPr lang="en-US" dirty="0"/>
              <a:t>Notably, not all individuals respond similarly to social stress and as noted by </a:t>
            </a:r>
            <a:r>
              <a:rPr lang="en-US" dirty="0" smtClean="0"/>
              <a:t>McEwen (2008) </a:t>
            </a:r>
            <a:r>
              <a:rPr lang="en-US" dirty="0"/>
              <a:t>there are very large individual differences in stress reactivity, reflecting significant life events. </a:t>
            </a:r>
            <a:endParaRPr lang="en-US" dirty="0" smtClean="0"/>
          </a:p>
          <a:p>
            <a:pPr algn="just"/>
            <a:r>
              <a:rPr lang="en-US" b="1" u="sng" dirty="0" smtClean="0"/>
              <a:t>While </a:t>
            </a:r>
            <a:r>
              <a:rPr lang="en-US" b="1" u="sng" dirty="0"/>
              <a:t>some individuals appear to be resilient to difficult conditions, others react adversely to such challenges, incurring a range of physical and mental disorders</a:t>
            </a:r>
            <a:r>
              <a:rPr lang="en-US" dirty="0"/>
              <a:t>. </a:t>
            </a:r>
            <a:endParaRPr lang="en-US" dirty="0" smtClean="0"/>
          </a:p>
          <a:p>
            <a:pPr algn="just"/>
            <a:endParaRPr lang="en-SG" dirty="0"/>
          </a:p>
        </p:txBody>
      </p:sp>
    </p:spTree>
    <p:extLst>
      <p:ext uri="{BB962C8B-B14F-4D97-AF65-F5344CB8AC3E}">
        <p14:creationId xmlns:p14="http://schemas.microsoft.com/office/powerpoint/2010/main" val="4167595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Gender differences in reaction to social stress</a:t>
            </a:r>
            <a:endParaRPr lang="en-SG" dirty="0"/>
          </a:p>
        </p:txBody>
      </p:sp>
      <p:sp>
        <p:nvSpPr>
          <p:cNvPr id="3" name="Content Placeholder 2"/>
          <p:cNvSpPr>
            <a:spLocks noGrp="1"/>
          </p:cNvSpPr>
          <p:nvPr>
            <p:ph idx="1"/>
          </p:nvPr>
        </p:nvSpPr>
        <p:spPr/>
        <p:txBody>
          <a:bodyPr>
            <a:normAutofit fontScale="92500" lnSpcReduction="20000"/>
          </a:bodyPr>
          <a:lstStyle/>
          <a:p>
            <a:pPr algn="just"/>
            <a:r>
              <a:rPr lang="en-US" dirty="0"/>
              <a:t>One of the most consistent findings employing psychological stress </a:t>
            </a:r>
            <a:r>
              <a:rPr lang="en-US" dirty="0" smtClean="0"/>
              <a:t>tasks in the laboratory </a:t>
            </a:r>
            <a:r>
              <a:rPr lang="en-US" dirty="0"/>
              <a:t>is the significantly larger salivary cortisol response in healthy adult men compared to women following short-term laboratory </a:t>
            </a:r>
            <a:r>
              <a:rPr lang="en-US" dirty="0" smtClean="0"/>
              <a:t>stress</a:t>
            </a:r>
          </a:p>
          <a:p>
            <a:pPr algn="just"/>
            <a:r>
              <a:rPr lang="en-US" dirty="0"/>
              <a:t>Male stress responses may predominantly involve the traditional ‘‘fight and flight’’ reaction while women’s stress response may be better characterized by ‘‘tend and befriend’’, involving </a:t>
            </a:r>
            <a:r>
              <a:rPr lang="en-US" dirty="0" err="1"/>
              <a:t>nurturant</a:t>
            </a:r>
            <a:r>
              <a:rPr lang="en-US" dirty="0"/>
              <a:t> activities and the creation of social networks.</a:t>
            </a:r>
            <a:endParaRPr lang="en-SG" dirty="0"/>
          </a:p>
        </p:txBody>
      </p:sp>
    </p:spTree>
    <p:extLst>
      <p:ext uri="{BB962C8B-B14F-4D97-AF65-F5344CB8AC3E}">
        <p14:creationId xmlns:p14="http://schemas.microsoft.com/office/powerpoint/2010/main" val="2488848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the difference in stress </a:t>
            </a:r>
            <a:r>
              <a:rPr lang="en-US" dirty="0" smtClean="0"/>
              <a:t>response?</a:t>
            </a:r>
            <a:endParaRPr lang="en-SG" dirty="0"/>
          </a:p>
        </p:txBody>
      </p:sp>
      <p:sp>
        <p:nvSpPr>
          <p:cNvPr id="3" name="Content Placeholder 2"/>
          <p:cNvSpPr>
            <a:spLocks noGrp="1"/>
          </p:cNvSpPr>
          <p:nvPr>
            <p:ph idx="1"/>
          </p:nvPr>
        </p:nvSpPr>
        <p:spPr/>
        <p:txBody>
          <a:bodyPr>
            <a:normAutofit lnSpcReduction="10000"/>
          </a:bodyPr>
          <a:lstStyle/>
          <a:p>
            <a:pPr algn="just"/>
            <a:r>
              <a:rPr lang="en-US" dirty="0"/>
              <a:t>Differences between genders in stress response can be attributed to circulating gonadal sex hormones, sexual </a:t>
            </a:r>
            <a:r>
              <a:rPr lang="en-US" dirty="0" err="1"/>
              <a:t>dimporphism</a:t>
            </a:r>
            <a:r>
              <a:rPr lang="en-US" dirty="0"/>
              <a:t> of brain functioning and corticosteroid </a:t>
            </a:r>
            <a:r>
              <a:rPr lang="en-US" dirty="0" smtClean="0"/>
              <a:t>binding to its receptor. </a:t>
            </a:r>
            <a:endParaRPr lang="en-US" dirty="0" smtClean="0"/>
          </a:p>
          <a:p>
            <a:pPr algn="just"/>
            <a:r>
              <a:rPr lang="en-US" dirty="0" smtClean="0"/>
              <a:t>However</a:t>
            </a:r>
            <a:r>
              <a:rPr lang="en-US" dirty="0"/>
              <a:t>, much of the underlying neurochemical and neurogenetic mechanisms for gender differences in stress reactivity generally remain obscure. </a:t>
            </a:r>
            <a:endParaRPr lang="en-SG" dirty="0"/>
          </a:p>
        </p:txBody>
      </p:sp>
    </p:spTree>
    <p:extLst>
      <p:ext uri="{BB962C8B-B14F-4D97-AF65-F5344CB8AC3E}">
        <p14:creationId xmlns:p14="http://schemas.microsoft.com/office/powerpoint/2010/main" val="2757630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5472607" cy="612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548680"/>
            <a:ext cx="2468541" cy="283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0003" y="4437112"/>
            <a:ext cx="2992933" cy="1968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277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Glucocorticoid receptor</a:t>
            </a:r>
            <a:endParaRPr lang="en-SG" dirty="0"/>
          </a:p>
        </p:txBody>
      </p:sp>
      <p:sp>
        <p:nvSpPr>
          <p:cNvPr id="3" name="Content Placeholder 2"/>
          <p:cNvSpPr>
            <a:spLocks noGrp="1"/>
          </p:cNvSpPr>
          <p:nvPr>
            <p:ph idx="1"/>
          </p:nvPr>
        </p:nvSpPr>
        <p:spPr/>
        <p:txBody>
          <a:bodyPr>
            <a:normAutofit fontScale="85000" lnSpcReduction="20000"/>
          </a:bodyPr>
          <a:lstStyle/>
          <a:p>
            <a:pPr algn="just"/>
            <a:r>
              <a:rPr lang="en-US" dirty="0"/>
              <a:t>The final target of the HPAA cortisol release is the glucocorticoid receptor (GR, </a:t>
            </a:r>
            <a:r>
              <a:rPr lang="en-US" i="1" dirty="0" smtClean="0"/>
              <a:t>NR3C1</a:t>
            </a:r>
            <a:r>
              <a:rPr lang="en-US" dirty="0" smtClean="0"/>
              <a:t>). </a:t>
            </a:r>
          </a:p>
          <a:p>
            <a:pPr algn="just"/>
            <a:r>
              <a:rPr lang="en-US" dirty="0" smtClean="0"/>
              <a:t>The </a:t>
            </a:r>
            <a:r>
              <a:rPr lang="en-US" dirty="0"/>
              <a:t>GR is a member of the steroid receptor superfamily and is the key mediator of the majority of cortisol’s tissue effects by way of direct binding to hormone-responsive elements in the DNA or via interactions with other transcription factors and regulation of gene transcription. </a:t>
            </a:r>
            <a:endParaRPr lang="en-US" dirty="0" smtClean="0"/>
          </a:p>
          <a:p>
            <a:pPr algn="just"/>
            <a:r>
              <a:rPr lang="en-US" dirty="0"/>
              <a:t>GR levels are transcriptionally controlled by multiple </a:t>
            </a:r>
            <a:r>
              <a:rPr lang="en-US" dirty="0" err="1"/>
              <a:t>untranslated</a:t>
            </a:r>
            <a:r>
              <a:rPr lang="en-US" dirty="0"/>
              <a:t> alternative first exons, each with its own promoter providing a mechanism for tissue-specific fine-tuning of GR levels </a:t>
            </a:r>
            <a:endParaRPr lang="en-SG" dirty="0"/>
          </a:p>
        </p:txBody>
      </p:sp>
    </p:spTree>
    <p:extLst>
      <p:ext uri="{BB962C8B-B14F-4D97-AF65-F5344CB8AC3E}">
        <p14:creationId xmlns:p14="http://schemas.microsoft.com/office/powerpoint/2010/main" val="1072719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57" y="476672"/>
            <a:ext cx="8332354"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607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a:t>
            </a:r>
            <a:endParaRPr lang="en-SG" dirty="0"/>
          </a:p>
        </p:txBody>
      </p:sp>
      <p:sp>
        <p:nvSpPr>
          <p:cNvPr id="3" name="Content Placeholder 2"/>
          <p:cNvSpPr>
            <a:spLocks noGrp="1"/>
          </p:cNvSpPr>
          <p:nvPr>
            <p:ph idx="1"/>
          </p:nvPr>
        </p:nvSpPr>
        <p:spPr>
          <a:xfrm>
            <a:off x="457200" y="1600200"/>
            <a:ext cx="8435280" cy="4853135"/>
          </a:xfrm>
        </p:spPr>
        <p:txBody>
          <a:bodyPr>
            <a:normAutofit fontScale="85000" lnSpcReduction="10000"/>
          </a:bodyPr>
          <a:lstStyle/>
          <a:p>
            <a:pPr algn="just"/>
            <a:r>
              <a:rPr lang="en-US" dirty="0" smtClean="0"/>
              <a:t>Common </a:t>
            </a:r>
            <a:r>
              <a:rPr lang="en-US" dirty="0"/>
              <a:t>polymorphisms in the GR and other genes partially contribute to disparities in HPAA </a:t>
            </a:r>
            <a:r>
              <a:rPr lang="en-US" dirty="0" smtClean="0"/>
              <a:t>reactivity</a:t>
            </a:r>
          </a:p>
          <a:p>
            <a:pPr algn="just"/>
            <a:r>
              <a:rPr lang="en-US" dirty="0" smtClean="0"/>
              <a:t>HPAA </a:t>
            </a:r>
            <a:r>
              <a:rPr lang="en-US" dirty="0"/>
              <a:t>responsiveness to acute social </a:t>
            </a:r>
            <a:r>
              <a:rPr lang="en-US" dirty="0" smtClean="0"/>
              <a:t>stress is </a:t>
            </a:r>
            <a:r>
              <a:rPr lang="en-US" dirty="0"/>
              <a:t>obtained by using a laboratory-based paradigm, the Trier Social Stress Test (TSST</a:t>
            </a:r>
            <a:r>
              <a:rPr lang="en-US" dirty="0" smtClean="0"/>
              <a:t>), </a:t>
            </a:r>
            <a:r>
              <a:rPr lang="en-US" dirty="0"/>
              <a:t>that leverages a ‘threat to the social self’ </a:t>
            </a:r>
            <a:r>
              <a:rPr lang="en-US" dirty="0" smtClean="0"/>
              <a:t>via </a:t>
            </a:r>
            <a:r>
              <a:rPr lang="en-US" dirty="0"/>
              <a:t>public speaking and mental arithmetic, to generate an unambiguous physiological endpoint, indexed by salivary cortisol. </a:t>
            </a:r>
            <a:endParaRPr lang="en-US" dirty="0" smtClean="0"/>
          </a:p>
          <a:p>
            <a:pPr algn="just"/>
            <a:r>
              <a:rPr lang="en-US" dirty="0" smtClean="0"/>
              <a:t>Importantly</a:t>
            </a:r>
            <a:r>
              <a:rPr lang="en-US" dirty="0"/>
              <a:t>, both the TSST response and basal cortisol levels have been shown to be substantially heritable </a:t>
            </a:r>
            <a:r>
              <a:rPr lang="en-US" dirty="0" smtClean="0"/>
              <a:t>, </a:t>
            </a:r>
            <a:r>
              <a:rPr lang="en-US" dirty="0"/>
              <a:t>providing the necessary background for the current investigation.</a:t>
            </a:r>
            <a:endParaRPr lang="en-SG" dirty="0"/>
          </a:p>
          <a:p>
            <a:pPr algn="just"/>
            <a:endParaRPr lang="en-SG" dirty="0"/>
          </a:p>
        </p:txBody>
      </p:sp>
    </p:spTree>
    <p:extLst>
      <p:ext uri="{BB962C8B-B14F-4D97-AF65-F5344CB8AC3E}">
        <p14:creationId xmlns:p14="http://schemas.microsoft.com/office/powerpoint/2010/main" val="1328380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954</TotalTime>
  <Words>1412</Words>
  <Application>Microsoft Office PowerPoint</Application>
  <PresentationFormat>On-screen Show (4:3)</PresentationFormat>
  <Paragraphs>73</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Stress and health</vt:lpstr>
      <vt:lpstr>PowerPoint Presentation</vt:lpstr>
      <vt:lpstr>Psychosocial stress</vt:lpstr>
      <vt:lpstr>Gender differences in reaction to social stress</vt:lpstr>
      <vt:lpstr>Why the difference in stress response?</vt:lpstr>
      <vt:lpstr>PowerPoint Presentation</vt:lpstr>
      <vt:lpstr>Glucocorticoid receptor</vt:lpstr>
      <vt:lpstr>PowerPoint Presentation</vt:lpstr>
      <vt:lpstr>Genetics </vt:lpstr>
      <vt:lpstr>PowerPoint Presentation</vt:lpstr>
      <vt:lpstr>The epigenome</vt:lpstr>
      <vt:lpstr>PowerPoint Presentation</vt:lpstr>
      <vt:lpstr>Human NGFI-A </vt:lpstr>
      <vt:lpstr>Methylation of GR exon 1F in men and women</vt:lpstr>
      <vt:lpstr>PowerPoint Presentation</vt:lpstr>
      <vt:lpstr>PowerPoint Presentation</vt:lpstr>
      <vt:lpstr>PowerPoint Presentation</vt:lpstr>
      <vt:lpstr>PowerPoint Presentation</vt:lpstr>
      <vt:lpstr>PowerPoint Presentation</vt:lpstr>
      <vt:lpstr>GR exon 1F methylation and total cortisol output (AUC)</vt:lpstr>
      <vt:lpstr>PowerPoint Presentation</vt:lpstr>
      <vt:lpstr>ESR1 and 5-HTTLPR are independent predictors of AUC</vt:lpstr>
      <vt:lpstr>Summing up… </vt:lpstr>
      <vt:lpstr>Indexing environmental challenges </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and health</dc:title>
  <dc:creator>Richard P. Ebstein</dc:creator>
  <cp:lastModifiedBy>Richard P. Ebstein</cp:lastModifiedBy>
  <cp:revision>42</cp:revision>
  <dcterms:created xsi:type="dcterms:W3CDTF">2011-09-14T09:13:46Z</dcterms:created>
  <dcterms:modified xsi:type="dcterms:W3CDTF">2011-09-15T16:15:24Z</dcterms:modified>
</cp:coreProperties>
</file>