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5"/>
  </p:notesMasterIdLst>
  <p:handoutMasterIdLst>
    <p:handoutMasterId r:id="rId26"/>
  </p:handoutMasterIdLst>
  <p:sldIdLst>
    <p:sldId id="544" r:id="rId4"/>
    <p:sldId id="452" r:id="rId5"/>
    <p:sldId id="548" r:id="rId6"/>
    <p:sldId id="552" r:id="rId7"/>
    <p:sldId id="553" r:id="rId8"/>
    <p:sldId id="554" r:id="rId9"/>
    <p:sldId id="555" r:id="rId10"/>
    <p:sldId id="412" r:id="rId11"/>
    <p:sldId id="563" r:id="rId12"/>
    <p:sldId id="578" r:id="rId13"/>
    <p:sldId id="597" r:id="rId14"/>
    <p:sldId id="498" r:id="rId15"/>
    <p:sldId id="593" r:id="rId16"/>
    <p:sldId id="511" r:id="rId17"/>
    <p:sldId id="575" r:id="rId18"/>
    <p:sldId id="596" r:id="rId19"/>
    <p:sldId id="587" r:id="rId20"/>
    <p:sldId id="591" r:id="rId21"/>
    <p:sldId id="502" r:id="rId22"/>
    <p:sldId id="464" r:id="rId23"/>
    <p:sldId id="585" r:id="rId24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  <a:srgbClr val="003399"/>
    <a:srgbClr val="000099"/>
    <a:srgbClr val="3333CC"/>
    <a:srgbClr val="800000"/>
    <a:srgbClr val="9966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9741" autoAdjust="0"/>
  </p:normalViewPr>
  <p:slideViewPr>
    <p:cSldViewPr snapToGrid="0">
      <p:cViewPr>
        <p:scale>
          <a:sx n="75" d="100"/>
          <a:sy n="75" d="100"/>
        </p:scale>
        <p:origin x="-1656" y="-3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8725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Arial" charset="0"/>
              </a:defRPr>
            </a:lvl1pPr>
          </a:lstStyle>
          <a:p>
            <a:fld id="{E4A3F8C0-E0CD-4556-877C-032271CEA6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701675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8725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2" rIns="92344" bIns="4617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Arial" charset="0"/>
              </a:defRPr>
            </a:lvl1pPr>
          </a:lstStyle>
          <a:p>
            <a:fld id="{14ACF1BB-98D0-4D26-9699-686CE7398E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5F92D-E103-448C-8F04-B7CE72A3F0C1}" type="slidenum">
              <a:rPr lang="en-US"/>
              <a:pPr/>
              <a:t>2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4363"/>
            <a:ext cx="5026025" cy="4187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183E2-AFB3-4DF0-BEE4-F60C53BAC6D7}" type="slidenum">
              <a:rPr lang="en-US"/>
              <a:pPr/>
              <a:t>15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0088"/>
            <a:ext cx="4654550" cy="3490912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5950"/>
            <a:ext cx="5026025" cy="4187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7631B-AF3D-48D4-952B-91828562205C}" type="slidenum">
              <a:rPr lang="en-US"/>
              <a:pPr/>
              <a:t>20</a:t>
            </a:fld>
            <a:endParaRPr lang="en-US"/>
          </a:p>
        </p:txBody>
      </p:sp>
      <p:sp>
        <p:nvSpPr>
          <p:cNvPr id="358402" name="Rectangle 7"/>
          <p:cNvSpPr txBox="1">
            <a:spLocks noGrp="1" noChangeArrowheads="1"/>
          </p:cNvSpPr>
          <p:nvPr/>
        </p:nvSpPr>
        <p:spPr bwMode="auto">
          <a:xfrm>
            <a:off x="3886200" y="8847138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3" tIns="46136" rIns="92273" bIns="46136" anchor="b"/>
          <a:lstStyle/>
          <a:p>
            <a:pPr algn="r" defTabSz="922338" eaLnBrk="1" hangingPunct="1"/>
            <a:fld id="{46F2CA29-A8AC-48E5-9B5C-76D404C39F5A}" type="slidenum">
              <a:rPr lang="en-US" sz="1200" b="0"/>
              <a:pPr algn="r" defTabSz="922338" eaLnBrk="1" hangingPunct="1"/>
              <a:t>20</a:t>
            </a:fld>
            <a:endParaRPr lang="en-US" sz="1200" b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6137" cy="3492500"/>
          </a:xfrm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4363"/>
            <a:ext cx="5026025" cy="4191000"/>
          </a:xfrm>
        </p:spPr>
        <p:txBody>
          <a:bodyPr lIns="92273" tIns="46136" rIns="92273" bIns="4613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AC9D7-2449-4333-A32F-A408FE88F82C}" type="slidenum">
              <a:rPr lang="en-US"/>
              <a:pPr/>
              <a:t>4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0088"/>
            <a:ext cx="4654550" cy="3490912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4363"/>
            <a:ext cx="5026025" cy="4189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090CA-C093-4F4D-A0CA-7DDDA819642B}" type="slidenum">
              <a:rPr lang="en-US"/>
              <a:pPr/>
              <a:t>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700088"/>
            <a:ext cx="4654550" cy="3490912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2775"/>
            <a:ext cx="5026025" cy="4191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29B6C-D33B-4791-8BF1-FCB388FB89AD}" type="slidenum">
              <a:rPr lang="en-US"/>
              <a:pPr/>
              <a:t>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701675"/>
            <a:ext cx="4652962" cy="3489325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4363"/>
            <a:ext cx="5026025" cy="4187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90C8D-1169-49D8-AF32-C92F9B79097D}" type="slidenum">
              <a:rPr lang="en-US"/>
              <a:pPr/>
              <a:t>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0088"/>
            <a:ext cx="4654550" cy="3490912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4363"/>
            <a:ext cx="5026025" cy="4189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DA57A-5FD2-4E76-8281-62F32A3B4C5E}" type="slidenum">
              <a:rPr lang="en-US"/>
              <a:pPr/>
              <a:t>10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0088"/>
            <a:ext cx="4654550" cy="3490912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4363"/>
            <a:ext cx="5026025" cy="4189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A6FA9-DF78-4682-8F9F-C8F2386D252C}" type="slidenum">
              <a:rPr lang="en-US"/>
              <a:pPr/>
              <a:t>11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889D-6B95-4EBA-961F-99FF9CE9B8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318D8-6550-4479-B3A7-E5EE81517602}" type="slidenum">
              <a:rPr lang="en-US"/>
              <a:pPr/>
              <a:t>14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24363"/>
            <a:ext cx="5026025" cy="4187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B8B2C-6F55-4233-B5EC-EB27D916A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CD7A2-31DF-4777-A392-C7792F7EB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F69E6-520D-4084-8A7B-6F82CD0FF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52DD76-6539-40AE-9993-A4B130DA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96407D-08BA-4213-A072-AAD05C9D4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F7FB9D-9E6C-4048-AB9C-C884601F2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83F930-1CFD-4B28-847E-7975411B40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B2FE1-BF6E-4EA0-8AE2-9DE3936C2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4F63D-53F7-4476-BA75-A697756AC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B1303-1480-4DB2-B2F1-186702994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4991-3B16-4D7E-8885-2F84DF98F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49D72-65EF-448F-A837-F5F82B6F0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1D5CC-A79D-4808-9D14-B688E0AC9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FA5F-8425-4285-8CC3-65EA8A8BE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BA5E0-7861-446D-A26F-614DDCC5A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0D158-2F24-463A-BE66-17971B29B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4CF5-F0F0-483F-9585-EC97B3220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03B04-D49C-4D98-B7BE-34D36525E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6FE39-D4C1-40C1-BB54-92F97150A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D5B6D-FC5D-4F87-A442-5FEF299E1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63CB-7E4A-47DA-ABC4-F9B42C52A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B395-7A77-4A70-AC09-1892B6740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5049-AE97-4947-BE0E-0DCCF6B96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ECA6B-33E1-4225-B795-086D6521F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BAFFC-05E3-4864-A0BD-8B52A351D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455E4-EDC9-4829-BE18-C7A70BC99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A4BCAD3E-ACDD-450C-87A3-62B292ABC5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63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56356" name="Picture 40" descr="rsph3c"/>
          <p:cNvPicPr>
            <a:picLocks noChangeAspect="1" noChangeArrowheads="1"/>
          </p:cNvPicPr>
          <p:nvPr/>
        </p:nvPicPr>
        <p:blipFill>
          <a:blip r:embed="rId13" cstate="print"/>
          <a:srcRect t="31015" b="31015"/>
          <a:stretch>
            <a:fillRect/>
          </a:stretch>
        </p:blipFill>
        <p:spPr bwMode="auto">
          <a:xfrm>
            <a:off x="6477000" y="228600"/>
            <a:ext cx="1371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7" name="Picture 42" descr="top-1"/>
          <p:cNvPicPr preferRelativeResize="0">
            <a:picLocks noChangeAspect="1" noChangeArrowheads="1"/>
          </p:cNvPicPr>
          <p:nvPr/>
        </p:nvPicPr>
        <p:blipFill>
          <a:blip r:embed="rId14" cstate="print"/>
          <a:srcRect l="4645" r="11613"/>
          <a:stretch>
            <a:fillRect/>
          </a:stretch>
        </p:blipFill>
        <p:spPr bwMode="auto">
          <a:xfrm>
            <a:off x="1143000" y="161925"/>
            <a:ext cx="2667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8" name="Picture 46" descr="logoHOFstudi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52400"/>
            <a:ext cx="866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228600"/>
            <a:ext cx="685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662ED224-ECA1-46E8-A21C-DB7A5923CE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4300" y="838200"/>
            <a:ext cx="7442200" cy="3048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Tahoma" pitchFamily="34" charset="0"/>
              </a:rPr>
              <a:t>Life course consequences of early life events? </a:t>
            </a:r>
            <a:r>
              <a:rPr lang="en-US" sz="3600" b="1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en-US" sz="3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3600" b="1" dirty="0" smtClean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en-US" sz="3600" b="1" dirty="0" smtClean="0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40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en-US" sz="4000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4000" dirty="0" err="1">
                <a:solidFill>
                  <a:srgbClr val="990000"/>
                </a:solidFill>
                <a:latin typeface="Tahoma" pitchFamily="34" charset="0"/>
              </a:rPr>
              <a:t>L.H.Lumey</a:t>
            </a:r>
            <a:r>
              <a:rPr lang="en-US" sz="4000" dirty="0">
                <a:solidFill>
                  <a:srgbClr val="990000"/>
                </a:solidFill>
                <a:latin typeface="Tahoma" pitchFamily="34" charset="0"/>
              </a:rPr>
              <a:t/>
            </a:r>
            <a:br>
              <a:rPr lang="en-US" sz="4000" dirty="0">
                <a:solidFill>
                  <a:srgbClr val="990000"/>
                </a:solidFill>
                <a:latin typeface="Tahoma" pitchFamily="34" charset="0"/>
              </a:rPr>
            </a:br>
            <a:r>
              <a:rPr lang="en-US" sz="2000" dirty="0">
                <a:solidFill>
                  <a:srgbClr val="990000"/>
                </a:solidFill>
                <a:latin typeface="Tahoma" pitchFamily="34" charset="0"/>
              </a:rPr>
              <a:t>Department of Epidemiology</a:t>
            </a:r>
            <a:br>
              <a:rPr lang="en-US" sz="2000" dirty="0">
                <a:solidFill>
                  <a:srgbClr val="990000"/>
                </a:solidFill>
                <a:latin typeface="Tahoma" pitchFamily="34" charset="0"/>
              </a:rPr>
            </a:br>
            <a:r>
              <a:rPr lang="en-US" sz="2000" dirty="0">
                <a:solidFill>
                  <a:srgbClr val="990000"/>
                </a:solidFill>
                <a:latin typeface="Tahoma" pitchFamily="34" charset="0"/>
              </a:rPr>
              <a:t>Columbia University, New York, NY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105400"/>
            <a:ext cx="7112000" cy="67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Biology, Genetics, and Econometrics of Health and Aging Conference. University </a:t>
            </a:r>
            <a:r>
              <a:rPr lang="en-US" sz="2000" i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of Chicago, </a:t>
            </a:r>
            <a:r>
              <a:rPr lang="en-US" sz="2000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September  16, 2011</a:t>
            </a:r>
            <a:endParaRPr lang="en-US" sz="2000" i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8000"/>
            <a:ext cx="7950200" cy="762000"/>
          </a:xfrm>
        </p:spPr>
        <p:txBody>
          <a:bodyPr/>
          <a:lstStyle/>
          <a:p>
            <a:r>
              <a:rPr lang="en-US" sz="3600" b="1">
                <a:solidFill>
                  <a:srgbClr val="000099"/>
                </a:solidFill>
                <a:latin typeface="Tahoma" pitchFamily="34" charset="0"/>
              </a:rPr>
              <a:t>Outcome differences </a:t>
            </a:r>
            <a:br>
              <a:rPr lang="en-US" sz="36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3200" b="1">
                <a:solidFill>
                  <a:srgbClr val="000099"/>
                </a:solidFill>
                <a:latin typeface="Tahoma" pitchFamily="34" charset="0"/>
              </a:rPr>
              <a:t>between siblings</a:t>
            </a:r>
            <a:r>
              <a:rPr lang="en-US" sz="2400" b="1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en-US" sz="24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1800" b="1">
                <a:solidFill>
                  <a:srgbClr val="000099"/>
                </a:solidFill>
                <a:latin typeface="Tahoma" pitchFamily="34" charset="0"/>
              </a:rPr>
              <a:t> (SD units)</a:t>
            </a:r>
            <a:r>
              <a:rPr lang="en-US" sz="2400" b="1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542723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2057400"/>
          <a:ext cx="8207375" cy="4505325"/>
        </p:xfrm>
        <a:graphic>
          <a:graphicData uri="http://schemas.openxmlformats.org/presentationml/2006/ole">
            <p:oleObj spid="_x0000_s542723" name="Chart" r:id="rId4" imgW="8848725" imgH="4733925" progId="MSGraph.Chart.8">
              <p:embed followColorScheme="full"/>
            </p:oleObj>
          </a:graphicData>
        </a:graphic>
      </p:graphicFrame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1752600" y="16764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cs typeface="Arial" charset="0"/>
              </a:rPr>
              <a:t>Time controls</a:t>
            </a:r>
          </a:p>
          <a:p>
            <a:pPr eaLnBrk="1" hangingPunct="1"/>
            <a:r>
              <a:rPr lang="en-US" sz="1800">
                <a:cs typeface="Arial" charset="0"/>
              </a:rPr>
              <a:t>vs unexposed sibling</a:t>
            </a:r>
          </a:p>
        </p:txBody>
      </p:sp>
      <p:sp>
        <p:nvSpPr>
          <p:cNvPr id="542726" name="Text Box 6"/>
          <p:cNvSpPr txBox="1">
            <a:spLocks noChangeArrowheads="1"/>
          </p:cNvSpPr>
          <p:nvPr/>
        </p:nvSpPr>
        <p:spPr bwMode="auto">
          <a:xfrm>
            <a:off x="5486400" y="16764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cs typeface="Arial" charset="0"/>
              </a:rPr>
              <a:t>Famine exposed </a:t>
            </a:r>
          </a:p>
          <a:p>
            <a:pPr eaLnBrk="1" hangingPunct="1"/>
            <a:r>
              <a:rPr lang="en-US" sz="1800">
                <a:cs typeface="Arial" charset="0"/>
              </a:rPr>
              <a:t>vs unexposed sibling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174750" y="165100"/>
            <a:ext cx="7969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3200" dirty="0" smtClean="0">
                <a:solidFill>
                  <a:srgbClr val="000099"/>
                </a:solidFill>
              </a:rPr>
              <a:t>Pre-natal nutrition and methylation</a:t>
            </a:r>
          </a:p>
          <a:p>
            <a:pPr algn="ctr" eaLnBrk="1" hangingPunct="1"/>
            <a:r>
              <a:rPr lang="en-GB" sz="3200" b="0" i="1" dirty="0" smtClean="0">
                <a:solidFill>
                  <a:srgbClr val="000099"/>
                </a:solidFill>
              </a:rPr>
              <a:t>Proof of concept </a:t>
            </a:r>
            <a:r>
              <a:rPr lang="en-GB" sz="3200" b="0" i="1" dirty="0">
                <a:solidFill>
                  <a:srgbClr val="000099"/>
                </a:solidFill>
              </a:rPr>
              <a:t>in </a:t>
            </a:r>
            <a:r>
              <a:rPr lang="en-GB" sz="3200" b="0" i="1" dirty="0" smtClean="0">
                <a:solidFill>
                  <a:srgbClr val="000099"/>
                </a:solidFill>
              </a:rPr>
              <a:t>rodents</a:t>
            </a:r>
            <a:endParaRPr lang="en-GB" sz="3200" b="0" i="1" dirty="0">
              <a:solidFill>
                <a:srgbClr val="000099"/>
              </a:solidFill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111250" y="6496050"/>
            <a:ext cx="376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0"/>
              <a:t>Waterland and Jirtle. Mol Cell Biol 2003.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5000625" y="1231900"/>
            <a:ext cx="414337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rgbClr val="800000"/>
              </a:buClr>
            </a:pPr>
            <a:r>
              <a:rPr lang="nl-NL" sz="2400" b="0" dirty="0">
                <a:solidFill>
                  <a:srgbClr val="800000"/>
                </a:solidFill>
              </a:rPr>
              <a:t>Agouti mice</a:t>
            </a:r>
          </a:p>
          <a:p>
            <a:pPr marL="285750" indent="-285750" eaLnBrk="1" hangingPunct="1">
              <a:buClr>
                <a:srgbClr val="800000"/>
              </a:buClr>
            </a:pPr>
            <a:endParaRPr lang="en-GB" sz="2400" b="0" dirty="0">
              <a:solidFill>
                <a:srgbClr val="800000"/>
              </a:solidFill>
            </a:endParaRPr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r>
              <a:rPr lang="en-GB" sz="2200" b="0" dirty="0"/>
              <a:t>Inbred: same DNA sequence</a:t>
            </a:r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endParaRPr lang="en-GB" sz="2200" b="0" dirty="0"/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r>
              <a:rPr lang="en-GB" sz="2200" b="0" dirty="0"/>
              <a:t>Methyl supplementation diet pregnant females</a:t>
            </a:r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endParaRPr lang="en-GB" sz="2200" b="0" dirty="0"/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r>
              <a:rPr lang="en-GB" sz="2200" b="0" dirty="0">
                <a:solidFill>
                  <a:srgbClr val="000066"/>
                </a:solidFill>
              </a:rPr>
              <a:t>Recorded</a:t>
            </a:r>
            <a:r>
              <a:rPr lang="en-GB" sz="2200" b="0" dirty="0"/>
              <a:t> as higher methylation of </a:t>
            </a:r>
            <a:r>
              <a:rPr lang="en-GB" sz="2200" b="0" i="1" dirty="0"/>
              <a:t>agouti</a:t>
            </a:r>
            <a:r>
              <a:rPr lang="en-GB" sz="2200" b="0" dirty="0"/>
              <a:t> gene; no production of yellow coat</a:t>
            </a:r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endParaRPr lang="en-GB" sz="2200" b="0" dirty="0"/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r>
              <a:rPr lang="en-GB" sz="2200" b="0" dirty="0">
                <a:solidFill>
                  <a:srgbClr val="000066"/>
                </a:solidFill>
              </a:rPr>
              <a:t>Retained</a:t>
            </a:r>
            <a:r>
              <a:rPr lang="en-GB" sz="2200" b="0" dirty="0"/>
              <a:t> into adulthood</a:t>
            </a:r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endParaRPr lang="en-GB" sz="2200" b="0" dirty="0"/>
          </a:p>
          <a:p>
            <a:pPr marL="285750" indent="-285750" eaLnBrk="1" hangingPunct="1">
              <a:buClr>
                <a:srgbClr val="800000"/>
              </a:buClr>
              <a:buFontTx/>
              <a:buChar char="•"/>
            </a:pPr>
            <a:r>
              <a:rPr lang="en-GB" sz="2200" b="0" dirty="0">
                <a:solidFill>
                  <a:srgbClr val="000066"/>
                </a:solidFill>
              </a:rPr>
              <a:t>Transmitted</a:t>
            </a:r>
            <a:r>
              <a:rPr lang="en-GB" sz="2200" b="0" dirty="0"/>
              <a:t> across generations, albeit diluted</a:t>
            </a:r>
          </a:p>
        </p:txBody>
      </p:sp>
      <p:pic>
        <p:nvPicPr>
          <p:cNvPr id="130062" name="Picture 14" descr="AgoutiMuizen"/>
          <p:cNvPicPr>
            <a:picLocks noChangeAspect="1" noChangeArrowheads="1"/>
          </p:cNvPicPr>
          <p:nvPr/>
        </p:nvPicPr>
        <p:blipFill>
          <a:blip r:embed="rId3" cstate="print"/>
          <a:srcRect l="1201" t="909" r="1501" b="1364"/>
          <a:stretch>
            <a:fillRect/>
          </a:stretch>
        </p:blipFill>
        <p:spPr bwMode="auto">
          <a:xfrm>
            <a:off x="1057275" y="1314450"/>
            <a:ext cx="3867150" cy="513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1917700" y="2727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nl-NL" sz="2400" b="0">
              <a:latin typeface="Times New Roman" pitchFamily="18" charset="0"/>
            </a:endParaRPr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3797300" y="4959350"/>
            <a:ext cx="24018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800000"/>
                </a:solidFill>
              </a:rPr>
              <a:t>Estimated conception</a:t>
            </a:r>
            <a:r>
              <a:rPr lang="en-US" sz="1600" b="0">
                <a:solidFill>
                  <a:srgbClr val="800000"/>
                </a:solidFill>
              </a:rPr>
              <a:t> </a:t>
            </a:r>
          </a:p>
          <a:p>
            <a:r>
              <a:rPr lang="en-US" sz="1600" b="0">
                <a:solidFill>
                  <a:srgbClr val="800000"/>
                </a:solidFill>
              </a:rPr>
              <a:t>(Last menstrual period)</a:t>
            </a: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 rot="-5400000">
            <a:off x="530225" y="2614613"/>
            <a:ext cx="25892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800000"/>
                </a:solidFill>
              </a:rPr>
              <a:t>Exposed-Unexposed</a:t>
            </a:r>
          </a:p>
          <a:p>
            <a:r>
              <a:rPr lang="en-US" sz="1600" b="0">
                <a:solidFill>
                  <a:srgbClr val="800000"/>
                </a:solidFill>
              </a:rPr>
              <a:t>Methylation difference (%)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2609850" y="2438400"/>
            <a:ext cx="148590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1012825" y="190500"/>
            <a:ext cx="8131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3200" dirty="0" smtClean="0">
                <a:solidFill>
                  <a:srgbClr val="000099"/>
                </a:solidFill>
              </a:rPr>
              <a:t>Pre-natal nutrition and methylation</a:t>
            </a:r>
          </a:p>
          <a:p>
            <a:pPr algn="ctr" eaLnBrk="1" hangingPunct="1"/>
            <a:r>
              <a:rPr lang="en-GB" sz="3200" b="0" i="1" dirty="0" smtClean="0">
                <a:solidFill>
                  <a:srgbClr val="000099"/>
                </a:solidFill>
              </a:rPr>
              <a:t>Proof of concept in humans (IgF2)</a:t>
            </a:r>
            <a:endParaRPr lang="en-GB" sz="3200" b="0" i="1" dirty="0">
              <a:solidFill>
                <a:srgbClr val="000099"/>
              </a:solidFill>
            </a:endParaRPr>
          </a:p>
        </p:txBody>
      </p:sp>
      <p:pic>
        <p:nvPicPr>
          <p:cNvPr id="427016" name="Picture 8"/>
          <p:cNvPicPr>
            <a:picLocks noChangeAspect="1" noChangeArrowheads="1"/>
          </p:cNvPicPr>
          <p:nvPr/>
        </p:nvPicPr>
        <p:blipFill>
          <a:blip r:embed="rId2" cstate="print"/>
          <a:srcRect l="6995" t="18394" r="16193" b="19354"/>
          <a:stretch>
            <a:fillRect/>
          </a:stretch>
        </p:blipFill>
        <p:spPr bwMode="auto">
          <a:xfrm>
            <a:off x="2212975" y="1765300"/>
            <a:ext cx="564832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7017" name="Text Box 9"/>
          <p:cNvSpPr txBox="1">
            <a:spLocks noChangeArrowheads="1"/>
          </p:cNvSpPr>
          <p:nvPr/>
        </p:nvSpPr>
        <p:spPr bwMode="auto">
          <a:xfrm rot="5400000">
            <a:off x="7573169" y="3885406"/>
            <a:ext cx="1333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800000"/>
                </a:solidFill>
              </a:rPr>
              <a:t>Daily ration</a:t>
            </a:r>
          </a:p>
          <a:p>
            <a:r>
              <a:rPr lang="en-US" sz="1600" b="0">
                <a:solidFill>
                  <a:srgbClr val="800000"/>
                </a:solidFill>
              </a:rPr>
              <a:t>(kcal/day)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3711575" y="5864225"/>
            <a:ext cx="270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rgbClr val="800000"/>
                </a:solidFill>
              </a:rPr>
              <a:t>Date of conception</a:t>
            </a:r>
          </a:p>
          <a:p>
            <a:pPr algn="ctr"/>
            <a:r>
              <a:rPr lang="en-US" sz="1600" b="0"/>
              <a:t>Heijmans et al., PNAS,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515821"/>
            <a:ext cx="8253667" cy="534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1300" y="185738"/>
            <a:ext cx="86487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  <a:t>LUMA, LINE-2 and Sat2 global methylation </a:t>
            </a:r>
            <a:b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</a:rPr>
              <a:t>by famine exposure status</a:t>
            </a:r>
            <a:r>
              <a:rPr lang="en-GB" sz="24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3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2000" i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Lumey</a:t>
            </a:r>
            <a:r>
              <a:rPr lang="en-GB" sz="2000" i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et al., IJE (in press)  Funding: RC1-1HD063549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81000"/>
            <a:ext cx="8750300" cy="10620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  <a:t>LUMA, LINE-2 and Sat2 global methylation </a:t>
            </a:r>
            <a:r>
              <a:rPr lang="en-US" sz="3600" b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</a:rPr>
              <a:t>by famine exposure status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448540" name="Group 28"/>
          <p:cNvGraphicFramePr>
            <a:graphicFrameLocks noGrp="1"/>
          </p:cNvGraphicFramePr>
          <p:nvPr>
            <p:ph type="tbl" idx="1"/>
          </p:nvPr>
        </p:nvGraphicFramePr>
        <p:xfrm>
          <a:off x="825500" y="1879600"/>
          <a:ext cx="7348538" cy="4039299"/>
        </p:xfrm>
        <a:graphic>
          <a:graphicData uri="http://schemas.openxmlformats.org/drawingml/2006/table">
            <a:tbl>
              <a:tblPr/>
              <a:tblGrid>
                <a:gridCol w="1620838"/>
                <a:gridCol w="1955800"/>
                <a:gridCol w="2227262"/>
                <a:gridCol w="1544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Overall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s.d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Famine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(95% CI)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Sat2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122.2%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(56.2)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-0.51%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(-7.38 to 6.36)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p=0.88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LUMA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75.2%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(4.7)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(-0.49 to 0.81)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p=0.63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LINE-1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(-0.33 to 0.22)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p=0.70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534400" cy="685800"/>
          </a:xfrm>
        </p:spPr>
        <p:txBody>
          <a:bodyPr/>
          <a:lstStyle/>
          <a:p>
            <a:r>
              <a:rPr lang="en-US" sz="3600" b="1">
                <a:solidFill>
                  <a:srgbClr val="000099"/>
                </a:solidFill>
                <a:latin typeface="Tahoma" pitchFamily="34" charset="0"/>
              </a:rPr>
              <a:t>Mortality and cause of death </a:t>
            </a:r>
            <a:br>
              <a:rPr lang="en-US" sz="36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2800" b="1">
                <a:solidFill>
                  <a:srgbClr val="000099"/>
                </a:solidFill>
                <a:latin typeface="Tahoma" pitchFamily="34" charset="0"/>
              </a:rPr>
              <a:t>in Dutch military </a:t>
            </a:r>
            <a:r>
              <a:rPr lang="en-US" sz="2800" b="1">
                <a:solidFill>
                  <a:srgbClr val="000099"/>
                </a:solidFill>
              </a:rPr>
              <a:t> </a:t>
            </a: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1676400"/>
            <a:ext cx="42672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900" b="1" dirty="0">
                <a:solidFill>
                  <a:srgbClr val="CC3300"/>
                </a:solidFill>
              </a:rPr>
              <a:t>	with </a:t>
            </a:r>
            <a:r>
              <a:rPr lang="en-US" sz="2000" b="1" dirty="0">
                <a:solidFill>
                  <a:srgbClr val="CC3300"/>
                </a:solidFill>
                <a:latin typeface="Tahoma" pitchFamily="34" charset="0"/>
              </a:rPr>
              <a:t>FWA van </a:t>
            </a:r>
            <a:r>
              <a:rPr lang="en-US" sz="2000" b="1" dirty="0" err="1">
                <a:solidFill>
                  <a:srgbClr val="CC3300"/>
                </a:solidFill>
                <a:latin typeface="Tahoma" pitchFamily="34" charset="0"/>
              </a:rPr>
              <a:t>Poppel</a:t>
            </a:r>
            <a:r>
              <a:rPr lang="en-US" sz="2000" b="1" dirty="0">
                <a:solidFill>
                  <a:srgbClr val="CC3300"/>
                </a:solidFill>
                <a:latin typeface="Tahoma" pitchFamily="34" charset="0"/>
              </a:rPr>
              <a:t>, NIDI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3300"/>
                </a:solidFill>
                <a:latin typeface="Tahoma" pitchFamily="34" charset="0"/>
              </a:rPr>
              <a:t> 	</a:t>
            </a:r>
            <a:r>
              <a:rPr lang="en-US" sz="1900" b="1" dirty="0">
                <a:latin typeface="Tahoma" pitchFamily="34" charset="0"/>
              </a:rPr>
              <a:t>Select</a:t>
            </a:r>
            <a:r>
              <a:rPr lang="en-US" sz="1900" dirty="0">
                <a:latin typeface="Tahoma" pitchFamily="34" charset="0"/>
              </a:rPr>
              <a:t> 25,348 conscripts born in six cities in the West with prenatal famine exposure from 408,015 births 1944-1947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pitchFamily="34" charset="0"/>
              </a:rPr>
              <a:t>Link</a:t>
            </a:r>
            <a:r>
              <a:rPr lang="en-US" sz="1900" dirty="0">
                <a:latin typeface="Tahoma" pitchFamily="34" charset="0"/>
              </a:rPr>
              <a:t> military ID with names 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pitchFamily="34" charset="0"/>
              </a:rPr>
              <a:t>Match Vital status</a:t>
            </a:r>
            <a:r>
              <a:rPr lang="en-US" sz="1900" dirty="0">
                <a:latin typeface="Tahoma" pitchFamily="34" charset="0"/>
              </a:rPr>
              <a:t> at Central Statistical Office (CBS)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pitchFamily="34" charset="0"/>
              </a:rPr>
              <a:t>Match and search</a:t>
            </a:r>
            <a:r>
              <a:rPr lang="en-US" sz="1900" dirty="0">
                <a:latin typeface="Tahoma" pitchFamily="34" charset="0"/>
              </a:rPr>
              <a:t> </a:t>
            </a:r>
            <a:r>
              <a:rPr lang="en-US" sz="1900" dirty="0" err="1">
                <a:latin typeface="Tahoma" pitchFamily="34" charset="0"/>
              </a:rPr>
              <a:t>missings</a:t>
            </a:r>
            <a:r>
              <a:rPr lang="en-US" sz="1900" dirty="0">
                <a:latin typeface="Tahoma" pitchFamily="34" charset="0"/>
              </a:rPr>
              <a:t> by hand at Central Genealogy Office (CBG)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pitchFamily="34" charset="0"/>
              </a:rPr>
              <a:t>Find cause of death</a:t>
            </a:r>
            <a:r>
              <a:rPr lang="en-US" sz="1900" dirty="0">
                <a:latin typeface="Tahoma" pitchFamily="34" charset="0"/>
              </a:rPr>
              <a:t> at CBS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pitchFamily="34" charset="0"/>
              </a:rPr>
              <a:t>Compare mortality</a:t>
            </a:r>
            <a:r>
              <a:rPr lang="en-US" sz="1900" dirty="0">
                <a:latin typeface="Tahoma" pitchFamily="34" charset="0"/>
              </a:rPr>
              <a:t> with matched time and place controls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latin typeface="Tahoma" pitchFamily="34" charset="0"/>
              </a:rPr>
              <a:t>Compare other outcomes</a:t>
            </a:r>
            <a:r>
              <a:rPr lang="en-US" sz="1900" dirty="0">
                <a:latin typeface="Tahoma" pitchFamily="34" charset="0"/>
              </a:rPr>
              <a:t> from administrative health services, social security databases, and income tax records </a:t>
            </a:r>
            <a:endParaRPr lang="en-US" sz="19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Tahoma" pitchFamily="34" charset="0"/>
              </a:rPr>
              <a:t>	Funding: R01-AG028593</a:t>
            </a:r>
            <a:endParaRPr lang="en-US" sz="1600" dirty="0">
              <a:latin typeface="Tahoma" pitchFamily="34" charset="0"/>
            </a:endParaRPr>
          </a:p>
        </p:txBody>
      </p:sp>
      <p:pic>
        <p:nvPicPr>
          <p:cNvPr id="538628" name="Picture 4" descr="netherlands_pol87"/>
          <p:cNvPicPr>
            <a:picLocks noChangeAspect="1" noChangeArrowheads="1"/>
          </p:cNvPicPr>
          <p:nvPr/>
        </p:nvPicPr>
        <p:blipFill>
          <a:blip r:embed="rId3" cstate="print"/>
          <a:srcRect l="2896" t="3819" r="7239" b="5093"/>
          <a:stretch>
            <a:fillRect/>
          </a:stretch>
        </p:blipFill>
        <p:spPr bwMode="auto">
          <a:xfrm>
            <a:off x="457200" y="1676400"/>
            <a:ext cx="38830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29" name="Freeform 5"/>
          <p:cNvSpPr>
            <a:spLocks/>
          </p:cNvSpPr>
          <p:nvPr/>
        </p:nvSpPr>
        <p:spPr bwMode="auto">
          <a:xfrm>
            <a:off x="728663" y="3187700"/>
            <a:ext cx="2243137" cy="1308100"/>
          </a:xfrm>
          <a:custGeom>
            <a:avLst/>
            <a:gdLst/>
            <a:ahLst/>
            <a:cxnLst>
              <a:cxn ang="0">
                <a:pos x="0" y="2182"/>
              </a:cxn>
              <a:cxn ang="0">
                <a:pos x="672" y="2259"/>
              </a:cxn>
              <a:cxn ang="0">
                <a:pos x="1113" y="2170"/>
              </a:cxn>
              <a:cxn ang="0">
                <a:pos x="1337" y="2061"/>
              </a:cxn>
              <a:cxn ang="0">
                <a:pos x="1702" y="1990"/>
              </a:cxn>
              <a:cxn ang="0">
                <a:pos x="2061" y="2022"/>
              </a:cxn>
              <a:cxn ang="0">
                <a:pos x="2355" y="2035"/>
              </a:cxn>
              <a:cxn ang="0">
                <a:pos x="2617" y="1978"/>
              </a:cxn>
              <a:cxn ang="0">
                <a:pos x="3136" y="1798"/>
              </a:cxn>
              <a:cxn ang="0">
                <a:pos x="3346" y="1752"/>
              </a:cxn>
              <a:cxn ang="0">
                <a:pos x="3693" y="1747"/>
              </a:cxn>
              <a:cxn ang="0">
                <a:pos x="3750" y="1427"/>
              </a:cxn>
              <a:cxn ang="0">
                <a:pos x="4153" y="1274"/>
              </a:cxn>
              <a:cxn ang="0">
                <a:pos x="4166" y="800"/>
              </a:cxn>
              <a:cxn ang="0">
                <a:pos x="4083" y="250"/>
              </a:cxn>
              <a:cxn ang="0">
                <a:pos x="3360" y="0"/>
              </a:cxn>
            </a:cxnLst>
            <a:rect l="0" t="0" r="r" b="b"/>
            <a:pathLst>
              <a:path w="4222" h="2278">
                <a:moveTo>
                  <a:pt x="0" y="2182"/>
                </a:moveTo>
                <a:cubicBezTo>
                  <a:pt x="115" y="2236"/>
                  <a:pt x="602" y="2250"/>
                  <a:pt x="672" y="2259"/>
                </a:cubicBezTo>
                <a:cubicBezTo>
                  <a:pt x="777" y="2278"/>
                  <a:pt x="1006" y="2160"/>
                  <a:pt x="1113" y="2170"/>
                </a:cubicBezTo>
                <a:cubicBezTo>
                  <a:pt x="1192" y="2167"/>
                  <a:pt x="1258" y="2068"/>
                  <a:pt x="1337" y="2061"/>
                </a:cubicBezTo>
                <a:cubicBezTo>
                  <a:pt x="1339" y="1977"/>
                  <a:pt x="1581" y="1996"/>
                  <a:pt x="1702" y="1990"/>
                </a:cubicBezTo>
                <a:cubicBezTo>
                  <a:pt x="1713" y="1919"/>
                  <a:pt x="1952" y="2015"/>
                  <a:pt x="2061" y="2022"/>
                </a:cubicBezTo>
                <a:cubicBezTo>
                  <a:pt x="2115" y="1989"/>
                  <a:pt x="2297" y="2064"/>
                  <a:pt x="2355" y="2035"/>
                </a:cubicBezTo>
                <a:cubicBezTo>
                  <a:pt x="2469" y="1977"/>
                  <a:pt x="2523" y="1999"/>
                  <a:pt x="2617" y="1978"/>
                </a:cubicBezTo>
                <a:cubicBezTo>
                  <a:pt x="2747" y="1938"/>
                  <a:pt x="3015" y="1836"/>
                  <a:pt x="3136" y="1798"/>
                </a:cubicBezTo>
                <a:cubicBezTo>
                  <a:pt x="3172" y="1749"/>
                  <a:pt x="3329" y="1809"/>
                  <a:pt x="3346" y="1752"/>
                </a:cubicBezTo>
                <a:cubicBezTo>
                  <a:pt x="3412" y="1722"/>
                  <a:pt x="3626" y="1801"/>
                  <a:pt x="3693" y="1747"/>
                </a:cubicBezTo>
                <a:cubicBezTo>
                  <a:pt x="3760" y="1693"/>
                  <a:pt x="3673" y="1506"/>
                  <a:pt x="3750" y="1427"/>
                </a:cubicBezTo>
                <a:cubicBezTo>
                  <a:pt x="3852" y="1332"/>
                  <a:pt x="4084" y="1378"/>
                  <a:pt x="4153" y="1274"/>
                </a:cubicBezTo>
                <a:cubicBezTo>
                  <a:pt x="4222" y="1170"/>
                  <a:pt x="4178" y="971"/>
                  <a:pt x="4166" y="800"/>
                </a:cubicBezTo>
                <a:cubicBezTo>
                  <a:pt x="4087" y="750"/>
                  <a:pt x="4149" y="313"/>
                  <a:pt x="4083" y="250"/>
                </a:cubicBezTo>
                <a:cubicBezTo>
                  <a:pt x="4063" y="231"/>
                  <a:pt x="3380" y="17"/>
                  <a:pt x="3360" y="0"/>
                </a:cubicBezTo>
              </a:path>
            </a:pathLst>
          </a:custGeom>
          <a:noFill/>
          <a:ln w="127000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30200"/>
            <a:ext cx="8166100" cy="113823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Dutch recruits born 1943-1947</a:t>
            </a:r>
            <a:r>
              <a:rPr lang="en-US" sz="36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f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ollow-up 18-62 years, </a:t>
            </a:r>
            <a:r>
              <a:rPr lang="en-US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by month of birth</a:t>
            </a:r>
            <a:endParaRPr lang="en-US" sz="28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Table Placeholder 8"/>
          <p:cNvGraphicFramePr>
            <a:graphicFrameLocks noGrp="1"/>
          </p:cNvGraphicFramePr>
          <p:nvPr>
            <p:ph type="tbl" idx="1"/>
          </p:nvPr>
        </p:nvGraphicFramePr>
        <p:xfrm>
          <a:off x="939799" y="1816100"/>
          <a:ext cx="7594600" cy="4686299"/>
        </p:xfrm>
        <a:graphic>
          <a:graphicData uri="http://schemas.openxmlformats.org/drawingml/2006/table">
            <a:tbl>
              <a:tblPr/>
              <a:tblGrid>
                <a:gridCol w="2444614"/>
                <a:gridCol w="1303794"/>
                <a:gridCol w="1222307"/>
                <a:gridCol w="1222307"/>
                <a:gridCol w="1401578"/>
              </a:tblGrid>
              <a:tr h="657699"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33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 / Year of Birth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33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Alive at age 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33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33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Alive at age 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33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33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Dead at age 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33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33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Not yet found, incl. emigration; 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Jan-Oct 1944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2,565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Nov 1944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 1944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1,588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1,718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1,780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1,704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Jul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Aug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Sep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Oct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Nov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 1945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1946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 1946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1,803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  1946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 46-Dec 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7,431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60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 West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35,279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7">
                <a:tc>
                  <a:txBody>
                    <a:bodyPr/>
                    <a:lstStyle/>
                    <a:p>
                      <a:pPr marL="0" marR="0" indent="44831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 Non-famine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9,758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831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able Placeholder 5"/>
          <p:cNvSpPr txBox="1">
            <a:spLocks/>
          </p:cNvSpPr>
          <p:nvPr/>
        </p:nvSpPr>
        <p:spPr bwMode="auto">
          <a:xfrm>
            <a:off x="1003300" y="1803400"/>
            <a:ext cx="78359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8" name="Table Placeholder 5"/>
          <p:cNvSpPr txBox="1">
            <a:spLocks/>
          </p:cNvSpPr>
          <p:nvPr/>
        </p:nvSpPr>
        <p:spPr bwMode="auto">
          <a:xfrm>
            <a:off x="762000" y="1905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88938"/>
            <a:ext cx="8267700" cy="15795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latin typeface="Tahoma" pitchFamily="34" charset="0"/>
              </a:rPr>
              <a:t>Potential for future work</a:t>
            </a:r>
            <a:r>
              <a:rPr lang="en-US" sz="4000" b="1" dirty="0" smtClean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Explore linkages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of CBS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</a:rPr>
              <a:t>Microdata</a:t>
            </a:r>
            <a:r>
              <a:rPr lang="en-US" sz="4000" b="1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en-US" sz="4000" b="1" dirty="0">
                <a:solidFill>
                  <a:srgbClr val="000099"/>
                </a:solidFill>
                <a:latin typeface="Tahoma" pitchFamily="34" charset="0"/>
              </a:rPr>
            </a:b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2057400"/>
            <a:ext cx="8343900" cy="4284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Tahoma" pitchFamily="34" charset="0"/>
              </a:rPr>
              <a:t>Cause of death</a:t>
            </a:r>
            <a:r>
              <a:rPr lang="en-US" sz="2400" dirty="0">
                <a:latin typeface="Tahoma" pitchFamily="34" charset="0"/>
              </a:rPr>
              <a:t> (ICD 10)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pitchFamily="34" charset="0"/>
              </a:rPr>
              <a:t>Hospital discharge diagnoses</a:t>
            </a:r>
            <a:r>
              <a:rPr lang="en-US" sz="2400" dirty="0">
                <a:latin typeface="Tahoma" pitchFamily="34" charset="0"/>
              </a:rPr>
              <a:t> (ICD9-CM)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pitchFamily="34" charset="0"/>
              </a:rPr>
              <a:t>Long term care</a:t>
            </a:r>
            <a:r>
              <a:rPr lang="en-US" sz="2400" dirty="0">
                <a:latin typeface="Tahoma" pitchFamily="34" charset="0"/>
              </a:rPr>
              <a:t> (admission to nursing home, psychiatric hospital, long-stay hospital, home for the handicapped, home care)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pitchFamily="34" charset="0"/>
              </a:rPr>
              <a:t>Prescription drug usage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pitchFamily="34" charset="0"/>
              </a:rPr>
              <a:t>Mental health care</a:t>
            </a:r>
            <a:r>
              <a:rPr lang="en-US" sz="2400" dirty="0">
                <a:latin typeface="Tahoma" pitchFamily="34" charset="0"/>
              </a:rPr>
              <a:t> (outpatient and short term admissions)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pitchFamily="34" charset="0"/>
              </a:rPr>
              <a:t>Medical consumption</a:t>
            </a:r>
            <a:r>
              <a:rPr lang="en-US" sz="2400" dirty="0">
                <a:latin typeface="Tahoma" pitchFamily="34" charset="0"/>
              </a:rPr>
              <a:t> (Hospital reimbursements; health insurance charges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pitchFamily="34" charset="0"/>
              </a:rPr>
              <a:t>Employment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pitchFamily="34" charset="0"/>
              </a:rPr>
              <a:t>Income</a:t>
            </a:r>
            <a:r>
              <a:rPr lang="en-US" sz="2400" dirty="0">
                <a:latin typeface="Tahoma" pitchFamily="34" charset="0"/>
              </a:rPr>
              <a:t> (fiscal); social security benefits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0"/>
            <a:ext cx="8661400" cy="14605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  <a:latin typeface="Tahoma" pitchFamily="34" charset="0"/>
              </a:rPr>
              <a:t>Life course consequences </a:t>
            </a:r>
            <a:br>
              <a:rPr lang="en-US" sz="36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3600" b="1" dirty="0" smtClean="0">
                <a:solidFill>
                  <a:schemeClr val="accent2"/>
                </a:solidFill>
                <a:latin typeface="Tahoma" pitchFamily="34" charset="0"/>
              </a:rPr>
              <a:t>of early life events?</a:t>
            </a:r>
            <a:br>
              <a:rPr lang="en-US" sz="36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1800" dirty="0" err="1" smtClean="0">
                <a:solidFill>
                  <a:schemeClr val="accent2"/>
                </a:solidFill>
                <a:latin typeface="Tahoma" pitchFamily="34" charset="0"/>
              </a:rPr>
              <a:t>Lumey</a:t>
            </a:r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ahoma" pitchFamily="34" charset="0"/>
              </a:rPr>
              <a:t>et al., Ann Rev </a:t>
            </a:r>
            <a:r>
              <a:rPr lang="en-US" sz="1800" dirty="0" err="1">
                <a:solidFill>
                  <a:schemeClr val="accent2"/>
                </a:solidFill>
                <a:latin typeface="Tahoma" pitchFamily="34" charset="0"/>
              </a:rPr>
              <a:t>Publ</a:t>
            </a:r>
            <a:r>
              <a:rPr lang="en-US" sz="18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Tahoma" pitchFamily="34" charset="0"/>
              </a:rPr>
              <a:t>Hlth</a:t>
            </a:r>
            <a:r>
              <a:rPr lang="en-US" sz="1800" dirty="0">
                <a:solidFill>
                  <a:schemeClr val="accent2"/>
                </a:solidFill>
                <a:latin typeface="Tahoma" pitchFamily="34" charset="0"/>
              </a:rPr>
              <a:t>, 2011</a:t>
            </a:r>
            <a:endParaRPr lang="en-US" sz="1800" i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2755900"/>
            <a:ext cx="6540500" cy="340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990000"/>
                </a:solidFill>
                <a:latin typeface="Tahoma" pitchFamily="34" charset="0"/>
              </a:rPr>
              <a:t>Schizophrenia </a:t>
            </a:r>
            <a:endParaRPr lang="en-US" b="1" dirty="0" smtClean="0">
              <a:solidFill>
                <a:srgbClr val="9900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990000"/>
                </a:solidFill>
                <a:latin typeface="Tahoma" pitchFamily="34" charset="0"/>
              </a:rPr>
              <a:t>Body weight</a:t>
            </a:r>
          </a:p>
          <a:p>
            <a:pPr>
              <a:lnSpc>
                <a:spcPct val="80000"/>
              </a:lnSpc>
              <a:buNone/>
            </a:pPr>
            <a:endParaRPr lang="en-US" b="1" dirty="0">
              <a:solidFill>
                <a:srgbClr val="9900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990000"/>
                </a:solidFill>
                <a:latin typeface="Tahoma" pitchFamily="34" charset="0"/>
              </a:rPr>
              <a:t>Glucose metabolism and lipid </a:t>
            </a:r>
            <a:r>
              <a:rPr lang="en-US" b="1" dirty="0" smtClean="0">
                <a:solidFill>
                  <a:srgbClr val="990000"/>
                </a:solidFill>
                <a:latin typeface="Tahoma" pitchFamily="34" charset="0"/>
              </a:rPr>
              <a:t>profile?</a:t>
            </a:r>
          </a:p>
          <a:p>
            <a:pPr>
              <a:lnSpc>
                <a:spcPct val="80000"/>
              </a:lnSpc>
              <a:buNone/>
            </a:pPr>
            <a:endParaRPr lang="en-US" b="1" dirty="0" smtClean="0">
              <a:solidFill>
                <a:srgbClr val="9900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990000"/>
                </a:solidFill>
                <a:latin typeface="Tahoma" pitchFamily="34" charset="0"/>
              </a:rPr>
              <a:t>Epigenetic profiles?</a:t>
            </a:r>
            <a:endParaRPr lang="en-US" b="1" dirty="0" smtClean="0">
              <a:solidFill>
                <a:srgbClr val="99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1504950" y="1117600"/>
            <a:ext cx="76390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eaLnBrk="1" hangingPunct="1">
              <a:buClr>
                <a:srgbClr val="800000"/>
              </a:buClr>
            </a:pPr>
            <a:r>
              <a:rPr lang="nl-NL" sz="2400" b="0" dirty="0" smtClean="0"/>
              <a:t>	</a:t>
            </a:r>
            <a:endParaRPr lang="nl-NL" sz="2400" b="0" dirty="0" smtClean="0"/>
          </a:p>
          <a:p>
            <a:pPr marL="266700" indent="-266700" eaLnBrk="1" hangingPunct="1">
              <a:buClr>
                <a:srgbClr val="800000"/>
              </a:buClr>
              <a:buFontTx/>
              <a:buChar char="•"/>
            </a:pPr>
            <a:r>
              <a:rPr lang="nl-NL" sz="2400" b="0" dirty="0" smtClean="0"/>
              <a:t>Combine </a:t>
            </a:r>
            <a:r>
              <a:rPr lang="nl-NL" sz="2400" b="0" dirty="0" smtClean="0"/>
              <a:t>studies</a:t>
            </a:r>
          </a:p>
          <a:p>
            <a:pPr marL="266700" indent="-266700" eaLnBrk="1" hangingPunct="1">
              <a:buClr>
                <a:srgbClr val="800000"/>
              </a:buClr>
              <a:buFontTx/>
              <a:buChar char="•"/>
            </a:pPr>
            <a:r>
              <a:rPr lang="nl-NL" sz="2400" b="0" dirty="0" smtClean="0"/>
              <a:t>Integrate </a:t>
            </a:r>
            <a:r>
              <a:rPr lang="nl-NL" sz="2400" b="0" dirty="0" smtClean="0"/>
              <a:t>outcomes</a:t>
            </a:r>
            <a:endParaRPr lang="nl-NL" sz="2400" b="0" dirty="0"/>
          </a:p>
          <a:p>
            <a:pPr marL="266700" indent="-266700" eaLnBrk="1" hangingPunct="1">
              <a:buClr>
                <a:srgbClr val="800000"/>
              </a:buClr>
              <a:buFontTx/>
              <a:buChar char="•"/>
            </a:pPr>
            <a:r>
              <a:rPr lang="nl-NL" sz="2400" b="0" dirty="0"/>
              <a:t>Evaluate </a:t>
            </a:r>
            <a:r>
              <a:rPr lang="nl-NL" sz="2400" b="0" dirty="0" smtClean="0"/>
              <a:t>genome </a:t>
            </a:r>
            <a:r>
              <a:rPr lang="en-US" sz="2400" dirty="0" smtClean="0"/>
              <a:t> </a:t>
            </a:r>
            <a:endParaRPr lang="nl-NL" sz="2400" b="0" dirty="0"/>
          </a:p>
          <a:p>
            <a:pPr marL="266700" indent="-266700" eaLnBrk="1" hangingPunct="1">
              <a:buClr>
                <a:srgbClr val="800000"/>
              </a:buClr>
              <a:buFontTx/>
              <a:buChar char="•"/>
            </a:pPr>
            <a:r>
              <a:rPr lang="nl-NL" sz="2400" b="0" dirty="0" smtClean="0"/>
              <a:t>Changes </a:t>
            </a:r>
            <a:r>
              <a:rPr lang="nl-NL" sz="2400" b="0" dirty="0"/>
              <a:t>in </a:t>
            </a:r>
            <a:r>
              <a:rPr lang="nl-NL" sz="2400" b="0" dirty="0" smtClean="0"/>
              <a:t>offspring?</a:t>
            </a:r>
            <a:endParaRPr lang="nl-NL" sz="2400" b="0" dirty="0"/>
          </a:p>
          <a:p>
            <a:pPr marL="266700" indent="-266700" eaLnBrk="1" hangingPunct="1">
              <a:buClr>
                <a:srgbClr val="800000"/>
              </a:buClr>
              <a:buFontTx/>
              <a:buChar char="•"/>
            </a:pPr>
            <a:r>
              <a:rPr lang="nl-NL" sz="2400" b="0" dirty="0" smtClean="0"/>
              <a:t>Need for explicit hypotheses</a:t>
            </a:r>
            <a:endParaRPr lang="nl-NL" sz="2400" b="0" dirty="0" smtClean="0"/>
          </a:p>
          <a:p>
            <a:pPr marL="266700" indent="-266700" eaLnBrk="1" hangingPunct="1">
              <a:buClr>
                <a:srgbClr val="800000"/>
              </a:buClr>
              <a:buFontTx/>
              <a:buChar char="•"/>
            </a:pPr>
            <a:r>
              <a:rPr lang="nl-NL" sz="2400" b="0" dirty="0" smtClean="0"/>
              <a:t>Replicate </a:t>
            </a:r>
            <a:r>
              <a:rPr lang="nl-NL" sz="2400" b="0" dirty="0" smtClean="0"/>
              <a:t>study </a:t>
            </a:r>
            <a:r>
              <a:rPr lang="nl-NL" sz="2400" b="0" dirty="0" smtClean="0"/>
              <a:t>findings</a:t>
            </a:r>
            <a:endParaRPr lang="nl-NL" sz="2400" b="0" dirty="0"/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1920875" y="409575"/>
            <a:ext cx="5880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dirty="0" smtClean="0">
                <a:solidFill>
                  <a:srgbClr val="000099"/>
                </a:solidFill>
              </a:rPr>
              <a:t>Recommendations</a:t>
            </a: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4311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13225"/>
            <a:ext cx="3006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1112" name="Picture 8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550" y="4213225"/>
            <a:ext cx="2513013" cy="224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81000"/>
            <a:ext cx="5448300" cy="681038"/>
          </a:xfrm>
        </p:spPr>
        <p:txBody>
          <a:bodyPr/>
          <a:lstStyle/>
          <a:p>
            <a:r>
              <a:rPr lang="en-US" sz="3600" b="1">
                <a:solidFill>
                  <a:srgbClr val="000099"/>
                </a:solidFill>
                <a:latin typeface="Tahoma" pitchFamily="34" charset="0"/>
              </a:rPr>
              <a:t>Exploring  pathways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65100" y="5705475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0099"/>
                </a:solidFill>
              </a:rPr>
              <a:t>Exposures in ‘critical’ periods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193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0099"/>
                </a:solidFill>
              </a:rPr>
              <a:t>Epigenetic</a:t>
            </a:r>
          </a:p>
          <a:p>
            <a:pPr eaLnBrk="1" hangingPunct="1"/>
            <a:r>
              <a:rPr lang="en-US" sz="2400" i="1" dirty="0" smtClean="0">
                <a:solidFill>
                  <a:srgbClr val="000099"/>
                </a:solidFill>
              </a:rPr>
              <a:t>Changes?</a:t>
            </a:r>
            <a:endParaRPr lang="en-US" sz="2400" i="1" dirty="0">
              <a:solidFill>
                <a:srgbClr val="000099"/>
              </a:solidFill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5245100" y="4972050"/>
            <a:ext cx="200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Adult</a:t>
            </a:r>
          </a:p>
          <a:p>
            <a:pPr eaLnBrk="1" hangingPunct="1"/>
            <a:r>
              <a:rPr lang="en-US" sz="2400"/>
              <a:t>Morphology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7391400" y="723900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dirty="0"/>
              <a:t>Adult</a:t>
            </a:r>
          </a:p>
          <a:p>
            <a:pPr eaLnBrk="1" hangingPunct="1"/>
            <a:r>
              <a:rPr lang="en-US" sz="2000" dirty="0"/>
              <a:t>Disease and Attainment</a:t>
            </a:r>
          </a:p>
        </p:txBody>
      </p:sp>
      <p:sp>
        <p:nvSpPr>
          <p:cNvPr id="323591" name="Line 7"/>
          <p:cNvSpPr>
            <a:spLocks noChangeShapeType="1"/>
          </p:cNvSpPr>
          <p:nvPr/>
        </p:nvSpPr>
        <p:spPr bwMode="auto">
          <a:xfrm flipV="1">
            <a:off x="6324600" y="1905000"/>
            <a:ext cx="1447800" cy="2971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592" name="Line 8"/>
          <p:cNvSpPr>
            <a:spLocks noChangeShapeType="1"/>
          </p:cNvSpPr>
          <p:nvPr/>
        </p:nvSpPr>
        <p:spPr bwMode="auto">
          <a:xfrm flipV="1">
            <a:off x="2654300" y="5524500"/>
            <a:ext cx="2286000" cy="4191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3594100" y="1771650"/>
            <a:ext cx="195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Adult</a:t>
            </a:r>
          </a:p>
          <a:p>
            <a:pPr eaLnBrk="1" hangingPunct="1"/>
            <a:r>
              <a:rPr lang="en-US" sz="2400"/>
              <a:t>Metabolism</a:t>
            </a:r>
          </a:p>
        </p:txBody>
      </p:sp>
      <p:sp>
        <p:nvSpPr>
          <p:cNvPr id="323594" name="Freeform 10"/>
          <p:cNvSpPr>
            <a:spLocks/>
          </p:cNvSpPr>
          <p:nvPr/>
        </p:nvSpPr>
        <p:spPr bwMode="auto">
          <a:xfrm>
            <a:off x="901700" y="2552700"/>
            <a:ext cx="2590800" cy="2971800"/>
          </a:xfrm>
          <a:custGeom>
            <a:avLst/>
            <a:gdLst/>
            <a:ahLst/>
            <a:cxnLst>
              <a:cxn ang="0">
                <a:pos x="0" y="1872"/>
              </a:cxn>
              <a:cxn ang="0">
                <a:pos x="784" y="896"/>
              </a:cxn>
              <a:cxn ang="0">
                <a:pos x="1632" y="0"/>
              </a:cxn>
            </a:cxnLst>
            <a:rect l="0" t="0" r="r" b="b"/>
            <a:pathLst>
              <a:path w="1632" h="1872">
                <a:moveTo>
                  <a:pt x="0" y="1872"/>
                </a:moveTo>
                <a:lnTo>
                  <a:pt x="784" y="896"/>
                </a:lnTo>
                <a:lnTo>
                  <a:pt x="1632" y="0"/>
                </a:lnTo>
              </a:path>
            </a:pathLst>
          </a:custGeom>
          <a:noFill/>
          <a:ln w="57150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595" name="Line 11"/>
          <p:cNvSpPr>
            <a:spLocks noChangeShapeType="1"/>
          </p:cNvSpPr>
          <p:nvPr/>
        </p:nvSpPr>
        <p:spPr bwMode="auto">
          <a:xfrm flipV="1">
            <a:off x="4813300" y="1435100"/>
            <a:ext cx="2501900" cy="3937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596" name="Line 12"/>
          <p:cNvSpPr>
            <a:spLocks noChangeShapeType="1"/>
          </p:cNvSpPr>
          <p:nvPr/>
        </p:nvSpPr>
        <p:spPr bwMode="auto">
          <a:xfrm flipV="1">
            <a:off x="1701800" y="4914900"/>
            <a:ext cx="1092200" cy="736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597" name="Line 13"/>
          <p:cNvSpPr>
            <a:spLocks noChangeShapeType="1"/>
          </p:cNvSpPr>
          <p:nvPr/>
        </p:nvSpPr>
        <p:spPr bwMode="auto">
          <a:xfrm>
            <a:off x="4597400" y="4851400"/>
            <a:ext cx="609600" cy="228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598" name="Line 14"/>
          <p:cNvSpPr>
            <a:spLocks noChangeShapeType="1"/>
          </p:cNvSpPr>
          <p:nvPr/>
        </p:nvSpPr>
        <p:spPr bwMode="auto">
          <a:xfrm flipV="1">
            <a:off x="3708400" y="2870200"/>
            <a:ext cx="279400" cy="12827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3599" name="Line 15"/>
          <p:cNvSpPr>
            <a:spLocks noChangeShapeType="1"/>
          </p:cNvSpPr>
          <p:nvPr/>
        </p:nvSpPr>
        <p:spPr bwMode="auto">
          <a:xfrm flipV="1">
            <a:off x="4800600" y="1917700"/>
            <a:ext cx="2451100" cy="21082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12" name="Text Box 36"/>
          <p:cNvSpPr txBox="1">
            <a:spLocks noChangeArrowheads="1"/>
          </p:cNvSpPr>
          <p:nvPr/>
        </p:nvSpPr>
        <p:spPr bwMode="auto">
          <a:xfrm>
            <a:off x="339725" y="1936750"/>
            <a:ext cx="5054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800000"/>
                </a:solidFill>
              </a:rPr>
              <a:t>Molecular Epidemiology, LUMC,</a:t>
            </a:r>
          </a:p>
          <a:p>
            <a:r>
              <a:rPr lang="en-US" sz="1400" b="0">
                <a:solidFill>
                  <a:srgbClr val="800000"/>
                </a:solidFill>
              </a:rPr>
              <a:t>Leiden, The Netherlands</a:t>
            </a:r>
          </a:p>
          <a:p>
            <a:r>
              <a:rPr lang="en-US" sz="1400" b="0"/>
              <a:t>Bas Heijmans</a:t>
            </a:r>
          </a:p>
          <a:p>
            <a:r>
              <a:rPr lang="en-US" sz="1400" b="0"/>
              <a:t>Elmar Tobi</a:t>
            </a:r>
          </a:p>
          <a:p>
            <a:r>
              <a:rPr lang="en-US" sz="1400" b="0"/>
              <a:t>Rudolf Talens</a:t>
            </a:r>
          </a:p>
          <a:p>
            <a:r>
              <a:rPr lang="en-US" sz="1400" b="0"/>
              <a:t>Dennis Kremer</a:t>
            </a:r>
          </a:p>
          <a:p>
            <a:r>
              <a:rPr lang="en-US" sz="1400" b="0"/>
              <a:t>Eline Slagboom</a:t>
            </a:r>
          </a:p>
          <a:p>
            <a:endParaRPr lang="en-GB" sz="1400" b="0"/>
          </a:p>
          <a:p>
            <a:r>
              <a:rPr lang="en-US" sz="1400" b="0">
                <a:solidFill>
                  <a:srgbClr val="800000"/>
                </a:solidFill>
              </a:rPr>
              <a:t>Collaborators USA</a:t>
            </a:r>
          </a:p>
          <a:p>
            <a:r>
              <a:rPr lang="en-US" sz="1400" b="0"/>
              <a:t>Aryeh D. Stein, Emory Univ, Atlanta, GA; Henry S. Kahn, Diabetes Division, CDC, Atlanta, GA; Patricia Zybert and Ezra Susser, Columbia University, New York, NY</a:t>
            </a:r>
          </a:p>
          <a:p>
            <a:r>
              <a:rPr lang="en-US" sz="1400" b="0">
                <a:solidFill>
                  <a:srgbClr val="800000"/>
                </a:solidFill>
              </a:rPr>
              <a:t>TNO Netherlands</a:t>
            </a:r>
          </a:p>
          <a:p>
            <a:r>
              <a:rPr lang="en-US" sz="1400" b="0"/>
              <a:t>Margot van de Bor, Karin van der Pal, Frank Pierik</a:t>
            </a:r>
          </a:p>
          <a:p>
            <a:r>
              <a:rPr lang="en-US" sz="1400" b="0">
                <a:solidFill>
                  <a:srgbClr val="800000"/>
                </a:solidFill>
              </a:rPr>
              <a:t>LUMC Netherlands</a:t>
            </a:r>
          </a:p>
          <a:p>
            <a:r>
              <a:rPr lang="en-US" sz="1400" b="0"/>
              <a:t>Gerard-Jan Blauw, Hans Romijn, Henriette Delemarre-vd Waal, Jos van Roosmalen</a:t>
            </a:r>
          </a:p>
          <a:p>
            <a:r>
              <a:rPr lang="en-US" sz="1400" b="0">
                <a:solidFill>
                  <a:srgbClr val="800000"/>
                </a:solidFill>
              </a:rPr>
              <a:t>Advisors</a:t>
            </a:r>
          </a:p>
          <a:p>
            <a:r>
              <a:rPr lang="en-US" sz="1400" b="0"/>
              <a:t>George Davey Smith, Bristol, UK; Diana Kuh, London UK; Leiv Bakketeig, Oslo, Norway; Mervyn Susser and Zena Stein, NY USA.</a:t>
            </a:r>
            <a:endParaRPr lang="en-GB" sz="1400" b="0"/>
          </a:p>
        </p:txBody>
      </p:sp>
      <p:sp>
        <p:nvSpPr>
          <p:cNvPr id="357413" name="Text Box 37"/>
          <p:cNvSpPr txBox="1">
            <a:spLocks noChangeArrowheads="1"/>
          </p:cNvSpPr>
          <p:nvPr/>
        </p:nvSpPr>
        <p:spPr bwMode="auto">
          <a:xfrm>
            <a:off x="5530850" y="1946275"/>
            <a:ext cx="31813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800000"/>
                </a:solidFill>
              </a:rPr>
              <a:t>Medical Statistics, LUMC Netherlands</a:t>
            </a:r>
          </a:p>
          <a:p>
            <a:r>
              <a:rPr lang="en-US" sz="1400" b="0"/>
              <a:t>Hein Putter</a:t>
            </a:r>
            <a:r>
              <a:rPr lang="en-US" sz="1400"/>
              <a:t> </a:t>
            </a:r>
          </a:p>
          <a:p>
            <a:endParaRPr lang="en-US" sz="1400"/>
          </a:p>
          <a:p>
            <a:r>
              <a:rPr lang="en-US" sz="1400" b="0">
                <a:solidFill>
                  <a:srgbClr val="990000"/>
                </a:solidFill>
              </a:rPr>
              <a:t>NIDI Demographic Institute, the Netherlands</a:t>
            </a:r>
          </a:p>
          <a:p>
            <a:r>
              <a:rPr lang="en-US" sz="1400" b="0"/>
              <a:t>F.W.A.van Poppel</a:t>
            </a:r>
          </a:p>
          <a:p>
            <a:r>
              <a:rPr lang="en-US" sz="1400" b="0"/>
              <a:t>P.Ekamper</a:t>
            </a:r>
          </a:p>
          <a:p>
            <a:endParaRPr lang="en-US" sz="1400" b="0"/>
          </a:p>
          <a:p>
            <a:endParaRPr lang="en-US" sz="1400" b="0"/>
          </a:p>
          <a:p>
            <a:r>
              <a:rPr lang="en-US" sz="1400" b="0">
                <a:solidFill>
                  <a:srgbClr val="800000"/>
                </a:solidFill>
              </a:rPr>
              <a:t>Clinics and study subjects</a:t>
            </a:r>
          </a:p>
          <a:p>
            <a:r>
              <a:rPr lang="en-US" sz="1400" b="0"/>
              <a:t>Vroedvrouwenscholen Amsterdam en Rotterdam; Dept of Obstetrics, Leiden University, the Netherlands</a:t>
            </a:r>
          </a:p>
          <a:p>
            <a:endParaRPr lang="en-US" sz="1400" b="0"/>
          </a:p>
          <a:p>
            <a:r>
              <a:rPr lang="en-US" sz="1400" b="0"/>
              <a:t>All participating men and women</a:t>
            </a:r>
            <a:r>
              <a:rPr lang="en-US" sz="1800" b="0"/>
              <a:t> </a:t>
            </a:r>
          </a:p>
          <a:p>
            <a:pPr eaLnBrk="1" hangingPunct="1"/>
            <a:endParaRPr lang="en-US" sz="1800" b="0"/>
          </a:p>
        </p:txBody>
      </p:sp>
      <p:sp>
        <p:nvSpPr>
          <p:cNvPr id="357414" name="Text Box 38"/>
          <p:cNvSpPr txBox="1">
            <a:spLocks noChangeArrowheads="1"/>
          </p:cNvSpPr>
          <p:nvPr/>
        </p:nvSpPr>
        <p:spPr bwMode="auto">
          <a:xfrm>
            <a:off x="5518150" y="4879975"/>
            <a:ext cx="22526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r>
              <a:rPr lang="en-US" sz="1400" b="0">
                <a:solidFill>
                  <a:srgbClr val="800000"/>
                </a:solidFill>
              </a:rPr>
              <a:t>Funding</a:t>
            </a:r>
          </a:p>
          <a:p>
            <a:r>
              <a:rPr lang="en-US" sz="1400" b="0"/>
              <a:t>NHLBI, USA  (RO1 HL-067914) and others</a:t>
            </a:r>
          </a:p>
        </p:txBody>
      </p:sp>
      <p:sp>
        <p:nvSpPr>
          <p:cNvPr id="357415" name="Text Box 39"/>
          <p:cNvSpPr txBox="1">
            <a:spLocks noChangeArrowheads="1"/>
          </p:cNvSpPr>
          <p:nvPr/>
        </p:nvSpPr>
        <p:spPr bwMode="auto">
          <a:xfrm>
            <a:off x="1308100" y="1047750"/>
            <a:ext cx="4676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solidFill>
                  <a:srgbClr val="000099"/>
                </a:solidFill>
              </a:rPr>
              <a:t>Acknowledgements</a:t>
            </a:r>
            <a:endParaRPr lang="en-GB" sz="3600">
              <a:solidFill>
                <a:srgbClr val="000099"/>
              </a:solidFill>
            </a:endParaRPr>
          </a:p>
        </p:txBody>
      </p:sp>
      <p:pic>
        <p:nvPicPr>
          <p:cNvPr id="357416" name="Picture 40" descr="logo lumc zonder tek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2600" y="5665788"/>
            <a:ext cx="646113" cy="64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b="0">
                <a:solidFill>
                  <a:srgbClr val="000099"/>
                </a:solidFill>
                <a:latin typeface="Tahoma" pitchFamily="34" charset="0"/>
              </a:rPr>
              <a:t>Dutch famine birth cohorts: </a:t>
            </a:r>
            <a:br>
              <a:rPr lang="en-US" sz="2100" b="0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1900" b="0">
                <a:solidFill>
                  <a:srgbClr val="000099"/>
                </a:solidFill>
                <a:latin typeface="Tahoma" pitchFamily="34" charset="0"/>
              </a:rPr>
              <a:t>exposure definitions by date of birth</a:t>
            </a:r>
          </a:p>
        </p:txBody>
      </p:sp>
      <p:pic>
        <p:nvPicPr>
          <p:cNvPr id="550915" name="Picture 3" descr="~max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708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Human studies </a:t>
            </a:r>
            <a:r>
              <a:rPr lang="en-US" sz="4000" b="1" dirty="0">
                <a:solidFill>
                  <a:schemeClr val="accent2"/>
                </a:solidFill>
                <a:latin typeface="Tahoma" pitchFamily="34" charset="0"/>
              </a:rPr>
              <a:t>of poor nutrition during development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819400"/>
            <a:ext cx="7315200" cy="3200400"/>
          </a:xfrm>
        </p:spPr>
        <p:txBody>
          <a:bodyPr/>
          <a:lstStyle/>
          <a:p>
            <a:r>
              <a:rPr lang="en-US" dirty="0">
                <a:latin typeface="Tahoma" pitchFamily="34" charset="0"/>
              </a:rPr>
              <a:t>Nordic countries		19th century</a:t>
            </a:r>
          </a:p>
          <a:p>
            <a:r>
              <a:rPr lang="en-US" dirty="0">
                <a:latin typeface="Tahoma" pitchFamily="34" charset="0"/>
              </a:rPr>
              <a:t>Soviet Union 			1930s</a:t>
            </a:r>
          </a:p>
          <a:p>
            <a:r>
              <a:rPr lang="en-US" dirty="0">
                <a:latin typeface="Tahoma" pitchFamily="34" charset="0"/>
              </a:rPr>
              <a:t>WWII 				1939-1945</a:t>
            </a:r>
          </a:p>
          <a:p>
            <a:r>
              <a:rPr lang="en-US" dirty="0">
                <a:latin typeface="Tahoma" pitchFamily="34" charset="0"/>
              </a:rPr>
              <a:t>China 				1959-1961</a:t>
            </a:r>
          </a:p>
          <a:p>
            <a:r>
              <a:rPr lang="en-US" dirty="0">
                <a:latin typeface="Tahoma" pitchFamily="34" charset="0"/>
              </a:rPr>
              <a:t>Seasonal famines		20</a:t>
            </a:r>
            <a:r>
              <a:rPr lang="en-US" baseline="30000" dirty="0">
                <a:latin typeface="Tahoma" pitchFamily="34" charset="0"/>
              </a:rPr>
              <a:t>th</a:t>
            </a:r>
            <a:r>
              <a:rPr lang="en-US" dirty="0">
                <a:latin typeface="Tahoma" pitchFamily="34" charset="0"/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533400"/>
          </a:xfrm>
        </p:spPr>
        <p:txBody>
          <a:bodyPr/>
          <a:lstStyle/>
          <a:p>
            <a:r>
              <a:rPr lang="en-US" sz="3600" b="1" dirty="0">
                <a:solidFill>
                  <a:srgbClr val="000099"/>
                </a:solidFill>
                <a:latin typeface="Tahoma" pitchFamily="34" charset="0"/>
              </a:rPr>
              <a:t>Dutch Hunger Winter </a:t>
            </a:r>
            <a:br>
              <a:rPr lang="en-US" sz="3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3600" b="1" dirty="0">
                <a:solidFill>
                  <a:srgbClr val="000099"/>
                </a:solidFill>
                <a:latin typeface="Tahoma" pitchFamily="34" charset="0"/>
              </a:rPr>
              <a:t>1944-45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6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latin typeface="Tahoma" pitchFamily="34" charset="0"/>
              </a:rPr>
              <a:t>Transport embargo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Tahoma" pitchFamily="34" charset="0"/>
              </a:rPr>
              <a:t>German response to rail strike in support of advancing Allied troops. 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Tahoma" pitchFamily="34" charset="0"/>
              </a:rPr>
              <a:t>Rail strike was continued by Dutch for non-military reasons after failed military advance 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ahoma" pitchFamily="34" charset="0"/>
              </a:rPr>
              <a:t>Limited to western Netherlands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ahoma" pitchFamily="34" charset="0"/>
              </a:rPr>
              <a:t>Ended with surrender of the German forces, May 1945</a:t>
            </a:r>
            <a:r>
              <a:rPr lang="en-US" sz="2800"/>
              <a:t> </a:t>
            </a:r>
          </a:p>
        </p:txBody>
      </p:sp>
      <p:pic>
        <p:nvPicPr>
          <p:cNvPr id="501764" name="Picture 4" descr="netherlands_pol87"/>
          <p:cNvPicPr>
            <a:picLocks noChangeAspect="1" noChangeArrowheads="1"/>
          </p:cNvPicPr>
          <p:nvPr/>
        </p:nvPicPr>
        <p:blipFill>
          <a:blip r:embed="rId3" cstate="print"/>
          <a:srcRect l="2896" t="3819" r="7239" b="5093"/>
          <a:stretch>
            <a:fillRect/>
          </a:stretch>
        </p:blipFill>
        <p:spPr bwMode="auto">
          <a:xfrm>
            <a:off x="228600" y="16002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5" name="Freeform 5"/>
          <p:cNvSpPr>
            <a:spLocks/>
          </p:cNvSpPr>
          <p:nvPr/>
        </p:nvSpPr>
        <p:spPr bwMode="auto">
          <a:xfrm>
            <a:off x="728663" y="3187700"/>
            <a:ext cx="2727325" cy="1487488"/>
          </a:xfrm>
          <a:custGeom>
            <a:avLst/>
            <a:gdLst/>
            <a:ahLst/>
            <a:cxnLst>
              <a:cxn ang="0">
                <a:pos x="0" y="2182"/>
              </a:cxn>
              <a:cxn ang="0">
                <a:pos x="672" y="2259"/>
              </a:cxn>
              <a:cxn ang="0">
                <a:pos x="1113" y="2170"/>
              </a:cxn>
              <a:cxn ang="0">
                <a:pos x="1337" y="2061"/>
              </a:cxn>
              <a:cxn ang="0">
                <a:pos x="1702" y="1990"/>
              </a:cxn>
              <a:cxn ang="0">
                <a:pos x="2061" y="2022"/>
              </a:cxn>
              <a:cxn ang="0">
                <a:pos x="2355" y="2035"/>
              </a:cxn>
              <a:cxn ang="0">
                <a:pos x="2617" y="1978"/>
              </a:cxn>
              <a:cxn ang="0">
                <a:pos x="3136" y="1798"/>
              </a:cxn>
              <a:cxn ang="0">
                <a:pos x="3346" y="1752"/>
              </a:cxn>
              <a:cxn ang="0">
                <a:pos x="3693" y="1747"/>
              </a:cxn>
              <a:cxn ang="0">
                <a:pos x="3750" y="1427"/>
              </a:cxn>
              <a:cxn ang="0">
                <a:pos x="4153" y="1274"/>
              </a:cxn>
              <a:cxn ang="0">
                <a:pos x="4166" y="800"/>
              </a:cxn>
              <a:cxn ang="0">
                <a:pos x="4083" y="250"/>
              </a:cxn>
              <a:cxn ang="0">
                <a:pos x="3360" y="0"/>
              </a:cxn>
            </a:cxnLst>
            <a:rect l="0" t="0" r="r" b="b"/>
            <a:pathLst>
              <a:path w="4222" h="2278">
                <a:moveTo>
                  <a:pt x="0" y="2182"/>
                </a:moveTo>
                <a:cubicBezTo>
                  <a:pt x="115" y="2236"/>
                  <a:pt x="602" y="2250"/>
                  <a:pt x="672" y="2259"/>
                </a:cubicBezTo>
                <a:cubicBezTo>
                  <a:pt x="777" y="2278"/>
                  <a:pt x="1006" y="2160"/>
                  <a:pt x="1113" y="2170"/>
                </a:cubicBezTo>
                <a:cubicBezTo>
                  <a:pt x="1192" y="2167"/>
                  <a:pt x="1258" y="2068"/>
                  <a:pt x="1337" y="2061"/>
                </a:cubicBezTo>
                <a:cubicBezTo>
                  <a:pt x="1339" y="1977"/>
                  <a:pt x="1581" y="1996"/>
                  <a:pt x="1702" y="1990"/>
                </a:cubicBezTo>
                <a:cubicBezTo>
                  <a:pt x="1713" y="1919"/>
                  <a:pt x="1952" y="2015"/>
                  <a:pt x="2061" y="2022"/>
                </a:cubicBezTo>
                <a:cubicBezTo>
                  <a:pt x="2115" y="1989"/>
                  <a:pt x="2297" y="2064"/>
                  <a:pt x="2355" y="2035"/>
                </a:cubicBezTo>
                <a:cubicBezTo>
                  <a:pt x="2469" y="1977"/>
                  <a:pt x="2523" y="1999"/>
                  <a:pt x="2617" y="1978"/>
                </a:cubicBezTo>
                <a:cubicBezTo>
                  <a:pt x="2747" y="1938"/>
                  <a:pt x="3015" y="1836"/>
                  <a:pt x="3136" y="1798"/>
                </a:cubicBezTo>
                <a:cubicBezTo>
                  <a:pt x="3172" y="1749"/>
                  <a:pt x="3329" y="1809"/>
                  <a:pt x="3346" y="1752"/>
                </a:cubicBezTo>
                <a:cubicBezTo>
                  <a:pt x="3412" y="1722"/>
                  <a:pt x="3626" y="1801"/>
                  <a:pt x="3693" y="1747"/>
                </a:cubicBezTo>
                <a:cubicBezTo>
                  <a:pt x="3760" y="1693"/>
                  <a:pt x="3673" y="1506"/>
                  <a:pt x="3750" y="1427"/>
                </a:cubicBezTo>
                <a:cubicBezTo>
                  <a:pt x="3852" y="1332"/>
                  <a:pt x="4084" y="1378"/>
                  <a:pt x="4153" y="1274"/>
                </a:cubicBezTo>
                <a:cubicBezTo>
                  <a:pt x="4222" y="1170"/>
                  <a:pt x="4178" y="971"/>
                  <a:pt x="4166" y="800"/>
                </a:cubicBezTo>
                <a:cubicBezTo>
                  <a:pt x="4087" y="750"/>
                  <a:pt x="4149" y="313"/>
                  <a:pt x="4083" y="250"/>
                </a:cubicBezTo>
                <a:cubicBezTo>
                  <a:pt x="4063" y="231"/>
                  <a:pt x="3380" y="17"/>
                  <a:pt x="3360" y="0"/>
                </a:cubicBezTo>
              </a:path>
            </a:pathLst>
          </a:custGeom>
          <a:noFill/>
          <a:ln w="127000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/>
          <a:lstStyle/>
          <a:p>
            <a:r>
              <a:rPr lang="en-US" sz="3600" b="1">
                <a:solidFill>
                  <a:srgbClr val="000099"/>
                </a:solidFill>
                <a:latin typeface="Tahoma" pitchFamily="34" charset="0"/>
              </a:rPr>
              <a:t>Food rations  </a:t>
            </a:r>
            <a:br>
              <a:rPr lang="en-US" sz="36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3200" b="1">
                <a:solidFill>
                  <a:srgbClr val="000099"/>
                </a:solidFill>
                <a:latin typeface="Tahoma" pitchFamily="34" charset="0"/>
              </a:rPr>
              <a:t>Western Netherlands, 1941-1945</a:t>
            </a:r>
            <a:r>
              <a:rPr lang="en-US" sz="3600" b="1">
                <a:latin typeface="Tahoma" pitchFamily="34" charset="0"/>
              </a:rPr>
              <a:t/>
            </a:r>
            <a:br>
              <a:rPr lang="en-US" sz="3600" b="1">
                <a:latin typeface="Tahoma" pitchFamily="34" charset="0"/>
              </a:rPr>
            </a:br>
            <a:r>
              <a:rPr lang="en-US" sz="1400"/>
              <a:t>Burger et al, 1948</a:t>
            </a:r>
          </a:p>
        </p:txBody>
      </p:sp>
      <p:pic>
        <p:nvPicPr>
          <p:cNvPr id="503811" name="Picture 3" descr="~AUT0035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855788"/>
            <a:ext cx="5257800" cy="4773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rgbClr val="000099"/>
                </a:solidFill>
                <a:latin typeface="Tahoma" pitchFamily="34" charset="0"/>
              </a:rPr>
              <a:t>Fertility and social class </a:t>
            </a:r>
            <a:br>
              <a:rPr lang="en-US" sz="36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2800" b="1">
                <a:solidFill>
                  <a:srgbClr val="000099"/>
                </a:solidFill>
                <a:latin typeface="Tahoma" pitchFamily="34" charset="0"/>
              </a:rPr>
              <a:t>Dutch recruits by region of birth</a:t>
            </a:r>
            <a:r>
              <a:rPr lang="en-US" sz="3200" b="1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en-US" sz="32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2400" b="1">
                <a:solidFill>
                  <a:srgbClr val="000099"/>
                </a:solidFill>
                <a:latin typeface="Tahoma" pitchFamily="34" charset="0"/>
              </a:rPr>
              <a:t>1944-1947</a:t>
            </a:r>
          </a:p>
        </p:txBody>
      </p:sp>
      <p:graphicFrame>
        <p:nvGraphicFramePr>
          <p:cNvPr id="504835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304800" y="1941513"/>
          <a:ext cx="8494713" cy="4916487"/>
        </p:xfrm>
        <a:graphic>
          <a:graphicData uri="http://schemas.openxmlformats.org/presentationml/2006/ole">
            <p:oleObj spid="_x0000_s504835" name="Chart" r:id="rId3" imgW="11210925" imgH="648652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50838"/>
            <a:ext cx="4292600" cy="406400"/>
          </a:xfrm>
        </p:spPr>
        <p:txBody>
          <a:bodyPr/>
          <a:lstStyle/>
          <a:p>
            <a:pPr algn="l"/>
            <a:r>
              <a:rPr lang="en-US" sz="2800" b="1">
                <a:solidFill>
                  <a:srgbClr val="000099"/>
                </a:solidFill>
                <a:latin typeface="Tahoma" pitchFamily="34" charset="0"/>
              </a:rPr>
              <a:t>Exposure categories</a:t>
            </a:r>
            <a:endParaRPr lang="en-US" sz="2800" b="1" i="1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50585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143000" y="1276350"/>
          <a:ext cx="8001000" cy="4957763"/>
        </p:xfrm>
        <a:graphic>
          <a:graphicData uri="http://schemas.openxmlformats.org/presentationml/2006/ole">
            <p:oleObj spid="_x0000_s505859" name="Chart" r:id="rId4" imgW="9163050" imgH="5676900" progId="MSGraph.Chart.8">
              <p:embed followColorScheme="full"/>
            </p:oleObj>
          </a:graphicData>
        </a:graphic>
      </p:graphicFrame>
      <p:sp>
        <p:nvSpPr>
          <p:cNvPr id="505860" name="Line 4"/>
          <p:cNvSpPr>
            <a:spLocks noChangeShapeType="1"/>
          </p:cNvSpPr>
          <p:nvPr/>
        </p:nvSpPr>
        <p:spPr bwMode="auto">
          <a:xfrm flipH="1" flipV="1">
            <a:off x="3124200" y="1143000"/>
            <a:ext cx="60325" cy="43719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61" name="Line 5"/>
          <p:cNvSpPr>
            <a:spLocks noChangeShapeType="1"/>
          </p:cNvSpPr>
          <p:nvPr/>
        </p:nvSpPr>
        <p:spPr bwMode="auto">
          <a:xfrm flipV="1">
            <a:off x="4876800" y="1295400"/>
            <a:ext cx="0" cy="4267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3048000" y="762000"/>
            <a:ext cx="193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Rations&lt;900kcal/day</a:t>
            </a:r>
          </a:p>
        </p:txBody>
      </p:sp>
      <p:sp>
        <p:nvSpPr>
          <p:cNvPr id="505863" name="Text Box 7"/>
          <p:cNvSpPr txBox="1">
            <a:spLocks noChangeArrowheads="1"/>
          </p:cNvSpPr>
          <p:nvPr/>
        </p:nvSpPr>
        <p:spPr bwMode="auto">
          <a:xfrm>
            <a:off x="6137275" y="2560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Arial" charset="0"/>
            </a:endParaRPr>
          </a:p>
        </p:txBody>
      </p:sp>
      <p:sp>
        <p:nvSpPr>
          <p:cNvPr id="505864" name="Text Box 8"/>
          <p:cNvSpPr txBox="1">
            <a:spLocks noChangeArrowheads="1"/>
          </p:cNvSpPr>
          <p:nvPr/>
        </p:nvSpPr>
        <p:spPr bwMode="auto">
          <a:xfrm>
            <a:off x="5953125" y="249555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Weeks 21-30</a:t>
            </a:r>
          </a:p>
        </p:txBody>
      </p:sp>
      <p:sp>
        <p:nvSpPr>
          <p:cNvPr id="505865" name="AutoShape 9"/>
          <p:cNvSpPr>
            <a:spLocks/>
          </p:cNvSpPr>
          <p:nvPr/>
        </p:nvSpPr>
        <p:spPr bwMode="auto">
          <a:xfrm>
            <a:off x="5022850" y="1536700"/>
            <a:ext cx="336550" cy="931863"/>
          </a:xfrm>
          <a:prstGeom prst="rightBrace">
            <a:avLst>
              <a:gd name="adj1" fmla="val 230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66" name="Text Box 10"/>
          <p:cNvSpPr txBox="1">
            <a:spLocks noChangeArrowheads="1"/>
          </p:cNvSpPr>
          <p:nvPr/>
        </p:nvSpPr>
        <p:spPr bwMode="auto">
          <a:xfrm>
            <a:off x="5291138" y="1892300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Weeks 31- Delivery</a:t>
            </a:r>
          </a:p>
        </p:txBody>
      </p:sp>
      <p:sp>
        <p:nvSpPr>
          <p:cNvPr id="505867" name="Text Box 11"/>
          <p:cNvSpPr txBox="1">
            <a:spLocks noChangeArrowheads="1"/>
          </p:cNvSpPr>
          <p:nvPr/>
        </p:nvSpPr>
        <p:spPr bwMode="auto">
          <a:xfrm>
            <a:off x="6740525" y="312420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Weeks 11-20</a:t>
            </a:r>
          </a:p>
        </p:txBody>
      </p:sp>
      <p:sp>
        <p:nvSpPr>
          <p:cNvPr id="505868" name="Text Box 12"/>
          <p:cNvSpPr txBox="1">
            <a:spLocks noChangeArrowheads="1"/>
          </p:cNvSpPr>
          <p:nvPr/>
        </p:nvSpPr>
        <p:spPr bwMode="auto">
          <a:xfrm>
            <a:off x="1371600" y="3836988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Weeks 1- 10</a:t>
            </a:r>
          </a:p>
        </p:txBody>
      </p:sp>
      <p:sp>
        <p:nvSpPr>
          <p:cNvPr id="505869" name="Line 13"/>
          <p:cNvSpPr>
            <a:spLocks noChangeShapeType="1"/>
          </p:cNvSpPr>
          <p:nvPr/>
        </p:nvSpPr>
        <p:spPr bwMode="auto">
          <a:xfrm flipV="1">
            <a:off x="3124200" y="1203325"/>
            <a:ext cx="1690688" cy="1587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70" name="AutoShape 14"/>
          <p:cNvSpPr>
            <a:spLocks/>
          </p:cNvSpPr>
          <p:nvPr/>
        </p:nvSpPr>
        <p:spPr bwMode="auto">
          <a:xfrm>
            <a:off x="6370638" y="2819400"/>
            <a:ext cx="334962" cy="990600"/>
          </a:xfrm>
          <a:prstGeom prst="rightBrace">
            <a:avLst>
              <a:gd name="adj1" fmla="val 246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71" name="AutoShape 15"/>
          <p:cNvSpPr>
            <a:spLocks/>
          </p:cNvSpPr>
          <p:nvPr/>
        </p:nvSpPr>
        <p:spPr bwMode="auto">
          <a:xfrm rot="10800000">
            <a:off x="2706688" y="3500438"/>
            <a:ext cx="334962" cy="995362"/>
          </a:xfrm>
          <a:prstGeom prst="rightBrace">
            <a:avLst>
              <a:gd name="adj1" fmla="val 247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72" name="AutoShape 16"/>
          <p:cNvSpPr>
            <a:spLocks/>
          </p:cNvSpPr>
          <p:nvPr/>
        </p:nvSpPr>
        <p:spPr bwMode="auto">
          <a:xfrm>
            <a:off x="5627688" y="2157413"/>
            <a:ext cx="334962" cy="933450"/>
          </a:xfrm>
          <a:prstGeom prst="rightBrace">
            <a:avLst>
              <a:gd name="adj1" fmla="val 232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73" name="Text Box 17"/>
          <p:cNvSpPr txBox="1">
            <a:spLocks noChangeArrowheads="1"/>
          </p:cNvSpPr>
          <p:nvPr/>
        </p:nvSpPr>
        <p:spPr bwMode="auto">
          <a:xfrm>
            <a:off x="1752600" y="60737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Arial" charset="0"/>
              </a:rPr>
              <a:t>1944</a:t>
            </a:r>
          </a:p>
        </p:txBody>
      </p:sp>
      <p:sp>
        <p:nvSpPr>
          <p:cNvPr id="505874" name="Text Box 18"/>
          <p:cNvSpPr txBox="1">
            <a:spLocks noChangeArrowheads="1"/>
          </p:cNvSpPr>
          <p:nvPr/>
        </p:nvSpPr>
        <p:spPr bwMode="auto">
          <a:xfrm>
            <a:off x="5018088" y="60737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Arial" charset="0"/>
              </a:rPr>
              <a:t>1945</a:t>
            </a:r>
          </a:p>
        </p:txBody>
      </p:sp>
      <p:sp>
        <p:nvSpPr>
          <p:cNvPr id="505875" name="Text Box 19"/>
          <p:cNvSpPr txBox="1">
            <a:spLocks noChangeArrowheads="1"/>
          </p:cNvSpPr>
          <p:nvPr/>
        </p:nvSpPr>
        <p:spPr bwMode="auto">
          <a:xfrm>
            <a:off x="7461250" y="60721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Arial" charset="0"/>
              </a:rPr>
              <a:t>1946</a:t>
            </a:r>
          </a:p>
        </p:txBody>
      </p:sp>
      <p:grpSp>
        <p:nvGrpSpPr>
          <p:cNvPr id="505876" name="Group 20"/>
          <p:cNvGrpSpPr>
            <a:grpSpLocks/>
          </p:cNvGrpSpPr>
          <p:nvPr/>
        </p:nvGrpSpPr>
        <p:grpSpPr bwMode="auto">
          <a:xfrm>
            <a:off x="685800" y="6011863"/>
            <a:ext cx="2805113" cy="84137"/>
            <a:chOff x="624" y="3984"/>
            <a:chExt cx="1680" cy="48"/>
          </a:xfrm>
        </p:grpSpPr>
        <p:sp>
          <p:nvSpPr>
            <p:cNvPr id="505877" name="Line 21"/>
            <p:cNvSpPr>
              <a:spLocks noChangeShapeType="1"/>
            </p:cNvSpPr>
            <p:nvPr/>
          </p:nvSpPr>
          <p:spPr bwMode="auto">
            <a:xfrm>
              <a:off x="624" y="4032"/>
              <a:ext cx="168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878" name="Line 22"/>
            <p:cNvSpPr>
              <a:spLocks noChangeShapeType="1"/>
            </p:cNvSpPr>
            <p:nvPr/>
          </p:nvSpPr>
          <p:spPr bwMode="auto">
            <a:xfrm flipV="1">
              <a:off x="624" y="3984"/>
              <a:ext cx="0" cy="4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879" name="Line 23"/>
            <p:cNvSpPr>
              <a:spLocks noChangeShapeType="1"/>
            </p:cNvSpPr>
            <p:nvPr/>
          </p:nvSpPr>
          <p:spPr bwMode="auto">
            <a:xfrm flipV="1">
              <a:off x="2304" y="3984"/>
              <a:ext cx="0" cy="4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5880" name="Group 24"/>
          <p:cNvGrpSpPr>
            <a:grpSpLocks/>
          </p:cNvGrpSpPr>
          <p:nvPr/>
        </p:nvGrpSpPr>
        <p:grpSpPr bwMode="auto">
          <a:xfrm>
            <a:off x="3581400" y="6011863"/>
            <a:ext cx="3657600" cy="84137"/>
            <a:chOff x="624" y="3984"/>
            <a:chExt cx="1680" cy="48"/>
          </a:xfrm>
        </p:grpSpPr>
        <p:sp>
          <p:nvSpPr>
            <p:cNvPr id="505881" name="Line 25"/>
            <p:cNvSpPr>
              <a:spLocks noChangeShapeType="1"/>
            </p:cNvSpPr>
            <p:nvPr/>
          </p:nvSpPr>
          <p:spPr bwMode="auto">
            <a:xfrm>
              <a:off x="624" y="4032"/>
              <a:ext cx="168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882" name="Line 26"/>
            <p:cNvSpPr>
              <a:spLocks noChangeShapeType="1"/>
            </p:cNvSpPr>
            <p:nvPr/>
          </p:nvSpPr>
          <p:spPr bwMode="auto">
            <a:xfrm flipV="1">
              <a:off x="624" y="3984"/>
              <a:ext cx="0" cy="4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883" name="Line 27"/>
            <p:cNvSpPr>
              <a:spLocks noChangeShapeType="1"/>
            </p:cNvSpPr>
            <p:nvPr/>
          </p:nvSpPr>
          <p:spPr bwMode="auto">
            <a:xfrm flipV="1">
              <a:off x="2304" y="3984"/>
              <a:ext cx="0" cy="4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5884" name="Group 28"/>
          <p:cNvGrpSpPr>
            <a:grpSpLocks/>
          </p:cNvGrpSpPr>
          <p:nvPr/>
        </p:nvGrpSpPr>
        <p:grpSpPr bwMode="auto">
          <a:xfrm>
            <a:off x="7315200" y="6034088"/>
            <a:ext cx="804863" cy="61912"/>
            <a:chOff x="624" y="3984"/>
            <a:chExt cx="1680" cy="48"/>
          </a:xfrm>
        </p:grpSpPr>
        <p:sp>
          <p:nvSpPr>
            <p:cNvPr id="505885" name="Line 29"/>
            <p:cNvSpPr>
              <a:spLocks noChangeShapeType="1"/>
            </p:cNvSpPr>
            <p:nvPr/>
          </p:nvSpPr>
          <p:spPr bwMode="auto">
            <a:xfrm>
              <a:off x="624" y="4032"/>
              <a:ext cx="168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886" name="Line 30"/>
            <p:cNvSpPr>
              <a:spLocks noChangeShapeType="1"/>
            </p:cNvSpPr>
            <p:nvPr/>
          </p:nvSpPr>
          <p:spPr bwMode="auto">
            <a:xfrm flipV="1">
              <a:off x="624" y="3984"/>
              <a:ext cx="0" cy="4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887" name="Line 31"/>
            <p:cNvSpPr>
              <a:spLocks noChangeShapeType="1"/>
            </p:cNvSpPr>
            <p:nvPr/>
          </p:nvSpPr>
          <p:spPr bwMode="auto">
            <a:xfrm flipV="1">
              <a:off x="2304" y="3984"/>
              <a:ext cx="0" cy="4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49238"/>
            <a:ext cx="8623300" cy="944562"/>
          </a:xfrm>
        </p:spPr>
        <p:txBody>
          <a:bodyPr/>
          <a:lstStyle/>
          <a:p>
            <a:r>
              <a:rPr lang="en-US" sz="3600" b="1">
                <a:solidFill>
                  <a:srgbClr val="000099"/>
                </a:solidFill>
                <a:latin typeface="Tahoma" pitchFamily="34" charset="0"/>
              </a:rPr>
              <a:t>Hunger winter families study</a:t>
            </a:r>
            <a:br>
              <a:rPr lang="en-US" sz="36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Lumey et al., Int J Epid, 2007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8100" y="1358900"/>
            <a:ext cx="4025900" cy="5054600"/>
          </a:xfrm>
        </p:spPr>
        <p:txBody>
          <a:bodyPr/>
          <a:lstStyle/>
          <a:p>
            <a:r>
              <a:rPr lang="en-US" sz="2200" dirty="0">
                <a:latin typeface="Tahoma" pitchFamily="34" charset="0"/>
              </a:rPr>
              <a:t>3,307 births at three institutions:</a:t>
            </a:r>
          </a:p>
          <a:p>
            <a:pPr lvl="1"/>
            <a:r>
              <a:rPr lang="en-US" sz="1800" dirty="0">
                <a:latin typeface="Tahoma" pitchFamily="34" charset="0"/>
              </a:rPr>
              <a:t>Amsterdam, Leiden, Rotterdam</a:t>
            </a:r>
          </a:p>
          <a:p>
            <a:pPr lvl="1"/>
            <a:r>
              <a:rPr lang="en-US" sz="1800" dirty="0">
                <a:latin typeface="Tahoma" pitchFamily="34" charset="0"/>
              </a:rPr>
              <a:t>1943; Jan 45-Mar 46; 1947</a:t>
            </a:r>
          </a:p>
          <a:p>
            <a:r>
              <a:rPr lang="en-US" sz="2200" dirty="0">
                <a:latin typeface="Tahoma" pitchFamily="34" charset="0"/>
              </a:rPr>
              <a:t>Tracing through Population Registers</a:t>
            </a:r>
          </a:p>
          <a:p>
            <a:r>
              <a:rPr lang="en-US" sz="2200" dirty="0">
                <a:latin typeface="Tahoma" pitchFamily="34" charset="0"/>
              </a:rPr>
              <a:t>Recruitment via mail</a:t>
            </a:r>
          </a:p>
          <a:p>
            <a:r>
              <a:rPr lang="en-US" sz="2200" dirty="0">
                <a:solidFill>
                  <a:srgbClr val="CC3300"/>
                </a:solidFill>
                <a:latin typeface="Tahoma" pitchFamily="34" charset="0"/>
              </a:rPr>
              <a:t>Sibling controls</a:t>
            </a:r>
          </a:p>
          <a:p>
            <a:r>
              <a:rPr lang="en-US" sz="2200" dirty="0">
                <a:latin typeface="Tahoma" pitchFamily="34" charset="0"/>
              </a:rPr>
              <a:t>Telephone interviews 2003-2005 at age 59</a:t>
            </a:r>
          </a:p>
          <a:p>
            <a:r>
              <a:rPr lang="en-US" sz="2200" dirty="0">
                <a:latin typeface="Tahoma" pitchFamily="34" charset="0"/>
              </a:rPr>
              <a:t>Clinical assessments in Leiden at age </a:t>
            </a:r>
            <a:r>
              <a:rPr lang="en-US" sz="2200" dirty="0" smtClean="0">
                <a:latin typeface="Tahoma" pitchFamily="34" charset="0"/>
              </a:rPr>
              <a:t>59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</a:rPr>
              <a:t>Funding: RO-1 HL067914</a:t>
            </a:r>
          </a:p>
          <a:p>
            <a:endParaRPr lang="en-US" sz="2200" dirty="0" smtClean="0">
              <a:latin typeface="Tahoma" pitchFamily="34" charset="0"/>
            </a:endParaRPr>
          </a:p>
        </p:txBody>
      </p:sp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342900" y="1409700"/>
            <a:ext cx="4686300" cy="4940300"/>
            <a:chOff x="1968" y="2016"/>
            <a:chExt cx="1835" cy="2086"/>
          </a:xfrm>
        </p:grpSpPr>
        <p:pic>
          <p:nvPicPr>
            <p:cNvPr id="227333" name="Picture 5" descr="netherlands_pol87"/>
            <p:cNvPicPr>
              <a:picLocks noChangeAspect="1" noChangeArrowheads="1"/>
            </p:cNvPicPr>
            <p:nvPr/>
          </p:nvPicPr>
          <p:blipFill>
            <a:blip r:embed="rId3" cstate="print"/>
            <a:srcRect l="2896" t="3819" r="7239" b="5093"/>
            <a:stretch>
              <a:fillRect/>
            </a:stretch>
          </p:blipFill>
          <p:spPr bwMode="auto">
            <a:xfrm>
              <a:off x="1968" y="2016"/>
              <a:ext cx="1835" cy="20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7334" name="Oval 6"/>
            <p:cNvSpPr>
              <a:spLocks noChangeArrowheads="1"/>
            </p:cNvSpPr>
            <p:nvPr/>
          </p:nvSpPr>
          <p:spPr bwMode="auto">
            <a:xfrm>
              <a:off x="2544" y="3216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35" name="Oval 7"/>
            <p:cNvSpPr>
              <a:spLocks noChangeArrowheads="1"/>
            </p:cNvSpPr>
            <p:nvPr/>
          </p:nvSpPr>
          <p:spPr bwMode="auto">
            <a:xfrm>
              <a:off x="2496" y="3024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36" name="Oval 8"/>
            <p:cNvSpPr>
              <a:spLocks noChangeArrowheads="1"/>
            </p:cNvSpPr>
            <p:nvPr/>
          </p:nvSpPr>
          <p:spPr bwMode="auto">
            <a:xfrm>
              <a:off x="2736" y="2880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6" name="Picture 2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7315200" cy="4727575"/>
          </a:xfrm>
          <a:prstGeom prst="rect">
            <a:avLst/>
          </a:prstGeom>
          <a:noFill/>
        </p:spPr>
      </p:pic>
      <p:sp>
        <p:nvSpPr>
          <p:cNvPr id="51814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543800" cy="457200"/>
          </a:xfrm>
        </p:spPr>
        <p:txBody>
          <a:bodyPr/>
          <a:lstStyle/>
          <a:p>
            <a:r>
              <a:rPr lang="en-US" sz="3600" b="1">
                <a:solidFill>
                  <a:srgbClr val="000099"/>
                </a:solidFill>
                <a:latin typeface="Tahoma" pitchFamily="34" charset="0"/>
              </a:rPr>
              <a:t>Size at birth</a:t>
            </a:r>
            <a:br>
              <a:rPr lang="en-US" sz="36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2800" b="1">
                <a:solidFill>
                  <a:srgbClr val="000099"/>
                </a:solidFill>
                <a:latin typeface="Tahoma" pitchFamily="34" charset="0"/>
              </a:rPr>
              <a:t>Dutch famine selected clinics</a:t>
            </a:r>
            <a:r>
              <a:rPr lang="en-US" sz="3600" b="1">
                <a:solidFill>
                  <a:srgbClr val="000099"/>
                </a:solidFill>
                <a:latin typeface="Tahoma" pitchFamily="34" charset="0"/>
              </a:rPr>
              <a:t> </a:t>
            </a:r>
            <a:br>
              <a:rPr lang="en-US" sz="3600" b="1">
                <a:solidFill>
                  <a:srgbClr val="000099"/>
                </a:solidFill>
                <a:latin typeface="Tahoma" pitchFamily="34" charset="0"/>
              </a:rPr>
            </a:br>
            <a:r>
              <a:rPr lang="en-US" sz="1400" b="1">
                <a:solidFill>
                  <a:schemeClr val="tx1"/>
                </a:solidFill>
              </a:rPr>
              <a:t>Stein et al., Int J Epi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9878</TotalTime>
  <Words>784</Words>
  <Application>Microsoft Office PowerPoint</Application>
  <PresentationFormat>On-screen Show (4:3)</PresentationFormat>
  <Paragraphs>302</Paragraphs>
  <Slides>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Network</vt:lpstr>
      <vt:lpstr>1_Default Design</vt:lpstr>
      <vt:lpstr>Chart</vt:lpstr>
      <vt:lpstr>Life course consequences of early life events?    L.H.Lumey Department of Epidemiology Columbia University, New York, NY</vt:lpstr>
      <vt:lpstr>Exploring  pathways</vt:lpstr>
      <vt:lpstr>Human studies of poor nutrition during development</vt:lpstr>
      <vt:lpstr>Dutch Hunger Winter  1944-45</vt:lpstr>
      <vt:lpstr>Food rations   Western Netherlands, 1941-1945 Burger et al, 1948</vt:lpstr>
      <vt:lpstr>Fertility and social class  Dutch recruits by region of birth 1944-1947</vt:lpstr>
      <vt:lpstr>Exposure categories</vt:lpstr>
      <vt:lpstr>Hunger winter families study Lumey et al., Int J Epid, 2007</vt:lpstr>
      <vt:lpstr>Size at birth Dutch famine selected clinics  Stein et al., Int J Epi 2006</vt:lpstr>
      <vt:lpstr>Outcome differences  between siblings  (SD units) </vt:lpstr>
      <vt:lpstr>Slide 11</vt:lpstr>
      <vt:lpstr>Slide 12</vt:lpstr>
      <vt:lpstr>LUMA, LINE-2 and Sat2 global methylation  by famine exposure status  Lumey et al., IJE (in press)  Funding: RC1-1HD063549</vt:lpstr>
      <vt:lpstr>LUMA, LINE-2 and Sat2 global methylation  by famine exposure status</vt:lpstr>
      <vt:lpstr>Mortality and cause of death  in Dutch military  </vt:lpstr>
      <vt:lpstr>Dutch recruits born 1943-1947 follow-up 18-62 years, by month of birth</vt:lpstr>
      <vt:lpstr>Potential for future work Explore linkages of CBS Microdata </vt:lpstr>
      <vt:lpstr>Life course consequences  of early life events? Lumey et al., Ann Rev Publ Hlth, 2011</vt:lpstr>
      <vt:lpstr>Slide 19</vt:lpstr>
      <vt:lpstr>Slide 20</vt:lpstr>
      <vt:lpstr>Dutch famine birth cohorts:  exposure definitions by date of birth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Dad</cp:lastModifiedBy>
  <cp:revision>193</cp:revision>
  <cp:lastPrinted>1601-01-01T00:00:00Z</cp:lastPrinted>
  <dcterms:created xsi:type="dcterms:W3CDTF">1601-01-01T00:00:00Z</dcterms:created>
  <dcterms:modified xsi:type="dcterms:W3CDTF">2011-09-15T10:04:27Z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