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handoutMasterIdLst>
    <p:handoutMasterId r:id="rId24"/>
  </p:handoutMasterIdLst>
  <p:sldIdLst>
    <p:sldId id="655" r:id="rId2"/>
    <p:sldId id="656" r:id="rId3"/>
    <p:sldId id="377" r:id="rId4"/>
    <p:sldId id="648" r:id="rId5"/>
    <p:sldId id="512" r:id="rId6"/>
    <p:sldId id="654" r:id="rId7"/>
    <p:sldId id="604" r:id="rId8"/>
    <p:sldId id="389" r:id="rId9"/>
    <p:sldId id="663" r:id="rId10"/>
    <p:sldId id="664" r:id="rId11"/>
    <p:sldId id="393" r:id="rId12"/>
    <p:sldId id="662" r:id="rId13"/>
    <p:sldId id="605" r:id="rId14"/>
    <p:sldId id="651" r:id="rId15"/>
    <p:sldId id="649" r:id="rId16"/>
    <p:sldId id="658" r:id="rId17"/>
    <p:sldId id="657" r:id="rId18"/>
    <p:sldId id="659" r:id="rId19"/>
    <p:sldId id="653" r:id="rId20"/>
    <p:sldId id="660" r:id="rId21"/>
    <p:sldId id="66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FFFF"/>
    <a:srgbClr val="008000"/>
    <a:srgbClr val="006600"/>
    <a:srgbClr val="EA7F14"/>
    <a:srgbClr val="EA6014"/>
    <a:srgbClr val="3333CC"/>
    <a:srgbClr val="000000"/>
    <a:srgbClr val="CC00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84" autoAdjust="0"/>
    <p:restoredTop sz="94660"/>
  </p:normalViewPr>
  <p:slideViewPr>
    <p:cSldViewPr>
      <p:cViewPr>
        <p:scale>
          <a:sx n="112" d="100"/>
          <a:sy n="112" d="100"/>
        </p:scale>
        <p:origin x="-400" y="-8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RTI Talk 12-2-04</a:t>
            </a:r>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653F2A9-9B44-4A26-A742-698B5F61F193}" type="slidenum">
              <a:rPr lang="en-US"/>
              <a:pPr>
                <a:defRPr/>
              </a:pPr>
              <a:t>‹#›</a:t>
            </a:fld>
            <a:endParaRPr lang="en-US"/>
          </a:p>
        </p:txBody>
      </p:sp>
    </p:spTree>
    <p:extLst>
      <p:ext uri="{BB962C8B-B14F-4D97-AF65-F5344CB8AC3E}">
        <p14:creationId xmlns:p14="http://schemas.microsoft.com/office/powerpoint/2010/main" val="176160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RTI Talk 12-2-04</a:t>
            </a:r>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A08FE16-0EA9-4A63-A7C3-B1948DB893E1}" type="slidenum">
              <a:rPr lang="en-US"/>
              <a:pPr>
                <a:defRPr/>
              </a:pPr>
              <a:t>‹#›</a:t>
            </a:fld>
            <a:endParaRPr lang="en-US"/>
          </a:p>
        </p:txBody>
      </p:sp>
    </p:spTree>
    <p:extLst>
      <p:ext uri="{BB962C8B-B14F-4D97-AF65-F5344CB8AC3E}">
        <p14:creationId xmlns:p14="http://schemas.microsoft.com/office/powerpoint/2010/main" val="4036713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mtClean="0">
                <a:latin typeface="Arial" pitchFamily="34" charset="0"/>
              </a:rPr>
              <a:t>This is a rough approximation of a model proposed by Jay Belsky in the late 80s. In this model Jay proposed 3 primary influences on parenting behaviors, with contextual factors including things like SES, marital relationship quality, etc. The two most relevant to understanding rGE are parent’s characteristics and child’s characteristics. Specifically, if parents there are genetic influences on parent’s characteristics that then influence the way they parent, passive rGE is suggested, while if there are genetic influences on child’s characteristics that influence the way they are parented, evocative rGE is indicated. In the next set of analyses I will describe how we attempt to tease apart these different influences using a paired set of research studies focused on chidlren who vary in degree of genetic relatedness and parents who are twins. </a:t>
            </a:r>
          </a:p>
        </p:txBody>
      </p:sp>
      <p:sp>
        <p:nvSpPr>
          <p:cNvPr id="481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D5F1824-A803-4CF1-9377-BA498D953E2E}" type="slidenum">
              <a:rPr lang="en-US" sz="1200"/>
              <a:pPr algn="r"/>
              <a:t>6</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ED1D9-B55F-41D7-B548-FD432313ED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3733B1-7071-4F39-8317-73B106EF4C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609ED8-30DC-44D9-9E75-3BA08E4766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76C095-C35E-4412-8C72-F4AD1DE576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7767BD-33E4-4A69-96AD-959B06B883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C7E30A-AE48-4E2F-95B9-53C37E2CC2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B92886-090C-440D-A9FA-636FAEAD0E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CD53BE-2A7B-4C07-9E3E-53FA62A4EC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EC7218-83AC-47D5-9188-10F59F51EC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2D7394-253E-4201-BEF9-64307AC034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94FE1DE-2B3E-476C-80DA-9A58ADD029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5F28BE-97FE-4C85-B675-BF8EEB6A64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RTI Talk 12-2-04</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D7648-4612-492B-BB96-C0F7617535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6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RTI Talk 12-2-04</a:t>
            </a:r>
          </a:p>
        </p:txBody>
      </p:sp>
      <p:sp>
        <p:nvSpPr>
          <p:cNvPr id="166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66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CECF02-16C9-4438-BC52-4B82B0D3937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28600"/>
            <a:ext cx="8915400" cy="3276600"/>
          </a:xfrm>
        </p:spPr>
        <p:txBody>
          <a:bodyPr/>
          <a:lstStyle/>
          <a:p>
            <a:pPr algn="ctr"/>
            <a:r>
              <a:rPr lang="en-US" sz="3600" b="1" dirty="0" smtClean="0">
                <a:solidFill>
                  <a:srgbClr val="FFFF66"/>
                </a:solidFill>
              </a:rPr>
              <a:t>How Genes Shape Environments</a:t>
            </a:r>
            <a:endParaRPr lang="en-US" sz="3600" b="1" dirty="0">
              <a:solidFill>
                <a:srgbClr val="FFFF66"/>
              </a:solidFill>
            </a:endParaRPr>
          </a:p>
        </p:txBody>
      </p:sp>
      <p:sp>
        <p:nvSpPr>
          <p:cNvPr id="2051" name="Rectangle 3"/>
          <p:cNvSpPr>
            <a:spLocks noGrp="1" noChangeArrowheads="1"/>
          </p:cNvSpPr>
          <p:nvPr>
            <p:ph type="subTitle" idx="1"/>
          </p:nvPr>
        </p:nvSpPr>
        <p:spPr>
          <a:xfrm>
            <a:off x="609600" y="3352800"/>
            <a:ext cx="7696200" cy="1600200"/>
          </a:xfrm>
        </p:spPr>
        <p:txBody>
          <a:bodyPr/>
          <a:lstStyle/>
          <a:p>
            <a:pPr algn="ctr">
              <a:lnSpc>
                <a:spcPct val="90000"/>
              </a:lnSpc>
            </a:pPr>
            <a:r>
              <a:rPr lang="en-US" b="1" dirty="0">
                <a:solidFill>
                  <a:srgbClr val="CCFFFF"/>
                </a:solidFill>
              </a:rPr>
              <a:t>Jenae M. </a:t>
            </a:r>
            <a:r>
              <a:rPr lang="en-US" b="1" dirty="0" smtClean="0">
                <a:solidFill>
                  <a:srgbClr val="CCFFFF"/>
                </a:solidFill>
              </a:rPr>
              <a:t>Neiderhiser</a:t>
            </a:r>
          </a:p>
          <a:p>
            <a:pPr algn="ctr">
              <a:lnSpc>
                <a:spcPct val="90000"/>
              </a:lnSpc>
            </a:pPr>
            <a:endParaRPr lang="en-US" sz="2800" b="1" dirty="0">
              <a:solidFill>
                <a:srgbClr val="CCFFFF"/>
              </a:solidFill>
            </a:endParaRPr>
          </a:p>
          <a:p>
            <a:pPr algn="ctr">
              <a:lnSpc>
                <a:spcPct val="90000"/>
              </a:lnSpc>
            </a:pPr>
            <a:r>
              <a:rPr lang="en-US" sz="2400" dirty="0" smtClean="0">
                <a:solidFill>
                  <a:srgbClr val="EA7F14"/>
                </a:solidFill>
              </a:rPr>
              <a:t>Department of Psychology</a:t>
            </a:r>
          </a:p>
          <a:p>
            <a:pPr algn="ctr">
              <a:lnSpc>
                <a:spcPct val="90000"/>
              </a:lnSpc>
            </a:pPr>
            <a:r>
              <a:rPr lang="en-US" sz="2400" dirty="0" smtClean="0">
                <a:solidFill>
                  <a:srgbClr val="EA7F14"/>
                </a:solidFill>
              </a:rPr>
              <a:t>The Pennsylvania State University</a:t>
            </a:r>
            <a:endParaRPr lang="en-US" sz="2400" dirty="0">
              <a:solidFill>
                <a:srgbClr val="EA7F14"/>
              </a:solidFill>
            </a:endParaRPr>
          </a:p>
        </p:txBody>
      </p:sp>
      <p:sp>
        <p:nvSpPr>
          <p:cNvPr id="4" name="TextBox 3"/>
          <p:cNvSpPr txBox="1"/>
          <p:nvPr/>
        </p:nvSpPr>
        <p:spPr>
          <a:xfrm>
            <a:off x="304800" y="5943600"/>
            <a:ext cx="7315200" cy="646331"/>
          </a:xfrm>
          <a:prstGeom prst="rect">
            <a:avLst/>
          </a:prstGeom>
          <a:noFill/>
        </p:spPr>
        <p:txBody>
          <a:bodyPr wrap="square" rtlCol="0">
            <a:spAutoFit/>
          </a:bodyPr>
          <a:lstStyle/>
          <a:p>
            <a:r>
              <a:rPr lang="en-US" dirty="0"/>
              <a:t>The Role of Genetic and Environmental Factors across the </a:t>
            </a:r>
            <a:r>
              <a:rPr lang="en-US" dirty="0" err="1"/>
              <a:t>Lifecourse</a:t>
            </a:r>
            <a:r>
              <a:rPr lang="en-US" dirty="0"/>
              <a:t>: </a:t>
            </a:r>
          </a:p>
          <a:p>
            <a:r>
              <a:rPr lang="en-US" i="1" dirty="0"/>
              <a:t>Improving the Rigor of Causal </a:t>
            </a:r>
            <a:r>
              <a:rPr lang="en-US" i="1" dirty="0" smtClean="0"/>
              <a:t>Inference</a:t>
            </a:r>
            <a:r>
              <a:rPr lang="en-US" dirty="0" smtClean="0"/>
              <a:t>. Chicago, 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17513"/>
            <a:ext cx="8140700" cy="627062"/>
          </a:xfrm>
          <a:noFill/>
        </p:spPr>
        <p:txBody>
          <a:bodyPr/>
          <a:lstStyle/>
          <a:p>
            <a:pPr eaLnBrk="1" hangingPunct="1"/>
            <a:r>
              <a:rPr lang="en-US" sz="3600" b="1" dirty="0" smtClean="0">
                <a:latin typeface="Century Gothic" pitchFamily="34" charset="0"/>
              </a:rPr>
              <a:t>Extended Children Of Twins Design </a:t>
            </a:r>
            <a:r>
              <a:rPr lang="en-US" sz="2300" dirty="0" smtClean="0">
                <a:latin typeface="Century Gothic" pitchFamily="34" charset="0"/>
              </a:rPr>
              <a:t>(conceptual)</a:t>
            </a:r>
            <a:endParaRPr lang="en-US" sz="3600" b="1" dirty="0" smtClean="0">
              <a:latin typeface="Century Gothic" pitchFamily="34" charset="0"/>
            </a:endParaRPr>
          </a:p>
        </p:txBody>
      </p:sp>
      <p:sp>
        <p:nvSpPr>
          <p:cNvPr id="19459" name="Rectangle 4"/>
          <p:cNvSpPr>
            <a:spLocks noChangeArrowheads="1"/>
          </p:cNvSpPr>
          <p:nvPr/>
        </p:nvSpPr>
        <p:spPr bwMode="auto">
          <a:xfrm>
            <a:off x="2400300" y="2286000"/>
            <a:ext cx="1600200" cy="6858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p>
        </p:txBody>
      </p:sp>
      <p:sp>
        <p:nvSpPr>
          <p:cNvPr id="19460" name="Rectangle 5"/>
          <p:cNvSpPr>
            <a:spLocks noChangeArrowheads="1"/>
          </p:cNvSpPr>
          <p:nvPr/>
        </p:nvSpPr>
        <p:spPr bwMode="auto">
          <a:xfrm>
            <a:off x="4914900" y="2286000"/>
            <a:ext cx="16002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461" name="Text Box 6"/>
          <p:cNvSpPr txBox="1">
            <a:spLocks noChangeArrowheads="1"/>
          </p:cNvSpPr>
          <p:nvPr/>
        </p:nvSpPr>
        <p:spPr bwMode="auto">
          <a:xfrm>
            <a:off x="24003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1 (Parent)</a:t>
            </a:r>
          </a:p>
        </p:txBody>
      </p:sp>
      <p:sp>
        <p:nvSpPr>
          <p:cNvPr id="19462" name="Text Box 7"/>
          <p:cNvSpPr txBox="1">
            <a:spLocks noChangeArrowheads="1"/>
          </p:cNvSpPr>
          <p:nvPr/>
        </p:nvSpPr>
        <p:spPr bwMode="auto">
          <a:xfrm>
            <a:off x="49149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2 (Parent)</a:t>
            </a:r>
          </a:p>
        </p:txBody>
      </p:sp>
      <p:cxnSp>
        <p:nvCxnSpPr>
          <p:cNvPr id="19463" name="AutoShape 8"/>
          <p:cNvCxnSpPr>
            <a:cxnSpLocks noChangeShapeType="1"/>
            <a:stCxn id="19461" idx="0"/>
            <a:endCxn id="19462" idx="0"/>
          </p:cNvCxnSpPr>
          <p:nvPr/>
        </p:nvCxnSpPr>
        <p:spPr bwMode="auto">
          <a:xfrm rot="5400000" flipV="1">
            <a:off x="4456906" y="1029494"/>
            <a:ext cx="1588" cy="2514600"/>
          </a:xfrm>
          <a:prstGeom prst="curvedConnector3">
            <a:avLst>
              <a:gd name="adj1" fmla="val -31600009"/>
            </a:avLst>
          </a:prstGeom>
          <a:noFill/>
          <a:ln w="38100">
            <a:solidFill>
              <a:schemeClr val="tx2"/>
            </a:solidFill>
            <a:round/>
            <a:headEnd type="triangle" w="med" len="med"/>
            <a:tailEnd type="triangle" w="med" len="med"/>
          </a:ln>
        </p:spPr>
      </p:cxnSp>
      <p:sp>
        <p:nvSpPr>
          <p:cNvPr id="19464" name="Text Box 9"/>
          <p:cNvSpPr txBox="1">
            <a:spLocks noChangeArrowheads="1"/>
          </p:cNvSpPr>
          <p:nvPr/>
        </p:nvSpPr>
        <p:spPr bwMode="auto">
          <a:xfrm>
            <a:off x="3733800" y="1371600"/>
            <a:ext cx="1447800" cy="336550"/>
          </a:xfrm>
          <a:prstGeom prst="rect">
            <a:avLst/>
          </a:prstGeom>
          <a:noFill/>
          <a:ln w="9525">
            <a:noFill/>
            <a:miter lim="800000"/>
            <a:headEnd/>
            <a:tailEnd/>
          </a:ln>
        </p:spPr>
        <p:txBody>
          <a:bodyPr>
            <a:spAutoFit/>
          </a:bodyPr>
          <a:lstStyle/>
          <a:p>
            <a:pPr>
              <a:spcBef>
                <a:spcPct val="50000"/>
              </a:spcBef>
            </a:pPr>
            <a:r>
              <a:rPr lang="en-US" sz="1600" b="1" dirty="0">
                <a:latin typeface="Century Gothic" pitchFamily="34" charset="0"/>
              </a:rPr>
              <a:t>1.0 MZ; .5 DZ</a:t>
            </a:r>
          </a:p>
        </p:txBody>
      </p:sp>
      <p:sp>
        <p:nvSpPr>
          <p:cNvPr id="19465" name="Rectangle 11"/>
          <p:cNvSpPr>
            <a:spLocks noChangeArrowheads="1"/>
          </p:cNvSpPr>
          <p:nvPr/>
        </p:nvSpPr>
        <p:spPr bwMode="auto">
          <a:xfrm>
            <a:off x="24003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6" name="Rectangle 12"/>
          <p:cNvSpPr>
            <a:spLocks noChangeArrowheads="1"/>
          </p:cNvSpPr>
          <p:nvPr/>
        </p:nvSpPr>
        <p:spPr bwMode="auto">
          <a:xfrm>
            <a:off x="49149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7" name="Text Box 13"/>
          <p:cNvSpPr txBox="1">
            <a:spLocks noChangeArrowheads="1"/>
          </p:cNvSpPr>
          <p:nvPr/>
        </p:nvSpPr>
        <p:spPr bwMode="auto">
          <a:xfrm>
            <a:off x="24003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1</a:t>
            </a:r>
          </a:p>
        </p:txBody>
      </p:sp>
      <p:sp>
        <p:nvSpPr>
          <p:cNvPr id="19468" name="Text Box 14"/>
          <p:cNvSpPr txBox="1">
            <a:spLocks noChangeArrowheads="1"/>
          </p:cNvSpPr>
          <p:nvPr/>
        </p:nvSpPr>
        <p:spPr bwMode="auto">
          <a:xfrm>
            <a:off x="49149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2</a:t>
            </a:r>
          </a:p>
        </p:txBody>
      </p:sp>
      <p:cxnSp>
        <p:nvCxnSpPr>
          <p:cNvPr id="19469" name="AutoShape 15"/>
          <p:cNvCxnSpPr>
            <a:cxnSpLocks noChangeShapeType="1"/>
            <a:stCxn id="19465" idx="2"/>
            <a:endCxn id="19466" idx="2"/>
          </p:cNvCxnSpPr>
          <p:nvPr/>
        </p:nvCxnSpPr>
        <p:spPr bwMode="auto">
          <a:xfrm rot="16200000" flipH="1">
            <a:off x="4456906" y="4229894"/>
            <a:ext cx="1588" cy="2514600"/>
          </a:xfrm>
          <a:prstGeom prst="curvedConnector3">
            <a:avLst>
              <a:gd name="adj1" fmla="val 26100009"/>
            </a:avLst>
          </a:prstGeom>
          <a:noFill/>
          <a:ln w="38100">
            <a:solidFill>
              <a:srgbClr val="66CCFF"/>
            </a:solidFill>
            <a:round/>
            <a:headEnd type="triangle" w="med" len="med"/>
            <a:tailEnd type="triangle" w="med" len="med"/>
          </a:ln>
        </p:spPr>
      </p:cxnSp>
      <p:sp>
        <p:nvSpPr>
          <p:cNvPr id="19471" name="Line 18"/>
          <p:cNvSpPr>
            <a:spLocks noChangeShapeType="1"/>
          </p:cNvSpPr>
          <p:nvPr/>
        </p:nvSpPr>
        <p:spPr bwMode="auto">
          <a:xfrm>
            <a:off x="32385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2" name="Line 19"/>
          <p:cNvSpPr>
            <a:spLocks noChangeShapeType="1"/>
          </p:cNvSpPr>
          <p:nvPr/>
        </p:nvSpPr>
        <p:spPr bwMode="auto">
          <a:xfrm>
            <a:off x="56769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3" name="Text Box 20"/>
          <p:cNvSpPr txBox="1">
            <a:spLocks noChangeArrowheads="1"/>
          </p:cNvSpPr>
          <p:nvPr/>
        </p:nvSpPr>
        <p:spPr bwMode="auto">
          <a:xfrm>
            <a:off x="28956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sp>
        <p:nvSpPr>
          <p:cNvPr id="19474" name="Text Box 21"/>
          <p:cNvSpPr txBox="1">
            <a:spLocks noChangeArrowheads="1"/>
          </p:cNvSpPr>
          <p:nvPr/>
        </p:nvSpPr>
        <p:spPr bwMode="auto">
          <a:xfrm>
            <a:off x="56388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75" name="Group 22"/>
          <p:cNvGrpSpPr>
            <a:grpSpLocks/>
          </p:cNvGrpSpPr>
          <p:nvPr/>
        </p:nvGrpSpPr>
        <p:grpSpPr bwMode="auto">
          <a:xfrm>
            <a:off x="419100" y="2286000"/>
            <a:ext cx="8229600" cy="2514600"/>
            <a:chOff x="264" y="1440"/>
            <a:chExt cx="5184" cy="1584"/>
          </a:xfrm>
        </p:grpSpPr>
        <p:sp>
          <p:nvSpPr>
            <p:cNvPr id="19481" name="Line 23"/>
            <p:cNvSpPr>
              <a:spLocks noChangeShapeType="1"/>
            </p:cNvSpPr>
            <p:nvPr/>
          </p:nvSpPr>
          <p:spPr bwMode="auto">
            <a:xfrm>
              <a:off x="648" y="1872"/>
              <a:ext cx="1056" cy="1152"/>
            </a:xfrm>
            <a:prstGeom prst="line">
              <a:avLst/>
            </a:prstGeom>
            <a:noFill/>
            <a:ln w="38100">
              <a:solidFill>
                <a:srgbClr val="6C5680"/>
              </a:solidFill>
              <a:round/>
              <a:headEnd/>
              <a:tailEnd type="triangle" w="med" len="med"/>
            </a:ln>
          </p:spPr>
          <p:txBody>
            <a:bodyPr wrap="none"/>
            <a:lstStyle/>
            <a:p>
              <a:endParaRPr lang="en-US"/>
            </a:p>
          </p:txBody>
        </p:sp>
        <p:grpSp>
          <p:nvGrpSpPr>
            <p:cNvPr id="19482" name="Group 24"/>
            <p:cNvGrpSpPr>
              <a:grpSpLocks/>
            </p:cNvGrpSpPr>
            <p:nvPr/>
          </p:nvGrpSpPr>
          <p:grpSpPr bwMode="auto">
            <a:xfrm>
              <a:off x="264" y="1440"/>
              <a:ext cx="1008" cy="432"/>
              <a:chOff x="264" y="1440"/>
              <a:chExt cx="1008" cy="432"/>
            </a:xfrm>
          </p:grpSpPr>
          <p:sp>
            <p:nvSpPr>
              <p:cNvPr id="19489" name="Rectangle 25"/>
              <p:cNvSpPr>
                <a:spLocks noChangeArrowheads="1"/>
              </p:cNvSpPr>
              <p:nvPr/>
            </p:nvSpPr>
            <p:spPr bwMode="auto">
              <a:xfrm>
                <a:off x="264"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90" name="Text Box 26"/>
              <p:cNvSpPr txBox="1">
                <a:spLocks noChangeArrowheads="1"/>
              </p:cNvSpPr>
              <p:nvPr/>
            </p:nvSpPr>
            <p:spPr bwMode="auto">
              <a:xfrm>
                <a:off x="264"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1 (Parent)</a:t>
                </a:r>
              </a:p>
            </p:txBody>
          </p:sp>
        </p:grpSp>
        <p:sp>
          <p:nvSpPr>
            <p:cNvPr id="19483" name="Text Box 27"/>
            <p:cNvSpPr txBox="1">
              <a:spLocks noChangeArrowheads="1"/>
            </p:cNvSpPr>
            <p:nvPr/>
          </p:nvSpPr>
          <p:spPr bwMode="auto">
            <a:xfrm>
              <a:off x="816"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84" name="Group 28"/>
            <p:cNvGrpSpPr>
              <a:grpSpLocks/>
            </p:cNvGrpSpPr>
            <p:nvPr/>
          </p:nvGrpSpPr>
          <p:grpSpPr bwMode="auto">
            <a:xfrm>
              <a:off x="4440" y="1440"/>
              <a:ext cx="1008" cy="432"/>
              <a:chOff x="4440" y="1440"/>
              <a:chExt cx="1008" cy="432"/>
            </a:xfrm>
          </p:grpSpPr>
          <p:sp>
            <p:nvSpPr>
              <p:cNvPr id="19487" name="Rectangle 29"/>
              <p:cNvSpPr>
                <a:spLocks noChangeArrowheads="1"/>
              </p:cNvSpPr>
              <p:nvPr/>
            </p:nvSpPr>
            <p:spPr bwMode="auto">
              <a:xfrm>
                <a:off x="4440"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88" name="Text Box 30"/>
              <p:cNvSpPr txBox="1">
                <a:spLocks noChangeArrowheads="1"/>
              </p:cNvSpPr>
              <p:nvPr/>
            </p:nvSpPr>
            <p:spPr bwMode="auto">
              <a:xfrm>
                <a:off x="4440"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2 (Parent)</a:t>
                </a:r>
              </a:p>
            </p:txBody>
          </p:sp>
        </p:grpSp>
        <p:sp>
          <p:nvSpPr>
            <p:cNvPr id="19485" name="Line 31"/>
            <p:cNvSpPr>
              <a:spLocks noChangeShapeType="1"/>
            </p:cNvSpPr>
            <p:nvPr/>
          </p:nvSpPr>
          <p:spPr bwMode="auto">
            <a:xfrm flipH="1">
              <a:off x="3864" y="1872"/>
              <a:ext cx="1152" cy="1152"/>
            </a:xfrm>
            <a:prstGeom prst="line">
              <a:avLst/>
            </a:prstGeom>
            <a:noFill/>
            <a:ln w="38100">
              <a:solidFill>
                <a:srgbClr val="6C5680"/>
              </a:solidFill>
              <a:round/>
              <a:headEnd/>
              <a:tailEnd type="triangle" w="med" len="med"/>
            </a:ln>
          </p:spPr>
          <p:txBody>
            <a:bodyPr wrap="none"/>
            <a:lstStyle/>
            <a:p>
              <a:endParaRPr lang="en-US"/>
            </a:p>
          </p:txBody>
        </p:sp>
        <p:sp>
          <p:nvSpPr>
            <p:cNvPr id="19486" name="Text Box 32"/>
            <p:cNvSpPr txBox="1">
              <a:spLocks noChangeArrowheads="1"/>
            </p:cNvSpPr>
            <p:nvPr/>
          </p:nvSpPr>
          <p:spPr bwMode="auto">
            <a:xfrm>
              <a:off x="4464"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sp>
        <p:nvSpPr>
          <p:cNvPr id="19476" name="Line 34"/>
          <p:cNvSpPr>
            <a:spLocks noChangeShapeType="1"/>
          </p:cNvSpPr>
          <p:nvPr/>
        </p:nvSpPr>
        <p:spPr bwMode="auto">
          <a:xfrm flipH="1">
            <a:off x="3390900" y="2971800"/>
            <a:ext cx="21336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7" name="Line 35"/>
          <p:cNvSpPr>
            <a:spLocks noChangeShapeType="1"/>
          </p:cNvSpPr>
          <p:nvPr/>
        </p:nvSpPr>
        <p:spPr bwMode="auto">
          <a:xfrm>
            <a:off x="3390900" y="2971800"/>
            <a:ext cx="20574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8" name="Text Box 36"/>
          <p:cNvSpPr txBox="1">
            <a:spLocks noChangeArrowheads="1"/>
          </p:cNvSpPr>
          <p:nvPr/>
        </p:nvSpPr>
        <p:spPr bwMode="auto">
          <a:xfrm>
            <a:off x="3733800" y="3124200"/>
            <a:ext cx="1600200" cy="581025"/>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 MZ parents; .25 DZ parents</a:t>
            </a:r>
          </a:p>
        </p:txBody>
      </p:sp>
      <p:sp>
        <p:nvSpPr>
          <p:cNvPr id="184357" name="Oval 37"/>
          <p:cNvSpPr>
            <a:spLocks noChangeArrowheads="1"/>
          </p:cNvSpPr>
          <p:nvPr/>
        </p:nvSpPr>
        <p:spPr bwMode="auto">
          <a:xfrm>
            <a:off x="1828800" y="1219200"/>
            <a:ext cx="5257800" cy="5410200"/>
          </a:xfrm>
          <a:prstGeom prst="ellipse">
            <a:avLst/>
          </a:prstGeom>
          <a:noFill/>
          <a:ln w="38100">
            <a:solidFill>
              <a:srgbClr val="CC0099"/>
            </a:solidFill>
            <a:round/>
            <a:headEnd/>
            <a:tailEnd/>
          </a:ln>
        </p:spPr>
        <p:txBody>
          <a:bodyPr wrap="none" anchor="ctr"/>
          <a:lstStyle/>
          <a:p>
            <a:endParaRPr lang="en-US"/>
          </a:p>
        </p:txBody>
      </p:sp>
      <p:sp>
        <p:nvSpPr>
          <p:cNvPr id="184358" name="Oval 38"/>
          <p:cNvSpPr>
            <a:spLocks noChangeArrowheads="1"/>
          </p:cNvSpPr>
          <p:nvPr/>
        </p:nvSpPr>
        <p:spPr bwMode="auto">
          <a:xfrm>
            <a:off x="2133600" y="1219200"/>
            <a:ext cx="4724400" cy="2514600"/>
          </a:xfrm>
          <a:prstGeom prst="ellipse">
            <a:avLst/>
          </a:prstGeom>
          <a:noFill/>
          <a:ln w="38100">
            <a:solidFill>
              <a:srgbClr val="CC0099"/>
            </a:solidFill>
            <a:round/>
            <a:headEnd/>
            <a:tailEnd/>
          </a:ln>
        </p:spPr>
        <p:txBody>
          <a:bodyPr wrap="none" anchor="ctr"/>
          <a:lstStyle/>
          <a:p>
            <a:endParaRPr lang="en-US"/>
          </a:p>
        </p:txBody>
      </p:sp>
      <p:sp>
        <p:nvSpPr>
          <p:cNvPr id="35" name="Text Box 16"/>
          <p:cNvSpPr txBox="1">
            <a:spLocks noChangeArrowheads="1"/>
          </p:cNvSpPr>
          <p:nvPr/>
        </p:nvSpPr>
        <p:spPr bwMode="auto">
          <a:xfrm>
            <a:off x="2514600" y="5943600"/>
            <a:ext cx="3962400" cy="728405"/>
          </a:xfrm>
          <a:prstGeom prst="rect">
            <a:avLst/>
          </a:prstGeom>
          <a:noFill/>
          <a:ln w="9525">
            <a:noFill/>
            <a:miter lim="800000"/>
            <a:headEnd/>
            <a:tailEnd/>
          </a:ln>
        </p:spPr>
        <p:txBody>
          <a:bodyPr wrap="square">
            <a:spAutoFit/>
          </a:bodyPr>
          <a:lstStyle/>
          <a:p>
            <a:pPr algn="ctr">
              <a:lnSpc>
                <a:spcPct val="50000"/>
              </a:lnSpc>
              <a:spcBef>
                <a:spcPct val="50000"/>
              </a:spcBef>
            </a:pPr>
            <a:r>
              <a:rPr lang="en-US" sz="1600" b="1" dirty="0" smtClean="0">
                <a:solidFill>
                  <a:srgbClr val="FFFF66"/>
                </a:solidFill>
                <a:latin typeface="Century Gothic" pitchFamily="34" charset="0"/>
              </a:rPr>
              <a:t>.25 </a:t>
            </a:r>
            <a:r>
              <a:rPr lang="en-US" sz="1600" b="1" dirty="0">
                <a:solidFill>
                  <a:srgbClr val="FFFF66"/>
                </a:solidFill>
                <a:latin typeface="Century Gothic" pitchFamily="34" charset="0"/>
              </a:rPr>
              <a:t>MZ parents; .125 DZ </a:t>
            </a:r>
            <a:r>
              <a:rPr lang="en-US" sz="1600" b="1" dirty="0" smtClean="0">
                <a:solidFill>
                  <a:srgbClr val="FFFF66"/>
                </a:solidFill>
                <a:latin typeface="Century Gothic" pitchFamily="34" charset="0"/>
              </a:rPr>
              <a:t>parents </a:t>
            </a:r>
          </a:p>
          <a:p>
            <a:pPr algn="ctr">
              <a:lnSpc>
                <a:spcPct val="50000"/>
              </a:lnSpc>
              <a:spcBef>
                <a:spcPct val="50000"/>
              </a:spcBef>
            </a:pPr>
            <a:r>
              <a:rPr lang="en-US" sz="1600" b="1" dirty="0" smtClean="0">
                <a:solidFill>
                  <a:srgbClr val="FFFF66"/>
                </a:solidFill>
                <a:latin typeface="Century Gothic" pitchFamily="34" charset="0"/>
              </a:rPr>
              <a:t>AND </a:t>
            </a:r>
          </a:p>
          <a:p>
            <a:pPr algn="ctr">
              <a:lnSpc>
                <a:spcPct val="50000"/>
              </a:lnSpc>
              <a:spcBef>
                <a:spcPct val="50000"/>
              </a:spcBef>
            </a:pPr>
            <a:r>
              <a:rPr lang="en-US" sz="1600" b="1" dirty="0" smtClean="0">
                <a:solidFill>
                  <a:srgbClr val="FFFF66"/>
                </a:solidFill>
                <a:latin typeface="Century Gothic" pitchFamily="34" charset="0"/>
              </a:rPr>
              <a:t>1.0 MZ twins; .50 DZ twins</a:t>
            </a:r>
            <a:endParaRPr lang="en-US" sz="1600" b="1" dirty="0">
              <a:solidFill>
                <a:srgbClr val="FFFF66"/>
              </a:solidFill>
              <a:latin typeface="Century Gothic" pitchFamily="34" charset="0"/>
            </a:endParaRPr>
          </a:p>
        </p:txBody>
      </p:sp>
      <p:sp>
        <p:nvSpPr>
          <p:cNvPr id="36" name="Oval 38"/>
          <p:cNvSpPr>
            <a:spLocks noChangeArrowheads="1"/>
          </p:cNvSpPr>
          <p:nvPr/>
        </p:nvSpPr>
        <p:spPr bwMode="auto">
          <a:xfrm>
            <a:off x="1981200" y="4191000"/>
            <a:ext cx="4953000" cy="2590800"/>
          </a:xfrm>
          <a:prstGeom prst="ellipse">
            <a:avLst/>
          </a:prstGeom>
          <a:noFill/>
          <a:ln w="38100">
            <a:solidFill>
              <a:srgbClr val="CC0099"/>
            </a:solidFill>
            <a:round/>
            <a:headEnd/>
            <a:tailEnd/>
          </a:ln>
        </p:spPr>
        <p:txBody>
          <a:bodyPr wrap="none" anchor="ctr"/>
          <a:lstStyle/>
          <a:p>
            <a:endParaRPr lang="en-US"/>
          </a:p>
        </p:txBody>
      </p:sp>
    </p:spTree>
    <p:extLst>
      <p:ext uri="{BB962C8B-B14F-4D97-AF65-F5344CB8AC3E}">
        <p14:creationId xmlns:p14="http://schemas.microsoft.com/office/powerpoint/2010/main" val="1605572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8"/>
                                        </p:tgtEl>
                                        <p:attrNameLst>
                                          <p:attrName>style.visibility</p:attrName>
                                        </p:attrNameLst>
                                      </p:cBhvr>
                                      <p:to>
                                        <p:strVal val="visible"/>
                                      </p:to>
                                    </p:set>
                                    <p:anim calcmode="lin" valueType="num">
                                      <p:cBhvr additive="base">
                                        <p:cTn id="7" dur="500" fill="hold"/>
                                        <p:tgtEl>
                                          <p:spTgt spid="184358"/>
                                        </p:tgtEl>
                                        <p:attrNameLst>
                                          <p:attrName>ppt_x</p:attrName>
                                        </p:attrNameLst>
                                      </p:cBhvr>
                                      <p:tavLst>
                                        <p:tav tm="0">
                                          <p:val>
                                            <p:strVal val="0-#ppt_w/2"/>
                                          </p:val>
                                        </p:tav>
                                        <p:tav tm="100000">
                                          <p:val>
                                            <p:strVal val="#ppt_x"/>
                                          </p:val>
                                        </p:tav>
                                      </p:tavLst>
                                    </p:anim>
                                    <p:anim calcmode="lin" valueType="num">
                                      <p:cBhvr additive="base">
                                        <p:cTn id="8" dur="500" fill="hold"/>
                                        <p:tgtEl>
                                          <p:spTgt spid="18435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8435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7"/>
                                        </p:tgtEl>
                                        <p:attrNameLst>
                                          <p:attrName>style.visibility</p:attrName>
                                        </p:attrNameLst>
                                      </p:cBhvr>
                                      <p:to>
                                        <p:strVal val="visible"/>
                                      </p:to>
                                    </p:set>
                                    <p:anim calcmode="lin" valueType="num">
                                      <p:cBhvr additive="base">
                                        <p:cTn id="13" dur="500" fill="hold"/>
                                        <p:tgtEl>
                                          <p:spTgt spid="184357"/>
                                        </p:tgtEl>
                                        <p:attrNameLst>
                                          <p:attrName>ppt_x</p:attrName>
                                        </p:attrNameLst>
                                      </p:cBhvr>
                                      <p:tavLst>
                                        <p:tav tm="0">
                                          <p:val>
                                            <p:strVal val="0-#ppt_w/2"/>
                                          </p:val>
                                        </p:tav>
                                        <p:tav tm="100000">
                                          <p:val>
                                            <p:strVal val="#ppt_x"/>
                                          </p:val>
                                        </p:tav>
                                      </p:tavLst>
                                    </p:anim>
                                    <p:anim calcmode="lin" valueType="num">
                                      <p:cBhvr additive="base">
                                        <p:cTn id="14" dur="500" fill="hold"/>
                                        <p:tgtEl>
                                          <p:spTgt spid="1843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0-#ppt_w/2"/>
                                          </p:val>
                                        </p:tav>
                                        <p:tav tm="100000">
                                          <p:val>
                                            <p:strVal val="#ppt_x"/>
                                          </p:val>
                                        </p:tav>
                                      </p:tavLst>
                                    </p:anim>
                                    <p:anim calcmode="lin" valueType="num">
                                      <p:cBhvr additive="base">
                                        <p:cTn id="20" dur="500" fill="hold"/>
                                        <p:tgtEl>
                                          <p:spTgt spid="3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7" grpId="0" animBg="1"/>
      <p:bldP spid="184358"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2"/>
          <p:cNvPicPr>
            <a:picLocks noChangeAspect="1" noChangeArrowheads="1"/>
          </p:cNvPicPr>
          <p:nvPr/>
        </p:nvPicPr>
        <p:blipFill>
          <a:blip r:embed="rId2" cstate="print"/>
          <a:srcRect/>
          <a:stretch>
            <a:fillRect/>
          </a:stretch>
        </p:blipFill>
        <p:spPr bwMode="auto">
          <a:xfrm>
            <a:off x="5029200" y="152400"/>
            <a:ext cx="3716338" cy="6324600"/>
          </a:xfrm>
          <a:prstGeom prst="rect">
            <a:avLst/>
          </a:prstGeom>
          <a:noFill/>
          <a:ln w="9525">
            <a:noFill/>
            <a:miter lim="800000"/>
            <a:headEnd/>
            <a:tailEnd/>
          </a:ln>
        </p:spPr>
      </p:pic>
      <p:sp>
        <p:nvSpPr>
          <p:cNvPr id="21507" name="Rectangle 5"/>
          <p:cNvSpPr>
            <a:spLocks noGrp="1" noChangeArrowheads="1"/>
          </p:cNvSpPr>
          <p:nvPr>
            <p:ph type="title"/>
          </p:nvPr>
        </p:nvSpPr>
        <p:spPr>
          <a:xfrm>
            <a:off x="228600" y="0"/>
            <a:ext cx="4114800" cy="685800"/>
          </a:xfrm>
          <a:noFill/>
        </p:spPr>
        <p:txBody>
          <a:bodyPr/>
          <a:lstStyle/>
          <a:p>
            <a:pPr eaLnBrk="1" hangingPunct="1"/>
            <a:r>
              <a:rPr lang="en-US" sz="3200" b="1" dirty="0" smtClean="0"/>
              <a:t>Findings from </a:t>
            </a:r>
            <a:r>
              <a:rPr lang="en-US" sz="3200" b="1" dirty="0" err="1" smtClean="0"/>
              <a:t>ECoT</a:t>
            </a:r>
            <a:endParaRPr lang="en-US" sz="3200" b="1" dirty="0" smtClean="0"/>
          </a:p>
        </p:txBody>
      </p:sp>
      <p:sp>
        <p:nvSpPr>
          <p:cNvPr id="188422" name="Rectangle 6"/>
          <p:cNvSpPr>
            <a:spLocks noGrp="1" noChangeArrowheads="1"/>
          </p:cNvSpPr>
          <p:nvPr>
            <p:ph idx="1"/>
          </p:nvPr>
        </p:nvSpPr>
        <p:spPr>
          <a:xfrm>
            <a:off x="152400" y="990600"/>
            <a:ext cx="4800600" cy="1524000"/>
          </a:xfrm>
        </p:spPr>
        <p:txBody>
          <a:bodyPr/>
          <a:lstStyle/>
          <a:p>
            <a:pPr eaLnBrk="1" hangingPunct="1">
              <a:lnSpc>
                <a:spcPct val="80000"/>
              </a:lnSpc>
              <a:buFontTx/>
              <a:buNone/>
            </a:pPr>
            <a:r>
              <a:rPr lang="en-US" sz="2400" u="sng" dirty="0" smtClean="0">
                <a:solidFill>
                  <a:schemeClr val="tx2"/>
                </a:solidFill>
              </a:rPr>
              <a:t>Study 1 </a:t>
            </a:r>
            <a:r>
              <a:rPr lang="en-US" sz="1600" u="sng" dirty="0" smtClean="0">
                <a:solidFill>
                  <a:schemeClr val="tx2"/>
                </a:solidFill>
              </a:rPr>
              <a:t>(Narusyte et al 2008)</a:t>
            </a:r>
            <a:r>
              <a:rPr lang="en-US" sz="2400" u="sng" dirty="0" smtClean="0">
                <a:solidFill>
                  <a:schemeClr val="tx2"/>
                </a:solidFill>
              </a:rPr>
              <a:t>:</a:t>
            </a:r>
            <a:r>
              <a:rPr lang="en-US" sz="2400" dirty="0" smtClean="0">
                <a:solidFill>
                  <a:schemeClr val="tx2"/>
                </a:solidFill>
              </a:rPr>
              <a:t> </a:t>
            </a:r>
            <a:endParaRPr lang="en-US" sz="2400" dirty="0" smtClean="0"/>
          </a:p>
          <a:p>
            <a:pPr lvl="1" eaLnBrk="1" hangingPunct="1">
              <a:lnSpc>
                <a:spcPct val="80000"/>
              </a:lnSpc>
            </a:pPr>
            <a:r>
              <a:rPr lang="en-US" sz="2000" dirty="0" smtClean="0"/>
              <a:t>Mother reports of maternal </a:t>
            </a:r>
            <a:r>
              <a:rPr lang="en-US" sz="2000" dirty="0" err="1" smtClean="0"/>
              <a:t>overinvolvement</a:t>
            </a:r>
            <a:r>
              <a:rPr lang="en-US" sz="2000" dirty="0" smtClean="0"/>
              <a:t> &amp; adolescent internalizing problems</a:t>
            </a:r>
          </a:p>
          <a:p>
            <a:pPr lvl="1" eaLnBrk="1" hangingPunct="1">
              <a:lnSpc>
                <a:spcPct val="80000"/>
              </a:lnSpc>
            </a:pPr>
            <a:r>
              <a:rPr lang="en-US" sz="2000" dirty="0" smtClean="0"/>
              <a:t>No passive </a:t>
            </a:r>
            <a:r>
              <a:rPr lang="en-US" sz="2000" dirty="0" err="1" smtClean="0"/>
              <a:t>rGE</a:t>
            </a:r>
            <a:r>
              <a:rPr lang="en-US" sz="2000" dirty="0" smtClean="0"/>
              <a:t> </a:t>
            </a:r>
          </a:p>
          <a:p>
            <a:pPr lvl="1" eaLnBrk="1" hangingPunct="1">
              <a:lnSpc>
                <a:spcPct val="80000"/>
              </a:lnSpc>
            </a:pPr>
            <a:r>
              <a:rPr lang="en-US" sz="2000" dirty="0" smtClean="0"/>
              <a:t>No direct environmental effects</a:t>
            </a:r>
          </a:p>
          <a:p>
            <a:pPr lvl="1" eaLnBrk="1" hangingPunct="1">
              <a:lnSpc>
                <a:spcPct val="80000"/>
              </a:lnSpc>
            </a:pPr>
            <a:r>
              <a:rPr lang="en-US" sz="2000" dirty="0" smtClean="0"/>
              <a:t>Significant EVOCATIVE </a:t>
            </a:r>
            <a:r>
              <a:rPr lang="en-US" sz="2000" dirty="0" err="1" smtClean="0"/>
              <a:t>rGE</a:t>
            </a:r>
            <a:endParaRPr lang="en-US" sz="2000" dirty="0" smtClean="0"/>
          </a:p>
          <a:p>
            <a:pPr lvl="1" eaLnBrk="1" hangingPunct="1">
              <a:lnSpc>
                <a:spcPct val="80000"/>
              </a:lnSpc>
            </a:pPr>
            <a:endParaRPr lang="en-US" sz="2400" dirty="0" smtClean="0"/>
          </a:p>
        </p:txBody>
      </p:sp>
      <p:sp>
        <p:nvSpPr>
          <p:cNvPr id="188425" name="Rectangle 9"/>
          <p:cNvSpPr>
            <a:spLocks noChangeArrowheads="1"/>
          </p:cNvSpPr>
          <p:nvPr/>
        </p:nvSpPr>
        <p:spPr bwMode="auto">
          <a:xfrm>
            <a:off x="228600" y="3505200"/>
            <a:ext cx="4724400" cy="2590800"/>
          </a:xfrm>
          <a:prstGeom prst="rect">
            <a:avLst/>
          </a:prstGeom>
          <a:noFill/>
          <a:ln w="9525">
            <a:noFill/>
            <a:miter lim="800000"/>
            <a:headEnd/>
            <a:tailEnd/>
          </a:ln>
        </p:spPr>
        <p:txBody>
          <a:bodyPr/>
          <a:lstStyle/>
          <a:p>
            <a:pPr marL="342900" indent="-342900">
              <a:lnSpc>
                <a:spcPct val="90000"/>
              </a:lnSpc>
              <a:spcBef>
                <a:spcPct val="20000"/>
              </a:spcBef>
            </a:pPr>
            <a:r>
              <a:rPr lang="en-US" sz="2400" u="sng" dirty="0" smtClean="0">
                <a:solidFill>
                  <a:schemeClr val="tx2"/>
                </a:solidFill>
              </a:rPr>
              <a:t>Study 2 </a:t>
            </a:r>
            <a:r>
              <a:rPr lang="en-US" sz="1600" u="sng" dirty="0" smtClean="0">
                <a:solidFill>
                  <a:schemeClr val="tx2"/>
                </a:solidFill>
              </a:rPr>
              <a:t>(Narusyte et al 2011)</a:t>
            </a:r>
            <a:r>
              <a:rPr lang="en-US" sz="2400" u="sng" dirty="0" smtClean="0">
                <a:solidFill>
                  <a:schemeClr val="tx2"/>
                </a:solidFill>
              </a:rPr>
              <a:t>:</a:t>
            </a:r>
            <a:r>
              <a:rPr lang="en-US" sz="2400" dirty="0" smtClean="0">
                <a:solidFill>
                  <a:schemeClr val="tx2"/>
                </a:solidFill>
              </a:rPr>
              <a:t> </a:t>
            </a:r>
            <a:endParaRPr lang="en-US" sz="2400" dirty="0"/>
          </a:p>
          <a:p>
            <a:pPr marL="742950" lvl="1" indent="-285750">
              <a:lnSpc>
                <a:spcPct val="90000"/>
              </a:lnSpc>
              <a:spcBef>
                <a:spcPct val="20000"/>
              </a:spcBef>
              <a:buFontTx/>
              <a:buChar char="–"/>
            </a:pPr>
            <a:r>
              <a:rPr lang="en-US" sz="2000" dirty="0" smtClean="0"/>
              <a:t>Parental </a:t>
            </a:r>
            <a:r>
              <a:rPr lang="en-US" sz="2000" dirty="0"/>
              <a:t>criticism and adolescent externalizing problems</a:t>
            </a:r>
          </a:p>
          <a:p>
            <a:pPr marL="742950" lvl="1" indent="-285750">
              <a:lnSpc>
                <a:spcPct val="90000"/>
              </a:lnSpc>
              <a:spcBef>
                <a:spcPct val="20000"/>
              </a:spcBef>
              <a:buFontTx/>
              <a:buChar char="–"/>
            </a:pPr>
            <a:r>
              <a:rPr lang="en-US" sz="2000" dirty="0" smtClean="0"/>
              <a:t>Similar pattern of findings - </a:t>
            </a:r>
            <a:r>
              <a:rPr lang="en-US" sz="2000" dirty="0" smtClean="0">
                <a:solidFill>
                  <a:srgbClr val="FFFF66"/>
                </a:solidFill>
              </a:rPr>
              <a:t>evocative </a:t>
            </a:r>
            <a:r>
              <a:rPr lang="en-US" sz="2000" dirty="0">
                <a:solidFill>
                  <a:srgbClr val="FFFF66"/>
                </a:solidFill>
              </a:rPr>
              <a:t>GE </a:t>
            </a:r>
            <a:r>
              <a:rPr lang="en-US" sz="2000" dirty="0" smtClean="0">
                <a:solidFill>
                  <a:srgbClr val="FFFF66"/>
                </a:solidFill>
              </a:rPr>
              <a:t>correlation for </a:t>
            </a:r>
            <a:r>
              <a:rPr lang="en-US" sz="2000" i="1" dirty="0" smtClean="0">
                <a:solidFill>
                  <a:srgbClr val="FFFF66"/>
                </a:solidFill>
              </a:rPr>
              <a:t>mothers</a:t>
            </a:r>
            <a:endParaRPr lang="en-US" sz="2000" dirty="0" smtClean="0">
              <a:solidFill>
                <a:srgbClr val="FFFF66"/>
              </a:solidFill>
            </a:endParaRPr>
          </a:p>
          <a:p>
            <a:pPr marL="742950" lvl="1" indent="-285750">
              <a:lnSpc>
                <a:spcPct val="90000"/>
              </a:lnSpc>
              <a:spcBef>
                <a:spcPct val="20000"/>
              </a:spcBef>
              <a:buFontTx/>
              <a:buChar char="–"/>
            </a:pPr>
            <a:r>
              <a:rPr lang="en-US" sz="2000" dirty="0" smtClean="0">
                <a:solidFill>
                  <a:srgbClr val="FFFF66"/>
                </a:solidFill>
              </a:rPr>
              <a:t>Direct environmental influences only for </a:t>
            </a:r>
            <a:r>
              <a:rPr lang="en-US" sz="2000" i="1" dirty="0" smtClean="0">
                <a:solidFill>
                  <a:srgbClr val="FFFF66"/>
                </a:solidFill>
              </a:rPr>
              <a:t>fathers</a:t>
            </a:r>
            <a:endParaRPr lang="en-US" sz="2000" dirty="0">
              <a:solidFill>
                <a:srgbClr val="FFFF66"/>
              </a:solidFill>
            </a:endParaRPr>
          </a:p>
        </p:txBody>
      </p:sp>
      <p:sp>
        <p:nvSpPr>
          <p:cNvPr id="188427" name="Oval 11"/>
          <p:cNvSpPr>
            <a:spLocks noChangeArrowheads="1"/>
          </p:cNvSpPr>
          <p:nvPr/>
        </p:nvSpPr>
        <p:spPr bwMode="auto">
          <a:xfrm>
            <a:off x="7086600" y="2286000"/>
            <a:ext cx="914400" cy="1447800"/>
          </a:xfrm>
          <a:prstGeom prst="ellipse">
            <a:avLst/>
          </a:prstGeom>
          <a:noFill/>
          <a:ln w="38100">
            <a:solidFill>
              <a:srgbClr val="FF33CC"/>
            </a:solidFill>
            <a:round/>
            <a:headEnd/>
            <a:tailEnd/>
          </a:ln>
        </p:spPr>
        <p:txBody>
          <a:bodyPr wrap="none" anchor="ctr"/>
          <a:lstStyle/>
          <a:p>
            <a:endParaRPr lang="en-US"/>
          </a:p>
        </p:txBody>
      </p:sp>
      <p:sp>
        <p:nvSpPr>
          <p:cNvPr id="188428" name="Oval 12"/>
          <p:cNvSpPr>
            <a:spLocks noChangeArrowheads="1"/>
          </p:cNvSpPr>
          <p:nvPr/>
        </p:nvSpPr>
        <p:spPr bwMode="auto">
          <a:xfrm>
            <a:off x="6553200" y="2286000"/>
            <a:ext cx="533400" cy="1524000"/>
          </a:xfrm>
          <a:prstGeom prst="ellipse">
            <a:avLst/>
          </a:prstGeom>
          <a:noFill/>
          <a:ln w="38100">
            <a:solidFill>
              <a:srgbClr val="FF33CC"/>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84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842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842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842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84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84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8425">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8425">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8425">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84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build="p"/>
      <p:bldP spid="188425" grpId="0" build="p"/>
      <p:bldP spid="188427" grpId="0" animBg="1"/>
      <p:bldP spid="1884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dirty="0" smtClean="0"/>
              <a:t>Children are eliciting parenting behaviors</a:t>
            </a:r>
          </a:p>
          <a:p>
            <a:r>
              <a:rPr lang="en-US" dirty="0" smtClean="0"/>
              <a:t>Differential patterns of findings for mothers and fathers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274638"/>
            <a:ext cx="8686800" cy="1143000"/>
          </a:xfrm>
        </p:spPr>
        <p:txBody>
          <a:bodyPr/>
          <a:lstStyle/>
          <a:p>
            <a:pPr eaLnBrk="1" hangingPunct="1"/>
            <a:r>
              <a:rPr lang="en-US" sz="3600" dirty="0" smtClean="0"/>
              <a:t>Removing parents’ genes from the equation…</a:t>
            </a:r>
          </a:p>
        </p:txBody>
      </p:sp>
      <p:sp>
        <p:nvSpPr>
          <p:cNvPr id="32771" name="Content Placeholder 2"/>
          <p:cNvSpPr>
            <a:spLocks noGrp="1"/>
          </p:cNvSpPr>
          <p:nvPr>
            <p:ph idx="1"/>
          </p:nvPr>
        </p:nvSpPr>
        <p:spPr/>
        <p:txBody>
          <a:bodyPr/>
          <a:lstStyle/>
          <a:p>
            <a:pPr eaLnBrk="1" hangingPunct="1"/>
            <a:r>
              <a:rPr lang="en-US" sz="2800" dirty="0" smtClean="0"/>
              <a:t>Findings from combined approaches underscore importance of parents genes</a:t>
            </a:r>
          </a:p>
          <a:p>
            <a:pPr eaLnBrk="1" hangingPunct="1"/>
            <a:endParaRPr lang="en-US" sz="2800" dirty="0" smtClean="0"/>
          </a:p>
          <a:p>
            <a:pPr eaLnBrk="1" hangingPunct="1"/>
            <a:r>
              <a:rPr lang="en-US" sz="2800" dirty="0" smtClean="0"/>
              <a:t>Only in an adoption design is parenting/rearing environment free of effects of correlations between parent and child genes</a:t>
            </a:r>
          </a:p>
          <a:p>
            <a:pPr eaLnBrk="1" hangingPunct="1"/>
            <a:endParaRPr lang="en-US" dirty="0" smtClean="0"/>
          </a:p>
          <a:p>
            <a:pPr eaLnBrk="1" hangingPunct="1">
              <a:buFontTx/>
              <a:buNone/>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G-E Interplay</a:t>
            </a:r>
            <a:endParaRPr lang="en-US" dirty="0"/>
          </a:p>
        </p:txBody>
      </p:sp>
      <p:sp>
        <p:nvSpPr>
          <p:cNvPr id="5" name="Content Placeholder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Sensitivity to environment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8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Mechanisms of effects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Effects of parental depression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04800" y="228600"/>
            <a:ext cx="8458200" cy="1001713"/>
          </a:xfrm>
          <a:noFill/>
        </p:spPr>
        <p:txBody>
          <a:bodyPr/>
          <a:lstStyle/>
          <a:p>
            <a:r>
              <a:rPr lang="en-US" sz="2800" dirty="0" smtClean="0"/>
              <a:t>Birth mother psychopathology increases sensitivity of child to rearing environment</a:t>
            </a:r>
          </a:p>
        </p:txBody>
      </p:sp>
      <p:grpSp>
        <p:nvGrpSpPr>
          <p:cNvPr id="2" name="Group 3"/>
          <p:cNvGrpSpPr>
            <a:grpSpLocks/>
          </p:cNvGrpSpPr>
          <p:nvPr/>
        </p:nvGrpSpPr>
        <p:grpSpPr bwMode="auto">
          <a:xfrm>
            <a:off x="1254125" y="1905000"/>
            <a:ext cx="5603875" cy="4459288"/>
            <a:chOff x="1793" y="1620"/>
            <a:chExt cx="8824" cy="6918"/>
          </a:xfrm>
        </p:grpSpPr>
        <p:grpSp>
          <p:nvGrpSpPr>
            <p:cNvPr id="3" name="Group 4"/>
            <p:cNvGrpSpPr>
              <a:grpSpLocks/>
            </p:cNvGrpSpPr>
            <p:nvPr/>
          </p:nvGrpSpPr>
          <p:grpSpPr bwMode="auto">
            <a:xfrm>
              <a:off x="2409" y="1620"/>
              <a:ext cx="8208" cy="6605"/>
              <a:chOff x="2409" y="1620"/>
              <a:chExt cx="8208" cy="6605"/>
            </a:xfrm>
          </p:grpSpPr>
          <p:sp>
            <p:nvSpPr>
              <p:cNvPr id="13342" name="Freeform 5"/>
              <p:cNvSpPr>
                <a:spLocks/>
              </p:cNvSpPr>
              <p:nvPr/>
            </p:nvSpPr>
            <p:spPr bwMode="auto">
              <a:xfrm>
                <a:off x="2523" y="1620"/>
                <a:ext cx="8094" cy="6480"/>
              </a:xfrm>
              <a:custGeom>
                <a:avLst/>
                <a:gdLst>
                  <a:gd name="T0" fmla="*/ 0 w 8094"/>
                  <a:gd name="T1" fmla="*/ 0 h 6480"/>
                  <a:gd name="T2" fmla="*/ 0 w 8094"/>
                  <a:gd name="T3" fmla="*/ 6480 h 6480"/>
                  <a:gd name="T4" fmla="*/ 8094 w 8094"/>
                  <a:gd name="T5" fmla="*/ 6480 h 6480"/>
                  <a:gd name="T6" fmla="*/ 0 60000 65536"/>
                  <a:gd name="T7" fmla="*/ 0 60000 65536"/>
                  <a:gd name="T8" fmla="*/ 0 60000 65536"/>
                  <a:gd name="T9" fmla="*/ 0 w 8094"/>
                  <a:gd name="T10" fmla="*/ 0 h 6480"/>
                  <a:gd name="T11" fmla="*/ 8094 w 8094"/>
                  <a:gd name="T12" fmla="*/ 6480 h 6480"/>
                </a:gdLst>
                <a:ahLst/>
                <a:cxnLst>
                  <a:cxn ang="T6">
                    <a:pos x="T0" y="T1"/>
                  </a:cxn>
                  <a:cxn ang="T7">
                    <a:pos x="T2" y="T3"/>
                  </a:cxn>
                  <a:cxn ang="T8">
                    <a:pos x="T4" y="T5"/>
                  </a:cxn>
                </a:cxnLst>
                <a:rect l="T9" t="T10" r="T11" b="T12"/>
                <a:pathLst>
                  <a:path w="8094" h="6480">
                    <a:moveTo>
                      <a:pt x="0" y="0"/>
                    </a:moveTo>
                    <a:lnTo>
                      <a:pt x="0" y="6480"/>
                    </a:lnTo>
                    <a:lnTo>
                      <a:pt x="8094" y="6480"/>
                    </a:lnTo>
                  </a:path>
                </a:pathLst>
              </a:custGeom>
              <a:noFill/>
              <a:ln w="19050">
                <a:solidFill>
                  <a:srgbClr val="000000"/>
                </a:solidFill>
                <a:round/>
                <a:headEnd/>
                <a:tailEnd/>
              </a:ln>
            </p:spPr>
            <p:txBody>
              <a:bodyPr/>
              <a:lstStyle/>
              <a:p>
                <a:endParaRPr lang="en-US"/>
              </a:p>
            </p:txBody>
          </p:sp>
          <p:sp>
            <p:nvSpPr>
              <p:cNvPr id="13343" name="Line 6"/>
              <p:cNvSpPr>
                <a:spLocks noChangeShapeType="1"/>
              </p:cNvSpPr>
              <p:nvPr/>
            </p:nvSpPr>
            <p:spPr bwMode="auto">
              <a:xfrm>
                <a:off x="2409" y="1980"/>
                <a:ext cx="114" cy="0"/>
              </a:xfrm>
              <a:prstGeom prst="line">
                <a:avLst/>
              </a:prstGeom>
              <a:noFill/>
              <a:ln w="19050">
                <a:solidFill>
                  <a:srgbClr val="000000"/>
                </a:solidFill>
                <a:round/>
                <a:headEnd/>
                <a:tailEnd/>
              </a:ln>
            </p:spPr>
            <p:txBody>
              <a:bodyPr/>
              <a:lstStyle/>
              <a:p>
                <a:endParaRPr lang="en-US"/>
              </a:p>
            </p:txBody>
          </p:sp>
          <p:sp>
            <p:nvSpPr>
              <p:cNvPr id="13344" name="Line 7"/>
              <p:cNvSpPr>
                <a:spLocks noChangeShapeType="1"/>
              </p:cNvSpPr>
              <p:nvPr/>
            </p:nvSpPr>
            <p:spPr bwMode="auto">
              <a:xfrm>
                <a:off x="2409" y="2679"/>
                <a:ext cx="114" cy="0"/>
              </a:xfrm>
              <a:prstGeom prst="line">
                <a:avLst/>
              </a:prstGeom>
              <a:noFill/>
              <a:ln w="19050">
                <a:solidFill>
                  <a:srgbClr val="000000"/>
                </a:solidFill>
                <a:round/>
                <a:headEnd/>
                <a:tailEnd/>
              </a:ln>
            </p:spPr>
            <p:txBody>
              <a:bodyPr/>
              <a:lstStyle/>
              <a:p>
                <a:endParaRPr lang="en-US"/>
              </a:p>
            </p:txBody>
          </p:sp>
          <p:sp>
            <p:nvSpPr>
              <p:cNvPr id="13345" name="Line 8"/>
              <p:cNvSpPr>
                <a:spLocks noChangeShapeType="1"/>
              </p:cNvSpPr>
              <p:nvPr/>
            </p:nvSpPr>
            <p:spPr bwMode="auto">
              <a:xfrm>
                <a:off x="2409" y="3416"/>
                <a:ext cx="114" cy="0"/>
              </a:xfrm>
              <a:prstGeom prst="line">
                <a:avLst/>
              </a:prstGeom>
              <a:noFill/>
              <a:ln w="19050">
                <a:solidFill>
                  <a:srgbClr val="000000"/>
                </a:solidFill>
                <a:round/>
                <a:headEnd/>
                <a:tailEnd/>
              </a:ln>
            </p:spPr>
            <p:txBody>
              <a:bodyPr/>
              <a:lstStyle/>
              <a:p>
                <a:endParaRPr lang="en-US"/>
              </a:p>
            </p:txBody>
          </p:sp>
          <p:sp>
            <p:nvSpPr>
              <p:cNvPr id="13346" name="Line 9"/>
              <p:cNvSpPr>
                <a:spLocks noChangeShapeType="1"/>
              </p:cNvSpPr>
              <p:nvPr/>
            </p:nvSpPr>
            <p:spPr bwMode="auto">
              <a:xfrm>
                <a:off x="2409" y="4132"/>
                <a:ext cx="114" cy="0"/>
              </a:xfrm>
              <a:prstGeom prst="line">
                <a:avLst/>
              </a:prstGeom>
              <a:noFill/>
              <a:ln w="19050">
                <a:solidFill>
                  <a:srgbClr val="000000"/>
                </a:solidFill>
                <a:round/>
                <a:headEnd/>
                <a:tailEnd/>
              </a:ln>
            </p:spPr>
            <p:txBody>
              <a:bodyPr/>
              <a:lstStyle/>
              <a:p>
                <a:endParaRPr lang="en-US"/>
              </a:p>
            </p:txBody>
          </p:sp>
          <p:sp>
            <p:nvSpPr>
              <p:cNvPr id="13347" name="Line 10"/>
              <p:cNvSpPr>
                <a:spLocks noChangeShapeType="1"/>
              </p:cNvSpPr>
              <p:nvPr/>
            </p:nvSpPr>
            <p:spPr bwMode="auto">
              <a:xfrm>
                <a:off x="2409" y="4869"/>
                <a:ext cx="114" cy="0"/>
              </a:xfrm>
              <a:prstGeom prst="line">
                <a:avLst/>
              </a:prstGeom>
              <a:noFill/>
              <a:ln w="19050">
                <a:solidFill>
                  <a:srgbClr val="000000"/>
                </a:solidFill>
                <a:round/>
                <a:headEnd/>
                <a:tailEnd/>
              </a:ln>
            </p:spPr>
            <p:txBody>
              <a:bodyPr/>
              <a:lstStyle/>
              <a:p>
                <a:endParaRPr lang="en-US"/>
              </a:p>
            </p:txBody>
          </p:sp>
          <p:sp>
            <p:nvSpPr>
              <p:cNvPr id="13348" name="Line 11"/>
              <p:cNvSpPr>
                <a:spLocks noChangeShapeType="1"/>
              </p:cNvSpPr>
              <p:nvPr/>
            </p:nvSpPr>
            <p:spPr bwMode="auto">
              <a:xfrm>
                <a:off x="2409" y="5602"/>
                <a:ext cx="114" cy="0"/>
              </a:xfrm>
              <a:prstGeom prst="line">
                <a:avLst/>
              </a:prstGeom>
              <a:noFill/>
              <a:ln w="19050">
                <a:solidFill>
                  <a:srgbClr val="000000"/>
                </a:solidFill>
                <a:round/>
                <a:headEnd/>
                <a:tailEnd/>
              </a:ln>
            </p:spPr>
            <p:txBody>
              <a:bodyPr/>
              <a:lstStyle/>
              <a:p>
                <a:endParaRPr lang="en-US"/>
              </a:p>
            </p:txBody>
          </p:sp>
          <p:sp>
            <p:nvSpPr>
              <p:cNvPr id="13349" name="Line 12"/>
              <p:cNvSpPr>
                <a:spLocks noChangeShapeType="1"/>
              </p:cNvSpPr>
              <p:nvPr/>
            </p:nvSpPr>
            <p:spPr bwMode="auto">
              <a:xfrm>
                <a:off x="2409" y="6322"/>
                <a:ext cx="114" cy="0"/>
              </a:xfrm>
              <a:prstGeom prst="line">
                <a:avLst/>
              </a:prstGeom>
              <a:noFill/>
              <a:ln w="19050">
                <a:solidFill>
                  <a:srgbClr val="000000"/>
                </a:solidFill>
                <a:round/>
                <a:headEnd/>
                <a:tailEnd/>
              </a:ln>
            </p:spPr>
            <p:txBody>
              <a:bodyPr/>
              <a:lstStyle/>
              <a:p>
                <a:endParaRPr lang="en-US"/>
              </a:p>
            </p:txBody>
          </p:sp>
          <p:sp>
            <p:nvSpPr>
              <p:cNvPr id="13350" name="Line 13"/>
              <p:cNvSpPr>
                <a:spLocks noChangeShapeType="1"/>
              </p:cNvSpPr>
              <p:nvPr/>
            </p:nvSpPr>
            <p:spPr bwMode="auto">
              <a:xfrm>
                <a:off x="2409" y="7054"/>
                <a:ext cx="114" cy="0"/>
              </a:xfrm>
              <a:prstGeom prst="line">
                <a:avLst/>
              </a:prstGeom>
              <a:noFill/>
              <a:ln w="19050">
                <a:solidFill>
                  <a:srgbClr val="000000"/>
                </a:solidFill>
                <a:round/>
                <a:headEnd/>
                <a:tailEnd/>
              </a:ln>
            </p:spPr>
            <p:txBody>
              <a:bodyPr/>
              <a:lstStyle/>
              <a:p>
                <a:endParaRPr lang="en-US"/>
              </a:p>
            </p:txBody>
          </p:sp>
          <p:sp>
            <p:nvSpPr>
              <p:cNvPr id="13351" name="Line 14"/>
              <p:cNvSpPr>
                <a:spLocks noChangeShapeType="1"/>
              </p:cNvSpPr>
              <p:nvPr/>
            </p:nvSpPr>
            <p:spPr bwMode="auto">
              <a:xfrm>
                <a:off x="2409" y="4132"/>
                <a:ext cx="114" cy="0"/>
              </a:xfrm>
              <a:prstGeom prst="line">
                <a:avLst/>
              </a:prstGeom>
              <a:noFill/>
              <a:ln w="19050">
                <a:solidFill>
                  <a:srgbClr val="000000"/>
                </a:solidFill>
                <a:round/>
                <a:headEnd/>
                <a:tailEnd/>
              </a:ln>
            </p:spPr>
            <p:txBody>
              <a:bodyPr/>
              <a:lstStyle/>
              <a:p>
                <a:endParaRPr lang="en-US"/>
              </a:p>
            </p:txBody>
          </p:sp>
          <p:sp>
            <p:nvSpPr>
              <p:cNvPr id="13352" name="Line 15"/>
              <p:cNvSpPr>
                <a:spLocks noChangeShapeType="1"/>
              </p:cNvSpPr>
              <p:nvPr/>
            </p:nvSpPr>
            <p:spPr bwMode="auto">
              <a:xfrm>
                <a:off x="2409" y="7787"/>
                <a:ext cx="114" cy="0"/>
              </a:xfrm>
              <a:prstGeom prst="line">
                <a:avLst/>
              </a:prstGeom>
              <a:noFill/>
              <a:ln w="19050">
                <a:solidFill>
                  <a:srgbClr val="000000"/>
                </a:solidFill>
                <a:round/>
                <a:headEnd/>
                <a:tailEnd/>
              </a:ln>
            </p:spPr>
            <p:txBody>
              <a:bodyPr/>
              <a:lstStyle/>
              <a:p>
                <a:endParaRPr lang="en-US"/>
              </a:p>
            </p:txBody>
          </p:sp>
          <p:sp>
            <p:nvSpPr>
              <p:cNvPr id="13353" name="Line 16"/>
              <p:cNvSpPr>
                <a:spLocks noChangeShapeType="1"/>
              </p:cNvSpPr>
              <p:nvPr/>
            </p:nvSpPr>
            <p:spPr bwMode="auto">
              <a:xfrm rot="5400000">
                <a:off x="2865" y="8168"/>
                <a:ext cx="114" cy="0"/>
              </a:xfrm>
              <a:prstGeom prst="line">
                <a:avLst/>
              </a:prstGeom>
              <a:noFill/>
              <a:ln w="19050">
                <a:solidFill>
                  <a:srgbClr val="000000"/>
                </a:solidFill>
                <a:round/>
                <a:headEnd/>
                <a:tailEnd/>
              </a:ln>
            </p:spPr>
            <p:txBody>
              <a:bodyPr/>
              <a:lstStyle/>
              <a:p>
                <a:endParaRPr lang="en-US"/>
              </a:p>
            </p:txBody>
          </p:sp>
          <p:sp>
            <p:nvSpPr>
              <p:cNvPr id="13354" name="Line 17"/>
              <p:cNvSpPr>
                <a:spLocks noChangeShapeType="1"/>
              </p:cNvSpPr>
              <p:nvPr/>
            </p:nvSpPr>
            <p:spPr bwMode="auto">
              <a:xfrm rot="5400000">
                <a:off x="4062" y="8168"/>
                <a:ext cx="114" cy="0"/>
              </a:xfrm>
              <a:prstGeom prst="line">
                <a:avLst/>
              </a:prstGeom>
              <a:noFill/>
              <a:ln w="19050">
                <a:solidFill>
                  <a:srgbClr val="000000"/>
                </a:solidFill>
                <a:round/>
                <a:headEnd/>
                <a:tailEnd/>
              </a:ln>
            </p:spPr>
            <p:txBody>
              <a:bodyPr/>
              <a:lstStyle/>
              <a:p>
                <a:endParaRPr lang="en-US"/>
              </a:p>
            </p:txBody>
          </p:sp>
          <p:sp>
            <p:nvSpPr>
              <p:cNvPr id="13355" name="Line 18"/>
              <p:cNvSpPr>
                <a:spLocks noChangeShapeType="1"/>
              </p:cNvSpPr>
              <p:nvPr/>
            </p:nvSpPr>
            <p:spPr bwMode="auto">
              <a:xfrm rot="5400000">
                <a:off x="5284" y="8168"/>
                <a:ext cx="114" cy="0"/>
              </a:xfrm>
              <a:prstGeom prst="line">
                <a:avLst/>
              </a:prstGeom>
              <a:noFill/>
              <a:ln w="19050">
                <a:solidFill>
                  <a:srgbClr val="000000"/>
                </a:solidFill>
                <a:round/>
                <a:headEnd/>
                <a:tailEnd/>
              </a:ln>
            </p:spPr>
            <p:txBody>
              <a:bodyPr/>
              <a:lstStyle/>
              <a:p>
                <a:endParaRPr lang="en-US"/>
              </a:p>
            </p:txBody>
          </p:sp>
          <p:sp>
            <p:nvSpPr>
              <p:cNvPr id="13356" name="Line 19"/>
              <p:cNvSpPr>
                <a:spLocks noChangeShapeType="1"/>
              </p:cNvSpPr>
              <p:nvPr/>
            </p:nvSpPr>
            <p:spPr bwMode="auto">
              <a:xfrm rot="5400000">
                <a:off x="6490" y="8168"/>
                <a:ext cx="114" cy="0"/>
              </a:xfrm>
              <a:prstGeom prst="line">
                <a:avLst/>
              </a:prstGeom>
              <a:noFill/>
              <a:ln w="19050">
                <a:solidFill>
                  <a:srgbClr val="000000"/>
                </a:solidFill>
                <a:round/>
                <a:headEnd/>
                <a:tailEnd/>
              </a:ln>
            </p:spPr>
            <p:txBody>
              <a:bodyPr/>
              <a:lstStyle/>
              <a:p>
                <a:endParaRPr lang="en-US"/>
              </a:p>
            </p:txBody>
          </p:sp>
          <p:sp>
            <p:nvSpPr>
              <p:cNvPr id="13357" name="Line 20"/>
              <p:cNvSpPr>
                <a:spLocks noChangeShapeType="1"/>
              </p:cNvSpPr>
              <p:nvPr/>
            </p:nvSpPr>
            <p:spPr bwMode="auto">
              <a:xfrm rot="5400000">
                <a:off x="7704" y="8168"/>
                <a:ext cx="114" cy="0"/>
              </a:xfrm>
              <a:prstGeom prst="line">
                <a:avLst/>
              </a:prstGeom>
              <a:noFill/>
              <a:ln w="19050">
                <a:solidFill>
                  <a:srgbClr val="000000"/>
                </a:solidFill>
                <a:round/>
                <a:headEnd/>
                <a:tailEnd/>
              </a:ln>
            </p:spPr>
            <p:txBody>
              <a:bodyPr/>
              <a:lstStyle/>
              <a:p>
                <a:endParaRPr lang="en-US"/>
              </a:p>
            </p:txBody>
          </p:sp>
          <p:sp>
            <p:nvSpPr>
              <p:cNvPr id="13358" name="Line 21"/>
              <p:cNvSpPr>
                <a:spLocks noChangeShapeType="1"/>
              </p:cNvSpPr>
              <p:nvPr/>
            </p:nvSpPr>
            <p:spPr bwMode="auto">
              <a:xfrm rot="5400000">
                <a:off x="8909" y="8168"/>
                <a:ext cx="114" cy="0"/>
              </a:xfrm>
              <a:prstGeom prst="line">
                <a:avLst/>
              </a:prstGeom>
              <a:noFill/>
              <a:ln w="19050">
                <a:solidFill>
                  <a:srgbClr val="000000"/>
                </a:solidFill>
                <a:round/>
                <a:headEnd/>
                <a:tailEnd/>
              </a:ln>
            </p:spPr>
            <p:txBody>
              <a:bodyPr/>
              <a:lstStyle/>
              <a:p>
                <a:endParaRPr lang="en-US"/>
              </a:p>
            </p:txBody>
          </p:sp>
          <p:sp>
            <p:nvSpPr>
              <p:cNvPr id="13359" name="Line 22"/>
              <p:cNvSpPr>
                <a:spLocks noChangeShapeType="1"/>
              </p:cNvSpPr>
              <p:nvPr/>
            </p:nvSpPr>
            <p:spPr bwMode="auto">
              <a:xfrm rot="5400000">
                <a:off x="10142" y="8168"/>
                <a:ext cx="114" cy="0"/>
              </a:xfrm>
              <a:prstGeom prst="line">
                <a:avLst/>
              </a:prstGeom>
              <a:noFill/>
              <a:ln w="19050">
                <a:solidFill>
                  <a:srgbClr val="000000"/>
                </a:solidFill>
                <a:round/>
                <a:headEnd/>
                <a:tailEnd/>
              </a:ln>
            </p:spPr>
            <p:txBody>
              <a:bodyPr/>
              <a:lstStyle/>
              <a:p>
                <a:endParaRPr lang="en-US"/>
              </a:p>
            </p:txBody>
          </p:sp>
        </p:grpSp>
        <p:sp>
          <p:nvSpPr>
            <p:cNvPr id="13326" name="Text Box 23"/>
            <p:cNvSpPr txBox="1">
              <a:spLocks noChangeArrowheads="1"/>
            </p:cNvSpPr>
            <p:nvPr/>
          </p:nvSpPr>
          <p:spPr bwMode="auto">
            <a:xfrm>
              <a:off x="1793" y="1783"/>
              <a:ext cx="684" cy="360"/>
            </a:xfrm>
            <a:prstGeom prst="rect">
              <a:avLst/>
            </a:prstGeom>
            <a:noFill/>
            <a:ln w="9525">
              <a:noFill/>
              <a:miter lim="800000"/>
              <a:headEnd/>
              <a:tailEnd/>
            </a:ln>
          </p:spPr>
          <p:txBody>
            <a:bodyPr bIns="0"/>
            <a:lstStyle/>
            <a:p>
              <a:pPr algn="r"/>
              <a:r>
                <a:rPr lang="en-US" sz="1000">
                  <a:cs typeface="Arial" pitchFamily="34" charset="0"/>
                </a:rPr>
                <a:t>70</a:t>
              </a:r>
              <a:endParaRPr lang="en-US">
                <a:cs typeface="Arial" pitchFamily="34" charset="0"/>
              </a:endParaRPr>
            </a:p>
          </p:txBody>
        </p:sp>
        <p:sp>
          <p:nvSpPr>
            <p:cNvPr id="13327" name="Text Box 24"/>
            <p:cNvSpPr txBox="1">
              <a:spLocks noChangeArrowheads="1"/>
            </p:cNvSpPr>
            <p:nvPr/>
          </p:nvSpPr>
          <p:spPr bwMode="auto">
            <a:xfrm>
              <a:off x="1793" y="2486"/>
              <a:ext cx="684" cy="360"/>
            </a:xfrm>
            <a:prstGeom prst="rect">
              <a:avLst/>
            </a:prstGeom>
            <a:noFill/>
            <a:ln w="9525">
              <a:noFill/>
              <a:miter lim="800000"/>
              <a:headEnd/>
              <a:tailEnd/>
            </a:ln>
          </p:spPr>
          <p:txBody>
            <a:bodyPr bIns="0"/>
            <a:lstStyle/>
            <a:p>
              <a:pPr algn="r"/>
              <a:r>
                <a:rPr lang="en-US" sz="1000">
                  <a:cs typeface="Arial" pitchFamily="34" charset="0"/>
                </a:rPr>
                <a:t>65</a:t>
              </a:r>
              <a:endParaRPr lang="en-US">
                <a:cs typeface="Arial" pitchFamily="34" charset="0"/>
              </a:endParaRPr>
            </a:p>
          </p:txBody>
        </p:sp>
        <p:sp>
          <p:nvSpPr>
            <p:cNvPr id="13328" name="Text Box 25"/>
            <p:cNvSpPr txBox="1">
              <a:spLocks noChangeArrowheads="1"/>
            </p:cNvSpPr>
            <p:nvPr/>
          </p:nvSpPr>
          <p:spPr bwMode="auto">
            <a:xfrm>
              <a:off x="1793" y="3223"/>
              <a:ext cx="684" cy="360"/>
            </a:xfrm>
            <a:prstGeom prst="rect">
              <a:avLst/>
            </a:prstGeom>
            <a:noFill/>
            <a:ln w="9525">
              <a:noFill/>
              <a:miter lim="800000"/>
              <a:headEnd/>
              <a:tailEnd/>
            </a:ln>
          </p:spPr>
          <p:txBody>
            <a:bodyPr bIns="0"/>
            <a:lstStyle/>
            <a:p>
              <a:pPr algn="r"/>
              <a:r>
                <a:rPr lang="en-US" sz="1000">
                  <a:cs typeface="Arial" pitchFamily="34" charset="0"/>
                </a:rPr>
                <a:t>60</a:t>
              </a:r>
              <a:endParaRPr lang="en-US">
                <a:cs typeface="Arial" pitchFamily="34" charset="0"/>
              </a:endParaRPr>
            </a:p>
          </p:txBody>
        </p:sp>
        <p:sp>
          <p:nvSpPr>
            <p:cNvPr id="13329" name="Text Box 26"/>
            <p:cNvSpPr txBox="1">
              <a:spLocks noChangeArrowheads="1"/>
            </p:cNvSpPr>
            <p:nvPr/>
          </p:nvSpPr>
          <p:spPr bwMode="auto">
            <a:xfrm>
              <a:off x="1793" y="3943"/>
              <a:ext cx="684" cy="360"/>
            </a:xfrm>
            <a:prstGeom prst="rect">
              <a:avLst/>
            </a:prstGeom>
            <a:noFill/>
            <a:ln w="9525">
              <a:noFill/>
              <a:miter lim="800000"/>
              <a:headEnd/>
              <a:tailEnd/>
            </a:ln>
          </p:spPr>
          <p:txBody>
            <a:bodyPr bIns="0"/>
            <a:lstStyle/>
            <a:p>
              <a:pPr algn="r"/>
              <a:r>
                <a:rPr lang="en-US" sz="1000">
                  <a:cs typeface="Arial" pitchFamily="34" charset="0"/>
                </a:rPr>
                <a:t>55</a:t>
              </a:r>
              <a:endParaRPr lang="en-US">
                <a:cs typeface="Arial" pitchFamily="34" charset="0"/>
              </a:endParaRPr>
            </a:p>
          </p:txBody>
        </p:sp>
        <p:sp>
          <p:nvSpPr>
            <p:cNvPr id="13330" name="Text Box 27"/>
            <p:cNvSpPr txBox="1">
              <a:spLocks noChangeArrowheads="1"/>
            </p:cNvSpPr>
            <p:nvPr/>
          </p:nvSpPr>
          <p:spPr bwMode="auto">
            <a:xfrm>
              <a:off x="1793" y="4680"/>
              <a:ext cx="684" cy="360"/>
            </a:xfrm>
            <a:prstGeom prst="rect">
              <a:avLst/>
            </a:prstGeom>
            <a:noFill/>
            <a:ln w="9525">
              <a:noFill/>
              <a:miter lim="800000"/>
              <a:headEnd/>
              <a:tailEnd/>
            </a:ln>
          </p:spPr>
          <p:txBody>
            <a:bodyPr bIns="0"/>
            <a:lstStyle/>
            <a:p>
              <a:pPr algn="r"/>
              <a:r>
                <a:rPr lang="en-US" sz="1000">
                  <a:cs typeface="Arial" pitchFamily="34" charset="0"/>
                </a:rPr>
                <a:t>50</a:t>
              </a:r>
              <a:endParaRPr lang="en-US">
                <a:cs typeface="Arial" pitchFamily="34" charset="0"/>
              </a:endParaRPr>
            </a:p>
          </p:txBody>
        </p:sp>
        <p:sp>
          <p:nvSpPr>
            <p:cNvPr id="13331" name="Text Box 28"/>
            <p:cNvSpPr txBox="1">
              <a:spLocks noChangeArrowheads="1"/>
            </p:cNvSpPr>
            <p:nvPr/>
          </p:nvSpPr>
          <p:spPr bwMode="auto">
            <a:xfrm>
              <a:off x="1793" y="5400"/>
              <a:ext cx="684" cy="360"/>
            </a:xfrm>
            <a:prstGeom prst="rect">
              <a:avLst/>
            </a:prstGeom>
            <a:noFill/>
            <a:ln w="9525">
              <a:noFill/>
              <a:miter lim="800000"/>
              <a:headEnd/>
              <a:tailEnd/>
            </a:ln>
          </p:spPr>
          <p:txBody>
            <a:bodyPr bIns="0"/>
            <a:lstStyle/>
            <a:p>
              <a:pPr algn="r"/>
              <a:r>
                <a:rPr lang="en-US" sz="1000">
                  <a:cs typeface="Arial" pitchFamily="34" charset="0"/>
                </a:rPr>
                <a:t>45</a:t>
              </a:r>
              <a:endParaRPr lang="en-US">
                <a:cs typeface="Arial" pitchFamily="34" charset="0"/>
              </a:endParaRPr>
            </a:p>
          </p:txBody>
        </p:sp>
        <p:sp>
          <p:nvSpPr>
            <p:cNvPr id="13332" name="Text Box 29"/>
            <p:cNvSpPr txBox="1">
              <a:spLocks noChangeArrowheads="1"/>
            </p:cNvSpPr>
            <p:nvPr/>
          </p:nvSpPr>
          <p:spPr bwMode="auto">
            <a:xfrm>
              <a:off x="1793" y="6137"/>
              <a:ext cx="684" cy="360"/>
            </a:xfrm>
            <a:prstGeom prst="rect">
              <a:avLst/>
            </a:prstGeom>
            <a:noFill/>
            <a:ln w="9525">
              <a:noFill/>
              <a:miter lim="800000"/>
              <a:headEnd/>
              <a:tailEnd/>
            </a:ln>
          </p:spPr>
          <p:txBody>
            <a:bodyPr bIns="0"/>
            <a:lstStyle/>
            <a:p>
              <a:pPr algn="r"/>
              <a:r>
                <a:rPr lang="en-US" sz="1000">
                  <a:cs typeface="Arial" pitchFamily="34" charset="0"/>
                </a:rPr>
                <a:t>40</a:t>
              </a:r>
              <a:endParaRPr lang="en-US">
                <a:cs typeface="Arial" pitchFamily="34" charset="0"/>
              </a:endParaRPr>
            </a:p>
          </p:txBody>
        </p:sp>
        <p:sp>
          <p:nvSpPr>
            <p:cNvPr id="13333" name="Text Box 30"/>
            <p:cNvSpPr txBox="1">
              <a:spLocks noChangeArrowheads="1"/>
            </p:cNvSpPr>
            <p:nvPr/>
          </p:nvSpPr>
          <p:spPr bwMode="auto">
            <a:xfrm>
              <a:off x="1793" y="6840"/>
              <a:ext cx="684" cy="360"/>
            </a:xfrm>
            <a:prstGeom prst="rect">
              <a:avLst/>
            </a:prstGeom>
            <a:noFill/>
            <a:ln w="9525">
              <a:noFill/>
              <a:miter lim="800000"/>
              <a:headEnd/>
              <a:tailEnd/>
            </a:ln>
          </p:spPr>
          <p:txBody>
            <a:bodyPr bIns="0"/>
            <a:lstStyle/>
            <a:p>
              <a:pPr algn="r"/>
              <a:r>
                <a:rPr lang="en-US" sz="1000">
                  <a:cs typeface="Arial" pitchFamily="34" charset="0"/>
                </a:rPr>
                <a:t>35</a:t>
              </a:r>
              <a:endParaRPr lang="en-US">
                <a:cs typeface="Arial" pitchFamily="34" charset="0"/>
              </a:endParaRPr>
            </a:p>
          </p:txBody>
        </p:sp>
        <p:sp>
          <p:nvSpPr>
            <p:cNvPr id="13334" name="Text Box 31"/>
            <p:cNvSpPr txBox="1">
              <a:spLocks noChangeArrowheads="1"/>
            </p:cNvSpPr>
            <p:nvPr/>
          </p:nvSpPr>
          <p:spPr bwMode="auto">
            <a:xfrm>
              <a:off x="1793" y="7577"/>
              <a:ext cx="684" cy="360"/>
            </a:xfrm>
            <a:prstGeom prst="rect">
              <a:avLst/>
            </a:prstGeom>
            <a:noFill/>
            <a:ln w="9525">
              <a:noFill/>
              <a:miter lim="800000"/>
              <a:headEnd/>
              <a:tailEnd/>
            </a:ln>
          </p:spPr>
          <p:txBody>
            <a:bodyPr bIns="0"/>
            <a:lstStyle/>
            <a:p>
              <a:pPr algn="r"/>
              <a:r>
                <a:rPr lang="en-US" sz="1000">
                  <a:cs typeface="Arial" pitchFamily="34" charset="0"/>
                </a:rPr>
                <a:t>30</a:t>
              </a:r>
              <a:endParaRPr lang="en-US">
                <a:cs typeface="Arial" pitchFamily="34" charset="0"/>
              </a:endParaRPr>
            </a:p>
          </p:txBody>
        </p:sp>
        <p:sp>
          <p:nvSpPr>
            <p:cNvPr id="13335" name="Text Box 32"/>
            <p:cNvSpPr txBox="1">
              <a:spLocks noChangeArrowheads="1"/>
            </p:cNvSpPr>
            <p:nvPr/>
          </p:nvSpPr>
          <p:spPr bwMode="auto">
            <a:xfrm>
              <a:off x="2580" y="8178"/>
              <a:ext cx="684" cy="360"/>
            </a:xfrm>
            <a:prstGeom prst="rect">
              <a:avLst/>
            </a:prstGeom>
            <a:noFill/>
            <a:ln w="9525">
              <a:noFill/>
              <a:miter lim="800000"/>
              <a:headEnd/>
              <a:tailEnd/>
            </a:ln>
          </p:spPr>
          <p:txBody>
            <a:bodyPr bIns="0"/>
            <a:lstStyle/>
            <a:p>
              <a:r>
                <a:rPr lang="en-US" sz="1000">
                  <a:cs typeface="Arial" pitchFamily="34" charset="0"/>
                </a:rPr>
                <a:t>0</a:t>
              </a:r>
              <a:endParaRPr lang="en-US">
                <a:cs typeface="Arial" pitchFamily="34" charset="0"/>
              </a:endParaRPr>
            </a:p>
          </p:txBody>
        </p:sp>
        <p:sp>
          <p:nvSpPr>
            <p:cNvPr id="13336" name="Text Box 33"/>
            <p:cNvSpPr txBox="1">
              <a:spLocks noChangeArrowheads="1"/>
            </p:cNvSpPr>
            <p:nvPr/>
          </p:nvSpPr>
          <p:spPr bwMode="auto">
            <a:xfrm>
              <a:off x="3777" y="8178"/>
              <a:ext cx="684" cy="360"/>
            </a:xfrm>
            <a:prstGeom prst="rect">
              <a:avLst/>
            </a:prstGeom>
            <a:noFill/>
            <a:ln w="9525">
              <a:noFill/>
              <a:miter lim="800000"/>
              <a:headEnd/>
              <a:tailEnd/>
            </a:ln>
          </p:spPr>
          <p:txBody>
            <a:bodyPr bIns="0"/>
            <a:lstStyle/>
            <a:p>
              <a:r>
                <a:rPr lang="en-US" sz="1000">
                  <a:cs typeface="Arial" pitchFamily="34" charset="0"/>
                </a:rPr>
                <a:t>20</a:t>
              </a:r>
              <a:endParaRPr lang="en-US">
                <a:cs typeface="Arial" pitchFamily="34" charset="0"/>
              </a:endParaRPr>
            </a:p>
          </p:txBody>
        </p:sp>
        <p:sp>
          <p:nvSpPr>
            <p:cNvPr id="13337" name="Text Box 34"/>
            <p:cNvSpPr txBox="1">
              <a:spLocks noChangeArrowheads="1"/>
            </p:cNvSpPr>
            <p:nvPr/>
          </p:nvSpPr>
          <p:spPr bwMode="auto">
            <a:xfrm>
              <a:off x="4980" y="8178"/>
              <a:ext cx="684" cy="360"/>
            </a:xfrm>
            <a:prstGeom prst="rect">
              <a:avLst/>
            </a:prstGeom>
            <a:noFill/>
            <a:ln w="9525">
              <a:noFill/>
              <a:miter lim="800000"/>
              <a:headEnd/>
              <a:tailEnd/>
            </a:ln>
          </p:spPr>
          <p:txBody>
            <a:bodyPr bIns="0"/>
            <a:lstStyle/>
            <a:p>
              <a:r>
                <a:rPr lang="en-US" sz="1000">
                  <a:cs typeface="Arial" pitchFamily="34" charset="0"/>
                </a:rPr>
                <a:t>40</a:t>
              </a:r>
              <a:endParaRPr lang="en-US">
                <a:cs typeface="Arial" pitchFamily="34" charset="0"/>
              </a:endParaRPr>
            </a:p>
          </p:txBody>
        </p:sp>
        <p:sp>
          <p:nvSpPr>
            <p:cNvPr id="13338" name="Text Box 35"/>
            <p:cNvSpPr txBox="1">
              <a:spLocks noChangeArrowheads="1"/>
            </p:cNvSpPr>
            <p:nvPr/>
          </p:nvSpPr>
          <p:spPr bwMode="auto">
            <a:xfrm>
              <a:off x="6211" y="8178"/>
              <a:ext cx="684" cy="360"/>
            </a:xfrm>
            <a:prstGeom prst="rect">
              <a:avLst/>
            </a:prstGeom>
            <a:noFill/>
            <a:ln w="9525">
              <a:noFill/>
              <a:miter lim="800000"/>
              <a:headEnd/>
              <a:tailEnd/>
            </a:ln>
          </p:spPr>
          <p:txBody>
            <a:bodyPr bIns="0"/>
            <a:lstStyle/>
            <a:p>
              <a:r>
                <a:rPr lang="en-US" sz="1000">
                  <a:cs typeface="Arial" pitchFamily="34" charset="0"/>
                </a:rPr>
                <a:t>60</a:t>
              </a:r>
              <a:endParaRPr lang="en-US">
                <a:cs typeface="Arial" pitchFamily="34" charset="0"/>
              </a:endParaRPr>
            </a:p>
          </p:txBody>
        </p:sp>
        <p:sp>
          <p:nvSpPr>
            <p:cNvPr id="13339" name="Text Box 36"/>
            <p:cNvSpPr txBox="1">
              <a:spLocks noChangeArrowheads="1"/>
            </p:cNvSpPr>
            <p:nvPr/>
          </p:nvSpPr>
          <p:spPr bwMode="auto">
            <a:xfrm>
              <a:off x="7425" y="8178"/>
              <a:ext cx="684" cy="360"/>
            </a:xfrm>
            <a:prstGeom prst="rect">
              <a:avLst/>
            </a:prstGeom>
            <a:noFill/>
            <a:ln w="9525">
              <a:noFill/>
              <a:miter lim="800000"/>
              <a:headEnd/>
              <a:tailEnd/>
            </a:ln>
          </p:spPr>
          <p:txBody>
            <a:bodyPr bIns="0"/>
            <a:lstStyle/>
            <a:p>
              <a:r>
                <a:rPr lang="en-US" sz="1000">
                  <a:cs typeface="Arial" pitchFamily="34" charset="0"/>
                </a:rPr>
                <a:t>80</a:t>
              </a:r>
              <a:endParaRPr lang="en-US">
                <a:cs typeface="Arial" pitchFamily="34" charset="0"/>
              </a:endParaRPr>
            </a:p>
          </p:txBody>
        </p:sp>
        <p:sp>
          <p:nvSpPr>
            <p:cNvPr id="13340" name="Text Box 37"/>
            <p:cNvSpPr txBox="1">
              <a:spLocks noChangeArrowheads="1"/>
            </p:cNvSpPr>
            <p:nvPr/>
          </p:nvSpPr>
          <p:spPr bwMode="auto">
            <a:xfrm>
              <a:off x="8611" y="8178"/>
              <a:ext cx="684" cy="360"/>
            </a:xfrm>
            <a:prstGeom prst="rect">
              <a:avLst/>
            </a:prstGeom>
            <a:noFill/>
            <a:ln w="9525">
              <a:noFill/>
              <a:miter lim="800000"/>
              <a:headEnd/>
              <a:tailEnd/>
            </a:ln>
          </p:spPr>
          <p:txBody>
            <a:bodyPr bIns="0"/>
            <a:lstStyle/>
            <a:p>
              <a:r>
                <a:rPr lang="en-US" sz="1000">
                  <a:cs typeface="Arial" pitchFamily="34" charset="0"/>
                </a:rPr>
                <a:t>100</a:t>
              </a:r>
              <a:endParaRPr lang="en-US">
                <a:cs typeface="Arial" pitchFamily="34" charset="0"/>
              </a:endParaRPr>
            </a:p>
          </p:txBody>
        </p:sp>
        <p:sp>
          <p:nvSpPr>
            <p:cNvPr id="13341" name="Text Box 38"/>
            <p:cNvSpPr txBox="1">
              <a:spLocks noChangeArrowheads="1"/>
            </p:cNvSpPr>
            <p:nvPr/>
          </p:nvSpPr>
          <p:spPr bwMode="auto">
            <a:xfrm>
              <a:off x="9859" y="8178"/>
              <a:ext cx="684" cy="360"/>
            </a:xfrm>
            <a:prstGeom prst="rect">
              <a:avLst/>
            </a:prstGeom>
            <a:noFill/>
            <a:ln w="9525">
              <a:noFill/>
              <a:miter lim="800000"/>
              <a:headEnd/>
              <a:tailEnd/>
            </a:ln>
          </p:spPr>
          <p:txBody>
            <a:bodyPr bIns="0"/>
            <a:lstStyle/>
            <a:p>
              <a:r>
                <a:rPr lang="en-US" sz="1000">
                  <a:cs typeface="Arial" pitchFamily="34" charset="0"/>
                </a:rPr>
                <a:t>120</a:t>
              </a:r>
              <a:endParaRPr lang="en-US">
                <a:cs typeface="Arial" pitchFamily="34" charset="0"/>
              </a:endParaRPr>
            </a:p>
          </p:txBody>
        </p:sp>
      </p:grpSp>
      <p:sp>
        <p:nvSpPr>
          <p:cNvPr id="13316" name="Text Box 39"/>
          <p:cNvSpPr txBox="1">
            <a:spLocks noChangeArrowheads="1"/>
          </p:cNvSpPr>
          <p:nvPr/>
        </p:nvSpPr>
        <p:spPr bwMode="auto">
          <a:xfrm>
            <a:off x="1524000" y="6315075"/>
            <a:ext cx="6172200" cy="347663"/>
          </a:xfrm>
          <a:prstGeom prst="rect">
            <a:avLst/>
          </a:prstGeom>
          <a:noFill/>
          <a:ln w="9525">
            <a:noFill/>
            <a:miter lim="800000"/>
            <a:headEnd/>
            <a:tailEnd/>
          </a:ln>
        </p:spPr>
        <p:txBody>
          <a:bodyPr/>
          <a:lstStyle/>
          <a:p>
            <a:r>
              <a:rPr lang="en-US">
                <a:cs typeface="Arial" pitchFamily="34" charset="0"/>
              </a:rPr>
              <a:t>Maternal Structured Guidance During Clean-Up Task</a:t>
            </a:r>
          </a:p>
        </p:txBody>
      </p:sp>
      <p:sp>
        <p:nvSpPr>
          <p:cNvPr id="13317" name="Text Box 40"/>
          <p:cNvSpPr txBox="1">
            <a:spLocks noChangeArrowheads="1"/>
          </p:cNvSpPr>
          <p:nvPr/>
        </p:nvSpPr>
        <p:spPr bwMode="auto">
          <a:xfrm rot="10800000">
            <a:off x="914400" y="1371600"/>
            <a:ext cx="361950" cy="5029200"/>
          </a:xfrm>
          <a:prstGeom prst="rect">
            <a:avLst/>
          </a:prstGeom>
          <a:noFill/>
          <a:ln w="9525">
            <a:noFill/>
            <a:miter lim="800000"/>
            <a:headEnd/>
            <a:tailEnd/>
          </a:ln>
        </p:spPr>
        <p:txBody>
          <a:bodyPr vert="eaVert"/>
          <a:lstStyle/>
          <a:p>
            <a:r>
              <a:rPr lang="en-US">
                <a:cs typeface="Arial" pitchFamily="34" charset="0"/>
              </a:rPr>
              <a:t>CBCL Total Problems T-score (18 Months)</a:t>
            </a:r>
          </a:p>
        </p:txBody>
      </p:sp>
      <p:sp>
        <p:nvSpPr>
          <p:cNvPr id="13318" name="Text Box 44"/>
          <p:cNvSpPr txBox="1">
            <a:spLocks noChangeArrowheads="1"/>
          </p:cNvSpPr>
          <p:nvPr/>
        </p:nvSpPr>
        <p:spPr bwMode="auto">
          <a:xfrm>
            <a:off x="2209800" y="1676400"/>
            <a:ext cx="6781800" cy="457200"/>
          </a:xfrm>
          <a:prstGeom prst="rect">
            <a:avLst/>
          </a:prstGeom>
          <a:noFill/>
          <a:ln w="9525">
            <a:noFill/>
            <a:miter lim="800000"/>
            <a:headEnd/>
            <a:tailEnd/>
          </a:ln>
        </p:spPr>
        <p:txBody>
          <a:bodyPr/>
          <a:lstStyle/>
          <a:p>
            <a:pPr lvl="1"/>
            <a:r>
              <a:rPr lang="en-US" sz="1600">
                <a:cs typeface="Arial" pitchFamily="34" charset="0"/>
              </a:rPr>
              <a:t>1 or more </a:t>
            </a:r>
            <a:r>
              <a:rPr lang="en-US" sz="1600" i="1">
                <a:cs typeface="Arial" pitchFamily="34" charset="0"/>
              </a:rPr>
              <a:t>SD</a:t>
            </a:r>
            <a:r>
              <a:rPr lang="en-US" sz="1600">
                <a:cs typeface="Arial" pitchFamily="34" charset="0"/>
              </a:rPr>
              <a:t> </a:t>
            </a:r>
            <a:r>
              <a:rPr lang="en-US" sz="1600">
                <a:solidFill>
                  <a:srgbClr val="FFCC66"/>
                </a:solidFill>
                <a:cs typeface="Arial" pitchFamily="34" charset="0"/>
              </a:rPr>
              <a:t>below</a:t>
            </a:r>
            <a:r>
              <a:rPr lang="en-US" sz="1600">
                <a:cs typeface="Arial" pitchFamily="34" charset="0"/>
              </a:rPr>
              <a:t> the mean on Birth M psychopathology, R</a:t>
            </a:r>
            <a:r>
              <a:rPr lang="en-US" sz="1600" baseline="30000">
                <a:cs typeface="Arial" pitchFamily="34" charset="0"/>
              </a:rPr>
              <a:t>2</a:t>
            </a:r>
            <a:r>
              <a:rPr lang="en-US" sz="1600">
                <a:cs typeface="Arial" pitchFamily="34" charset="0"/>
              </a:rPr>
              <a:t> = .07</a:t>
            </a:r>
          </a:p>
          <a:p>
            <a:pPr lvl="1"/>
            <a:endParaRPr lang="en-US" sz="1600">
              <a:cs typeface="Arial" pitchFamily="34" charset="0"/>
            </a:endParaRPr>
          </a:p>
          <a:p>
            <a:pPr lvl="1"/>
            <a:endParaRPr lang="en-US" sz="1600">
              <a:cs typeface="Arial" pitchFamily="34" charset="0"/>
            </a:endParaRPr>
          </a:p>
        </p:txBody>
      </p:sp>
      <p:sp>
        <p:nvSpPr>
          <p:cNvPr id="13319" name="Line 45"/>
          <p:cNvSpPr>
            <a:spLocks noChangeShapeType="1"/>
          </p:cNvSpPr>
          <p:nvPr/>
        </p:nvSpPr>
        <p:spPr bwMode="auto">
          <a:xfrm>
            <a:off x="2349500" y="1905000"/>
            <a:ext cx="274638" cy="0"/>
          </a:xfrm>
          <a:prstGeom prst="line">
            <a:avLst/>
          </a:prstGeom>
          <a:noFill/>
          <a:ln w="44450">
            <a:solidFill>
              <a:srgbClr val="FFFF66"/>
            </a:solidFill>
            <a:round/>
            <a:headEnd/>
            <a:tailEnd/>
          </a:ln>
        </p:spPr>
        <p:txBody>
          <a:bodyPr/>
          <a:lstStyle/>
          <a:p>
            <a:endParaRPr lang="en-US"/>
          </a:p>
        </p:txBody>
      </p:sp>
      <p:sp>
        <p:nvSpPr>
          <p:cNvPr id="14350" name="Line 47"/>
          <p:cNvSpPr>
            <a:spLocks noChangeShapeType="1"/>
          </p:cNvSpPr>
          <p:nvPr/>
        </p:nvSpPr>
        <p:spPr bwMode="auto">
          <a:xfrm>
            <a:off x="1917700" y="3429000"/>
            <a:ext cx="5029200" cy="1943100"/>
          </a:xfrm>
          <a:prstGeom prst="line">
            <a:avLst/>
          </a:prstGeom>
          <a:noFill/>
          <a:ln w="44450">
            <a:solidFill>
              <a:srgbClr val="FF0000"/>
            </a:solidFill>
            <a:round/>
            <a:headEnd/>
            <a:tailEnd/>
          </a:ln>
        </p:spPr>
        <p:txBody>
          <a:bodyPr/>
          <a:lstStyle/>
          <a:p>
            <a:endParaRPr lang="en-US"/>
          </a:p>
        </p:txBody>
      </p:sp>
      <p:sp>
        <p:nvSpPr>
          <p:cNvPr id="14345" name="Line 43"/>
          <p:cNvSpPr>
            <a:spLocks noChangeShapeType="1"/>
          </p:cNvSpPr>
          <p:nvPr/>
        </p:nvSpPr>
        <p:spPr bwMode="auto">
          <a:xfrm flipV="1">
            <a:off x="1892300" y="4038600"/>
            <a:ext cx="5032375" cy="1138238"/>
          </a:xfrm>
          <a:prstGeom prst="line">
            <a:avLst/>
          </a:prstGeom>
          <a:noFill/>
          <a:ln w="44450">
            <a:solidFill>
              <a:srgbClr val="FFFF66"/>
            </a:solidFill>
            <a:round/>
            <a:headEnd/>
            <a:tailEnd/>
          </a:ln>
        </p:spPr>
        <p:txBody>
          <a:bodyPr/>
          <a:lstStyle/>
          <a:p>
            <a:endParaRPr lang="en-US"/>
          </a:p>
        </p:txBody>
      </p:sp>
      <p:sp>
        <p:nvSpPr>
          <p:cNvPr id="13322" name="Text Box 48"/>
          <p:cNvSpPr txBox="1">
            <a:spLocks noChangeArrowheads="1"/>
          </p:cNvSpPr>
          <p:nvPr/>
        </p:nvSpPr>
        <p:spPr bwMode="auto">
          <a:xfrm>
            <a:off x="2743200" y="2209800"/>
            <a:ext cx="6400800" cy="336550"/>
          </a:xfrm>
          <a:prstGeom prst="rect">
            <a:avLst/>
          </a:prstGeom>
          <a:noFill/>
          <a:ln w="9525">
            <a:noFill/>
            <a:miter lim="800000"/>
            <a:headEnd/>
            <a:tailEnd/>
          </a:ln>
        </p:spPr>
        <p:txBody>
          <a:bodyPr>
            <a:spAutoFit/>
          </a:bodyPr>
          <a:lstStyle/>
          <a:p>
            <a:pPr>
              <a:spcBef>
                <a:spcPct val="50000"/>
              </a:spcBef>
            </a:pPr>
            <a:r>
              <a:rPr lang="en-US" sz="1600">
                <a:cs typeface="Arial" pitchFamily="34" charset="0"/>
              </a:rPr>
              <a:t>1 or more </a:t>
            </a:r>
            <a:r>
              <a:rPr lang="en-US" sz="1600" i="1">
                <a:cs typeface="Arial" pitchFamily="34" charset="0"/>
              </a:rPr>
              <a:t>SD</a:t>
            </a:r>
            <a:r>
              <a:rPr lang="en-US" sz="1600">
                <a:cs typeface="Arial" pitchFamily="34" charset="0"/>
              </a:rPr>
              <a:t> </a:t>
            </a:r>
            <a:r>
              <a:rPr lang="en-US" sz="1600">
                <a:solidFill>
                  <a:srgbClr val="FFCC66"/>
                </a:solidFill>
                <a:cs typeface="Arial" pitchFamily="34" charset="0"/>
              </a:rPr>
              <a:t>above</a:t>
            </a:r>
            <a:r>
              <a:rPr lang="en-US" sz="1600">
                <a:cs typeface="Arial" pitchFamily="34" charset="0"/>
              </a:rPr>
              <a:t> the mean on Birth M psychopathology,</a:t>
            </a:r>
            <a:r>
              <a:rPr lang="en-US" sz="1600" i="1">
                <a:cs typeface="Arial" pitchFamily="34" charset="0"/>
              </a:rPr>
              <a:t> R</a:t>
            </a:r>
            <a:r>
              <a:rPr lang="en-US" sz="1600" baseline="30000">
                <a:cs typeface="Arial" pitchFamily="34" charset="0"/>
              </a:rPr>
              <a:t>2</a:t>
            </a:r>
            <a:r>
              <a:rPr lang="en-US" sz="1600">
                <a:cs typeface="Arial" pitchFamily="34" charset="0"/>
              </a:rPr>
              <a:t> = .31</a:t>
            </a:r>
          </a:p>
        </p:txBody>
      </p:sp>
      <p:sp>
        <p:nvSpPr>
          <p:cNvPr id="13323" name="Line 49"/>
          <p:cNvSpPr>
            <a:spLocks noChangeShapeType="1"/>
          </p:cNvSpPr>
          <p:nvPr/>
        </p:nvSpPr>
        <p:spPr bwMode="auto">
          <a:xfrm>
            <a:off x="2362200" y="2362200"/>
            <a:ext cx="276225" cy="0"/>
          </a:xfrm>
          <a:prstGeom prst="line">
            <a:avLst/>
          </a:prstGeom>
          <a:noFill/>
          <a:ln w="44450">
            <a:solidFill>
              <a:srgbClr val="FF0000"/>
            </a:solidFill>
            <a:round/>
            <a:headEnd/>
            <a:tailEnd/>
          </a:ln>
        </p:spPr>
        <p:txBody>
          <a:bodyPr/>
          <a:lstStyle/>
          <a:p>
            <a:endParaRPr lang="en-US"/>
          </a:p>
        </p:txBody>
      </p:sp>
      <p:sp>
        <p:nvSpPr>
          <p:cNvPr id="13324" name="Text Box 51"/>
          <p:cNvSpPr txBox="1">
            <a:spLocks noChangeArrowheads="1"/>
          </p:cNvSpPr>
          <p:nvPr/>
        </p:nvSpPr>
        <p:spPr bwMode="auto">
          <a:xfrm>
            <a:off x="6527800" y="6491288"/>
            <a:ext cx="3378200" cy="366712"/>
          </a:xfrm>
          <a:prstGeom prst="rect">
            <a:avLst/>
          </a:prstGeom>
          <a:noFill/>
          <a:ln w="9525">
            <a:noFill/>
            <a:miter lim="800000"/>
            <a:headEnd/>
            <a:tailEnd/>
          </a:ln>
        </p:spPr>
        <p:txBody>
          <a:bodyPr>
            <a:spAutoFit/>
          </a:bodyPr>
          <a:lstStyle/>
          <a:p>
            <a:pPr>
              <a:spcBef>
                <a:spcPct val="50000"/>
              </a:spcBef>
            </a:pPr>
            <a:r>
              <a:rPr lang="en-GB" i="1" dirty="0">
                <a:solidFill>
                  <a:schemeClr val="tx2"/>
                </a:solidFill>
              </a:rPr>
              <a:t>Leve et al., 2009</a:t>
            </a:r>
            <a:endParaRPr lang="en-US"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350"/>
                                        </p:tgtEl>
                                        <p:attrNameLst>
                                          <p:attrName>style.visibility</p:attrName>
                                        </p:attrNameLst>
                                      </p:cBhvr>
                                      <p:to>
                                        <p:strVal val="visible"/>
                                      </p:to>
                                    </p:set>
                                    <p:animEffect transition="in" filter="wipe(up)">
                                      <p:cBhvr>
                                        <p:cTn id="7" dur="1000"/>
                                        <p:tgtEl>
                                          <p:spTgt spid="143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345"/>
                                        </p:tgtEl>
                                        <p:attrNameLst>
                                          <p:attrName>style.visibility</p:attrName>
                                        </p:attrNameLst>
                                      </p:cBhvr>
                                      <p:to>
                                        <p:strVal val="visible"/>
                                      </p:to>
                                    </p:set>
                                    <p:animEffect transition="in" filter="wipe(down)">
                                      <p:cBhvr>
                                        <p:cTn id="12"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0" grpId="0" animBg="1"/>
      <p:bldP spid="143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other words – genetic factors influence the impact of the environment on </a:t>
            </a:r>
            <a:r>
              <a:rPr lang="en-US" dirty="0" smtClean="0"/>
              <a:t>development</a:t>
            </a: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792162"/>
          </a:xfrm>
        </p:spPr>
        <p:txBody>
          <a:bodyPr/>
          <a:lstStyle/>
          <a:p>
            <a:r>
              <a:rPr lang="en-US" sz="3200" dirty="0" smtClean="0"/>
              <a:t>G x E x Child Behavior interaction</a:t>
            </a:r>
            <a:endParaRPr lang="en-US" sz="3200" dirty="0"/>
          </a:p>
        </p:txBody>
      </p:sp>
      <p:grpSp>
        <p:nvGrpSpPr>
          <p:cNvPr id="4" name="Content Placeholder 3"/>
          <p:cNvGrpSpPr>
            <a:grpSpLocks noGrp="1"/>
          </p:cNvGrpSpPr>
          <p:nvPr/>
        </p:nvGrpSpPr>
        <p:grpSpPr>
          <a:xfrm>
            <a:off x="2057400" y="838200"/>
            <a:ext cx="7086600" cy="2819400"/>
            <a:chOff x="457200" y="1995423"/>
            <a:chExt cx="8531970" cy="4568417"/>
          </a:xfrm>
        </p:grpSpPr>
        <p:grpSp>
          <p:nvGrpSpPr>
            <p:cNvPr id="5" name="Group 15"/>
            <p:cNvGrpSpPr/>
            <p:nvPr/>
          </p:nvGrpSpPr>
          <p:grpSpPr>
            <a:xfrm>
              <a:off x="457200" y="1995423"/>
              <a:ext cx="8223166" cy="4555202"/>
              <a:chOff x="457200" y="1995423"/>
              <a:chExt cx="8223166" cy="4555202"/>
            </a:xfrm>
          </p:grpSpPr>
          <p:grpSp>
            <p:nvGrpSpPr>
              <p:cNvPr id="7" name="Group 2"/>
              <p:cNvGrpSpPr>
                <a:grpSpLocks/>
              </p:cNvGrpSpPr>
              <p:nvPr/>
            </p:nvGrpSpPr>
            <p:grpSpPr bwMode="auto">
              <a:xfrm>
                <a:off x="457200" y="1995423"/>
                <a:ext cx="8223166" cy="4555202"/>
                <a:chOff x="2060" y="3111"/>
                <a:chExt cx="7804" cy="4229"/>
              </a:xfrm>
              <a:solidFill>
                <a:schemeClr val="tx1"/>
              </a:solidFill>
            </p:grpSpPr>
            <p:pic>
              <p:nvPicPr>
                <p:cNvPr id="10" name="Chart 2"/>
                <p:cNvPicPr>
                  <a:picLocks noChangeArrowheads="1"/>
                </p:cNvPicPr>
                <p:nvPr/>
              </p:nvPicPr>
              <p:blipFill>
                <a:blip r:embed="rId2" cstate="print">
                  <a:clrChange>
                    <a:clrFrom>
                      <a:srgbClr val="FFFFFF"/>
                    </a:clrFrom>
                    <a:clrTo>
                      <a:srgbClr val="FFFFFF">
                        <a:alpha val="0"/>
                      </a:srgbClr>
                    </a:clrTo>
                  </a:clrChange>
                </a:blip>
                <a:srcRect l="-3239" t="-2994" r="-2106" b="-6586"/>
                <a:stretch>
                  <a:fillRect/>
                </a:stretch>
              </p:blipFill>
              <p:spPr bwMode="auto">
                <a:xfrm>
                  <a:off x="2060" y="3111"/>
                  <a:ext cx="7804" cy="4229"/>
                </a:xfrm>
                <a:prstGeom prst="rect">
                  <a:avLst/>
                </a:prstGeom>
                <a:grpFill/>
                <a:ln w="9525">
                  <a:noFill/>
                  <a:miter lim="800000"/>
                  <a:headEnd/>
                  <a:tailEnd/>
                </a:ln>
              </p:spPr>
            </p:pic>
            <p:sp>
              <p:nvSpPr>
                <p:cNvPr id="11" name="Text Box 6"/>
                <p:cNvSpPr txBox="1">
                  <a:spLocks noChangeArrowheads="1"/>
                </p:cNvSpPr>
                <p:nvPr/>
              </p:nvSpPr>
              <p:spPr bwMode="auto">
                <a:xfrm>
                  <a:off x="4318" y="3884"/>
                  <a:ext cx="2140" cy="21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charset="0"/>
                      <a:ea typeface="Times New Roman" charset="0"/>
                    </a:rPr>
                    <a:t>β</a:t>
                  </a:r>
                  <a:r>
                    <a:rPr kumimoji="0" lang="en-US" sz="900" b="0" i="0" u="none" strike="noStrike" cap="none" normalizeH="0" baseline="0" dirty="0">
                      <a:ln>
                        <a:noFill/>
                      </a:ln>
                      <a:solidFill>
                        <a:schemeClr val="tx1"/>
                      </a:solidFill>
                      <a:effectLst/>
                      <a:latin typeface="Cambria" charset="0"/>
                      <a:ea typeface="Times New Roman" charset="0"/>
                    </a:rPr>
                    <a:t> = -.87, </a:t>
                  </a:r>
                  <a:r>
                    <a:rPr kumimoji="0" lang="en-US" sz="900" b="0" i="0" u="none" strike="noStrike" cap="none" normalizeH="0" baseline="0" dirty="0" err="1">
                      <a:ln>
                        <a:noFill/>
                      </a:ln>
                      <a:solidFill>
                        <a:schemeClr val="tx1"/>
                      </a:solidFill>
                      <a:effectLst/>
                      <a:latin typeface="Cambria" charset="0"/>
                      <a:ea typeface="Times New Roman" charset="0"/>
                    </a:rPr>
                    <a:t>t</a:t>
                  </a:r>
                  <a:r>
                    <a:rPr kumimoji="0" lang="en-US" sz="900" b="0" i="0" u="none" strike="noStrike" cap="none" normalizeH="0" baseline="0" dirty="0">
                      <a:ln>
                        <a:noFill/>
                      </a:ln>
                      <a:solidFill>
                        <a:schemeClr val="tx1"/>
                      </a:solidFill>
                      <a:effectLst/>
                      <a:latin typeface="Cambria" charset="0"/>
                      <a:ea typeface="Times New Roman" charset="0"/>
                    </a:rPr>
                    <a:t> = -2.06, </a:t>
                  </a:r>
                  <a:r>
                    <a:rPr kumimoji="0" lang="en-US" sz="900" b="0" i="0" u="none" strike="noStrike" cap="none" normalizeH="0" baseline="0" dirty="0" err="1">
                      <a:ln>
                        <a:noFill/>
                      </a:ln>
                      <a:solidFill>
                        <a:schemeClr val="tx1"/>
                      </a:solidFill>
                      <a:effectLst/>
                      <a:latin typeface="Cambria" charset="0"/>
                      <a:ea typeface="Times New Roman" charset="0"/>
                    </a:rPr>
                    <a:t>p</a:t>
                  </a:r>
                  <a:r>
                    <a:rPr kumimoji="0" lang="en-US" sz="900" b="0" i="0" u="none" strike="noStrike" cap="none" normalizeH="0" baseline="0" dirty="0">
                      <a:ln>
                        <a:noFill/>
                      </a:ln>
                      <a:solidFill>
                        <a:schemeClr val="tx1"/>
                      </a:solidFill>
                      <a:effectLst/>
                      <a:latin typeface="Cambria" charset="0"/>
                      <a:ea typeface="Times New Roman" charset="0"/>
                    </a:rPr>
                    <a:t>&lt;.05</a:t>
                  </a:r>
                </a:p>
              </p:txBody>
            </p:sp>
          </p:grpSp>
          <p:sp>
            <p:nvSpPr>
              <p:cNvPr id="8" name="TextBox 7"/>
              <p:cNvSpPr txBox="1"/>
              <p:nvPr/>
            </p:nvSpPr>
            <p:spPr>
              <a:xfrm>
                <a:off x="2934224" y="2736247"/>
                <a:ext cx="3312095" cy="495058"/>
              </a:xfrm>
              <a:prstGeom prst="rect">
                <a:avLst/>
              </a:prstGeom>
              <a:noFill/>
            </p:spPr>
            <p:txBody>
              <a:bodyPr wrap="square" rtlCol="0">
                <a:spAutoFit/>
              </a:bodyPr>
              <a:lstStyle/>
              <a:p>
                <a:r>
                  <a:rPr lang="en-US" sz="1600" dirty="0" smtClean="0">
                    <a:solidFill>
                      <a:srgbClr val="800000"/>
                    </a:solidFill>
                  </a:rPr>
                  <a:t>β = -.87, </a:t>
                </a:r>
                <a:r>
                  <a:rPr lang="en-US" sz="1600" i="1" dirty="0" err="1" smtClean="0">
                    <a:solidFill>
                      <a:srgbClr val="800000"/>
                    </a:solidFill>
                  </a:rPr>
                  <a:t>t</a:t>
                </a:r>
                <a:r>
                  <a:rPr lang="en-US" sz="1600" dirty="0" smtClean="0">
                    <a:solidFill>
                      <a:srgbClr val="800000"/>
                    </a:solidFill>
                  </a:rPr>
                  <a:t> = -2.06, </a:t>
                </a:r>
                <a:r>
                  <a:rPr lang="en-US" sz="1600" i="1" dirty="0" err="1" smtClean="0">
                    <a:solidFill>
                      <a:srgbClr val="800000"/>
                    </a:solidFill>
                  </a:rPr>
                  <a:t>p</a:t>
                </a:r>
                <a:r>
                  <a:rPr lang="en-US" sz="1600" dirty="0" smtClean="0">
                    <a:solidFill>
                      <a:srgbClr val="800000"/>
                    </a:solidFill>
                  </a:rPr>
                  <a:t>&lt;.05</a:t>
                </a:r>
                <a:endParaRPr lang="en-US" sz="1600" dirty="0">
                  <a:solidFill>
                    <a:srgbClr val="800000"/>
                  </a:solidFill>
                </a:endParaRPr>
              </a:p>
            </p:txBody>
          </p:sp>
          <p:sp>
            <p:nvSpPr>
              <p:cNvPr id="9" name="TextBox 8"/>
              <p:cNvSpPr txBox="1"/>
              <p:nvPr/>
            </p:nvSpPr>
            <p:spPr>
              <a:xfrm>
                <a:off x="2121975" y="4335344"/>
                <a:ext cx="3521546" cy="495057"/>
              </a:xfrm>
              <a:prstGeom prst="rect">
                <a:avLst/>
              </a:prstGeom>
              <a:noFill/>
            </p:spPr>
            <p:txBody>
              <a:bodyPr wrap="square" rtlCol="0">
                <a:spAutoFit/>
              </a:bodyPr>
              <a:lstStyle/>
              <a:p>
                <a:r>
                  <a:rPr lang="en-US" sz="1600" dirty="0" smtClean="0">
                    <a:solidFill>
                      <a:srgbClr val="800000"/>
                    </a:solidFill>
                  </a:rPr>
                  <a:t>β = -.16, </a:t>
                </a:r>
                <a:r>
                  <a:rPr lang="en-US" sz="1600" i="1" dirty="0" err="1" smtClean="0">
                    <a:solidFill>
                      <a:srgbClr val="800000"/>
                    </a:solidFill>
                  </a:rPr>
                  <a:t>t</a:t>
                </a:r>
                <a:r>
                  <a:rPr lang="en-US" sz="1600" dirty="0" smtClean="0">
                    <a:solidFill>
                      <a:srgbClr val="800000"/>
                    </a:solidFill>
                  </a:rPr>
                  <a:t> = -1.25, </a:t>
                </a:r>
                <a:r>
                  <a:rPr lang="en-US" sz="1600" i="1" dirty="0" err="1" smtClean="0">
                    <a:solidFill>
                      <a:srgbClr val="800000"/>
                    </a:solidFill>
                  </a:rPr>
                  <a:t>n.s</a:t>
                </a:r>
                <a:r>
                  <a:rPr lang="en-US" sz="1600" i="1" dirty="0" smtClean="0">
                    <a:solidFill>
                      <a:srgbClr val="800000"/>
                    </a:solidFill>
                  </a:rPr>
                  <a:t>.</a:t>
                </a:r>
                <a:endParaRPr lang="en-US" sz="1600" dirty="0">
                  <a:solidFill>
                    <a:srgbClr val="800000"/>
                  </a:solidFill>
                </a:endParaRPr>
              </a:p>
            </p:txBody>
          </p:sp>
        </p:grpSp>
        <p:sp>
          <p:nvSpPr>
            <p:cNvPr id="6" name="TextBox 5"/>
            <p:cNvSpPr txBox="1"/>
            <p:nvPr/>
          </p:nvSpPr>
          <p:spPr>
            <a:xfrm>
              <a:off x="5382090" y="6302230"/>
              <a:ext cx="3607080" cy="261610"/>
            </a:xfrm>
            <a:prstGeom prst="rect">
              <a:avLst/>
            </a:prstGeom>
            <a:noFill/>
          </p:spPr>
          <p:txBody>
            <a:bodyPr wrap="square" rtlCol="0">
              <a:spAutoFit/>
            </a:bodyPr>
            <a:lstStyle/>
            <a:p>
              <a:r>
                <a:rPr lang="en-US" sz="1100" b="1" dirty="0" smtClean="0">
                  <a:solidFill>
                    <a:schemeClr val="bg1"/>
                  </a:solidFill>
                </a:rPr>
                <a:t>SP: Social Phobic BP; Non-SP = Non Social Phobic BP</a:t>
              </a:r>
              <a:endParaRPr lang="en-US" sz="1100" b="1" dirty="0">
                <a:solidFill>
                  <a:schemeClr val="bg1"/>
                </a:solidFill>
              </a:endParaRPr>
            </a:p>
          </p:txBody>
        </p:sp>
      </p:grpSp>
      <p:sp>
        <p:nvSpPr>
          <p:cNvPr id="12" name="Text Box 51"/>
          <p:cNvSpPr txBox="1">
            <a:spLocks noChangeArrowheads="1"/>
          </p:cNvSpPr>
          <p:nvPr/>
        </p:nvSpPr>
        <p:spPr bwMode="auto">
          <a:xfrm>
            <a:off x="0" y="6491288"/>
            <a:ext cx="3378200" cy="366712"/>
          </a:xfrm>
          <a:prstGeom prst="rect">
            <a:avLst/>
          </a:prstGeom>
          <a:noFill/>
          <a:ln w="9525">
            <a:noFill/>
            <a:miter lim="800000"/>
            <a:headEnd/>
            <a:tailEnd/>
          </a:ln>
        </p:spPr>
        <p:txBody>
          <a:bodyPr>
            <a:spAutoFit/>
          </a:bodyPr>
          <a:lstStyle/>
          <a:p>
            <a:pPr>
              <a:spcBef>
                <a:spcPct val="50000"/>
              </a:spcBef>
            </a:pPr>
            <a:r>
              <a:rPr lang="en-GB" i="1" dirty="0" smtClean="0">
                <a:solidFill>
                  <a:schemeClr val="tx2"/>
                </a:solidFill>
              </a:rPr>
              <a:t>Brooker </a:t>
            </a:r>
            <a:r>
              <a:rPr lang="en-GB" i="1" dirty="0">
                <a:solidFill>
                  <a:schemeClr val="tx2"/>
                </a:solidFill>
              </a:rPr>
              <a:t>et al., </a:t>
            </a:r>
            <a:r>
              <a:rPr lang="en-GB" i="1" dirty="0" smtClean="0">
                <a:solidFill>
                  <a:schemeClr val="tx2"/>
                </a:solidFill>
              </a:rPr>
              <a:t>2011</a:t>
            </a:r>
            <a:endParaRPr lang="en-US" i="1" dirty="0"/>
          </a:p>
        </p:txBody>
      </p:sp>
      <p:grpSp>
        <p:nvGrpSpPr>
          <p:cNvPr id="13" name="Group 12"/>
          <p:cNvGrpSpPr/>
          <p:nvPr/>
        </p:nvGrpSpPr>
        <p:grpSpPr>
          <a:xfrm>
            <a:off x="2057400" y="3733800"/>
            <a:ext cx="7086600" cy="2716046"/>
            <a:chOff x="295935" y="1834173"/>
            <a:chExt cx="8693235" cy="4615673"/>
          </a:xfrm>
        </p:grpSpPr>
        <p:grpSp>
          <p:nvGrpSpPr>
            <p:cNvPr id="14" name="Group 6"/>
            <p:cNvGrpSpPr/>
            <p:nvPr/>
          </p:nvGrpSpPr>
          <p:grpSpPr>
            <a:xfrm>
              <a:off x="295935" y="1834173"/>
              <a:ext cx="8390865" cy="4615673"/>
              <a:chOff x="295935" y="1834173"/>
              <a:chExt cx="8390865" cy="4615673"/>
            </a:xfrm>
          </p:grpSpPr>
          <p:pic>
            <p:nvPicPr>
              <p:cNvPr id="16" name="Chart 3"/>
              <p:cNvPicPr>
                <a:picLocks noChangeArrowheads="1"/>
              </p:cNvPicPr>
              <p:nvPr/>
            </p:nvPicPr>
            <p:blipFill>
              <a:blip r:embed="rId3" cstate="print">
                <a:clrChange>
                  <a:clrFrom>
                    <a:srgbClr val="FFFFFF"/>
                  </a:clrFrom>
                  <a:clrTo>
                    <a:srgbClr val="FFFFFF">
                      <a:alpha val="0"/>
                    </a:srgbClr>
                  </a:clrTo>
                </a:clrChange>
                <a:alphaModFix amt="92000"/>
              </a:blip>
              <a:srcRect l="-3236" t="-3488" r="-1941" b="-7674"/>
              <a:stretch>
                <a:fillRect/>
              </a:stretch>
            </p:blipFill>
            <p:spPr bwMode="auto">
              <a:xfrm>
                <a:off x="295935" y="1834173"/>
                <a:ext cx="8390865" cy="4615673"/>
              </a:xfrm>
              <a:prstGeom prst="rect">
                <a:avLst/>
              </a:prstGeom>
              <a:solidFill>
                <a:schemeClr val="tx1"/>
              </a:solidFill>
              <a:ln w="9525">
                <a:noFill/>
                <a:miter lim="800000"/>
                <a:headEnd/>
                <a:tailEnd/>
              </a:ln>
            </p:spPr>
          </p:pic>
          <p:sp>
            <p:nvSpPr>
              <p:cNvPr id="17" name="TextBox 16"/>
              <p:cNvSpPr txBox="1"/>
              <p:nvPr/>
            </p:nvSpPr>
            <p:spPr>
              <a:xfrm>
                <a:off x="2207206" y="3129123"/>
                <a:ext cx="3232158" cy="575342"/>
              </a:xfrm>
              <a:prstGeom prst="rect">
                <a:avLst/>
              </a:prstGeom>
              <a:noFill/>
            </p:spPr>
            <p:txBody>
              <a:bodyPr wrap="square" rtlCol="0">
                <a:spAutoFit/>
              </a:bodyPr>
              <a:lstStyle/>
              <a:p>
                <a:r>
                  <a:rPr lang="en-US" sz="1600" dirty="0" smtClean="0">
                    <a:solidFill>
                      <a:srgbClr val="800000"/>
                    </a:solidFill>
                  </a:rPr>
                  <a:t>β = .57, </a:t>
                </a:r>
                <a:r>
                  <a:rPr lang="en-US" sz="1600" i="1" dirty="0" err="1" smtClean="0">
                    <a:solidFill>
                      <a:srgbClr val="800000"/>
                    </a:solidFill>
                  </a:rPr>
                  <a:t>t</a:t>
                </a:r>
                <a:r>
                  <a:rPr lang="en-US" sz="1600" dirty="0" smtClean="0">
                    <a:solidFill>
                      <a:srgbClr val="800000"/>
                    </a:solidFill>
                  </a:rPr>
                  <a:t> = 2.15, </a:t>
                </a:r>
                <a:r>
                  <a:rPr lang="en-US" sz="1600" i="1" dirty="0" err="1" smtClean="0">
                    <a:solidFill>
                      <a:srgbClr val="800000"/>
                    </a:solidFill>
                  </a:rPr>
                  <a:t>p</a:t>
                </a:r>
                <a:r>
                  <a:rPr lang="en-US" sz="1600" dirty="0" smtClean="0">
                    <a:solidFill>
                      <a:srgbClr val="800000"/>
                    </a:solidFill>
                  </a:rPr>
                  <a:t>&lt;.05</a:t>
                </a:r>
                <a:endParaRPr lang="en-US" sz="1600" dirty="0">
                  <a:solidFill>
                    <a:srgbClr val="800000"/>
                  </a:solidFill>
                </a:endParaRPr>
              </a:p>
            </p:txBody>
          </p:sp>
          <p:sp>
            <p:nvSpPr>
              <p:cNvPr id="18" name="TextBox 17"/>
              <p:cNvSpPr txBox="1"/>
              <p:nvPr/>
            </p:nvSpPr>
            <p:spPr>
              <a:xfrm>
                <a:off x="3109664" y="4400216"/>
                <a:ext cx="3589028" cy="627646"/>
              </a:xfrm>
              <a:prstGeom prst="rect">
                <a:avLst/>
              </a:prstGeom>
              <a:noFill/>
            </p:spPr>
            <p:txBody>
              <a:bodyPr wrap="square" rtlCol="0">
                <a:spAutoFit/>
              </a:bodyPr>
              <a:lstStyle/>
              <a:p>
                <a:r>
                  <a:rPr lang="en-US" sz="1600" dirty="0" smtClean="0">
                    <a:solidFill>
                      <a:srgbClr val="800000"/>
                    </a:solidFill>
                  </a:rPr>
                  <a:t>β = .00, </a:t>
                </a:r>
                <a:r>
                  <a:rPr lang="en-US" sz="1600" i="1" dirty="0" err="1" smtClean="0">
                    <a:solidFill>
                      <a:srgbClr val="800000"/>
                    </a:solidFill>
                  </a:rPr>
                  <a:t>t</a:t>
                </a:r>
                <a:r>
                  <a:rPr lang="en-US" sz="1600" dirty="0" smtClean="0">
                    <a:solidFill>
                      <a:srgbClr val="800000"/>
                    </a:solidFill>
                  </a:rPr>
                  <a:t> = .04, </a:t>
                </a:r>
                <a:r>
                  <a:rPr lang="en-US" sz="1600" i="1" dirty="0" err="1" smtClean="0">
                    <a:solidFill>
                      <a:srgbClr val="800000"/>
                    </a:solidFill>
                  </a:rPr>
                  <a:t>n.s</a:t>
                </a:r>
                <a:r>
                  <a:rPr lang="en-US" i="1" dirty="0" smtClean="0">
                    <a:solidFill>
                      <a:srgbClr val="800000"/>
                    </a:solidFill>
                  </a:rPr>
                  <a:t>.</a:t>
                </a:r>
                <a:endParaRPr lang="en-US" dirty="0">
                  <a:solidFill>
                    <a:srgbClr val="800000"/>
                  </a:solidFill>
                </a:endParaRPr>
              </a:p>
            </p:txBody>
          </p:sp>
        </p:grpSp>
        <p:sp>
          <p:nvSpPr>
            <p:cNvPr id="15" name="TextBox 14"/>
            <p:cNvSpPr txBox="1"/>
            <p:nvPr/>
          </p:nvSpPr>
          <p:spPr>
            <a:xfrm>
              <a:off x="5382090" y="6181294"/>
              <a:ext cx="3607080" cy="261610"/>
            </a:xfrm>
            <a:prstGeom prst="rect">
              <a:avLst/>
            </a:prstGeom>
            <a:noFill/>
          </p:spPr>
          <p:txBody>
            <a:bodyPr wrap="square" rtlCol="0">
              <a:spAutoFit/>
            </a:bodyPr>
            <a:lstStyle/>
            <a:p>
              <a:r>
                <a:rPr lang="en-US" sz="1100" b="1" dirty="0" smtClean="0">
                  <a:solidFill>
                    <a:schemeClr val="bg1"/>
                  </a:solidFill>
                </a:rPr>
                <a:t>SP: Social Phobic BP; Non-SP = Non Social Phobic BP</a:t>
              </a:r>
              <a:endParaRPr lang="en-US" sz="1100" b="1" dirty="0">
                <a:solidFill>
                  <a:schemeClr val="bg1"/>
                </a:solidFill>
              </a:endParaRPr>
            </a:p>
          </p:txBody>
        </p:sp>
      </p:grpSp>
      <p:sp>
        <p:nvSpPr>
          <p:cNvPr id="19" name="TextBox 18"/>
          <p:cNvSpPr txBox="1"/>
          <p:nvPr/>
        </p:nvSpPr>
        <p:spPr>
          <a:xfrm>
            <a:off x="381000" y="1295400"/>
            <a:ext cx="1371600" cy="1477328"/>
          </a:xfrm>
          <a:prstGeom prst="rect">
            <a:avLst/>
          </a:prstGeom>
          <a:noFill/>
        </p:spPr>
        <p:txBody>
          <a:bodyPr wrap="square" rtlCol="0">
            <a:spAutoFit/>
          </a:bodyPr>
          <a:lstStyle/>
          <a:p>
            <a:r>
              <a:rPr lang="en-US" dirty="0" smtClean="0"/>
              <a:t>Low adoptive parent anxiety symptoms</a:t>
            </a:r>
            <a:endParaRPr lang="en-US" dirty="0"/>
          </a:p>
        </p:txBody>
      </p:sp>
      <p:sp>
        <p:nvSpPr>
          <p:cNvPr id="20" name="TextBox 19"/>
          <p:cNvSpPr txBox="1"/>
          <p:nvPr/>
        </p:nvSpPr>
        <p:spPr>
          <a:xfrm>
            <a:off x="457200" y="4114800"/>
            <a:ext cx="1371600" cy="1477328"/>
          </a:xfrm>
          <a:prstGeom prst="rect">
            <a:avLst/>
          </a:prstGeom>
          <a:noFill/>
        </p:spPr>
        <p:txBody>
          <a:bodyPr wrap="square" rtlCol="0">
            <a:spAutoFit/>
          </a:bodyPr>
          <a:lstStyle/>
          <a:p>
            <a:r>
              <a:rPr lang="en-US" dirty="0" smtClean="0"/>
              <a:t>High adoptive parent anxiety symptoms</a:t>
            </a:r>
            <a:endParaRPr lang="en-US" dirty="0"/>
          </a:p>
        </p:txBody>
      </p:sp>
      <p:cxnSp>
        <p:nvCxnSpPr>
          <p:cNvPr id="22" name="Straight Connector 21"/>
          <p:cNvCxnSpPr/>
          <p:nvPr/>
        </p:nvCxnSpPr>
        <p:spPr>
          <a:xfrm>
            <a:off x="3657600" y="1295400"/>
            <a:ext cx="3048000" cy="1600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657600" y="4495800"/>
            <a:ext cx="3048000" cy="990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657600" y="2133600"/>
            <a:ext cx="3124200" cy="30480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657600" y="5257800"/>
            <a:ext cx="3124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20000" y="2362200"/>
            <a:ext cx="5334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620000" y="5181600"/>
            <a:ext cx="5334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620000" y="2133600"/>
            <a:ext cx="533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620000" y="4953000"/>
            <a:ext cx="533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Interpretation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800" dirty="0" smtClean="0"/>
              <a:t>Genetic influences do not have a direct effect on infant’s early risk behaviors for anxiety (social inhibition)</a:t>
            </a:r>
          </a:p>
          <a:p>
            <a:r>
              <a:rPr lang="en-US" sz="2800" dirty="0" err="1" smtClean="0"/>
              <a:t>Attentional</a:t>
            </a:r>
            <a:r>
              <a:rPr lang="en-US" sz="2800" dirty="0" smtClean="0"/>
              <a:t> control appears to be a mechanism through which genetic influences are moderated by environmental factors</a:t>
            </a:r>
          </a:p>
          <a:p>
            <a:r>
              <a:rPr lang="en-US" sz="2800" dirty="0" smtClean="0"/>
              <a:t>Individual and </a:t>
            </a:r>
            <a:r>
              <a:rPr lang="en-US" sz="2800" i="1" dirty="0" smtClean="0"/>
              <a:t>modifiable</a:t>
            </a:r>
            <a:r>
              <a:rPr lang="en-US" sz="2800" dirty="0" smtClean="0"/>
              <a:t> characteristics are the route through which risk is translated to behavioral outcome</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dirty="0" smtClean="0"/>
              <a:t>Influence of parent depression on toddler adjustment</a:t>
            </a:r>
            <a:endParaRPr lang="en-US" sz="3200" dirty="0"/>
          </a:p>
        </p:txBody>
      </p:sp>
      <p:pic>
        <p:nvPicPr>
          <p:cNvPr id="96258" name="Picture 2" descr="Slide4"/>
          <p:cNvPicPr>
            <a:picLocks noChangeAspect="1" noChangeArrowheads="1"/>
          </p:cNvPicPr>
          <p:nvPr/>
        </p:nvPicPr>
        <p:blipFill>
          <a:blip r:embed="rId2" cstate="print"/>
          <a:srcRect/>
          <a:stretch>
            <a:fillRect/>
          </a:stretch>
        </p:blipFill>
        <p:spPr bwMode="auto">
          <a:xfrm>
            <a:off x="609600" y="1371599"/>
            <a:ext cx="7924800" cy="5413217"/>
          </a:xfrm>
          <a:prstGeom prst="rect">
            <a:avLst/>
          </a:prstGeom>
          <a:noFill/>
          <a:ln w="9525">
            <a:noFill/>
            <a:miter lim="800000"/>
            <a:headEnd/>
            <a:tailEnd/>
          </a:ln>
        </p:spPr>
      </p:pic>
      <p:sp>
        <p:nvSpPr>
          <p:cNvPr id="5" name="Oval 4"/>
          <p:cNvSpPr/>
          <p:nvPr/>
        </p:nvSpPr>
        <p:spPr>
          <a:xfrm>
            <a:off x="3124200" y="3581400"/>
            <a:ext cx="1219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rot="1387917">
            <a:off x="2921427" y="2814966"/>
            <a:ext cx="1219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9762124">
            <a:off x="4876800" y="2743200"/>
            <a:ext cx="1219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2252539">
            <a:off x="1437636" y="2922806"/>
            <a:ext cx="1219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447800" y="3200400"/>
            <a:ext cx="2590800" cy="2286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90600" y="1219200"/>
            <a:ext cx="50292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867400" y="3429000"/>
            <a:ext cx="2590800" cy="2286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7"/>
          <p:cNvSpPr txBox="1">
            <a:spLocks noChangeArrowheads="1"/>
          </p:cNvSpPr>
          <p:nvPr/>
        </p:nvSpPr>
        <p:spPr bwMode="auto">
          <a:xfrm>
            <a:off x="3124200" y="6491288"/>
            <a:ext cx="5867400" cy="369332"/>
          </a:xfrm>
          <a:prstGeom prst="rect">
            <a:avLst/>
          </a:prstGeom>
          <a:noFill/>
          <a:ln w="9525">
            <a:noFill/>
            <a:miter lim="800000"/>
            <a:headEnd/>
            <a:tailEnd/>
          </a:ln>
        </p:spPr>
        <p:txBody>
          <a:bodyPr wrap="square">
            <a:spAutoFit/>
          </a:bodyPr>
          <a:lstStyle/>
          <a:p>
            <a:pPr>
              <a:spcBef>
                <a:spcPct val="50000"/>
              </a:spcBef>
            </a:pPr>
            <a:r>
              <a:rPr lang="en-US" dirty="0">
                <a:solidFill>
                  <a:srgbClr val="B2B2B2"/>
                </a:solidFill>
                <a:latin typeface="Arial Unicode MS" pitchFamily="34" charset="-128"/>
              </a:rPr>
              <a:t>From </a:t>
            </a:r>
            <a:r>
              <a:rPr lang="en-US" dirty="0" smtClean="0">
                <a:solidFill>
                  <a:srgbClr val="B2B2B2"/>
                </a:solidFill>
                <a:latin typeface="Arial Unicode MS" pitchFamily="34" charset="-128"/>
              </a:rPr>
              <a:t>Pemberton (2010) </a:t>
            </a:r>
            <a:r>
              <a:rPr lang="en-US" i="1" dirty="0" smtClean="0">
                <a:solidFill>
                  <a:srgbClr val="B2B2B2"/>
                </a:solidFill>
                <a:latin typeface="Arial Unicode MS" pitchFamily="34" charset="-128"/>
              </a:rPr>
              <a:t>Dev &amp; Psychopathology</a:t>
            </a:r>
            <a:r>
              <a:rPr lang="en-US" dirty="0" smtClean="0">
                <a:solidFill>
                  <a:srgbClr val="B2B2B2"/>
                </a:solidFill>
                <a:latin typeface="Arial Unicode MS" pitchFamily="34" charset="-128"/>
              </a:rPr>
              <a:t> </a:t>
            </a:r>
            <a:endParaRPr lang="en-US" dirty="0">
              <a:solidFill>
                <a:srgbClr val="B2B2B2"/>
              </a:solidFill>
              <a:latin typeface="Arial Unicode MS"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xit" presetSubtype="0" fill="hold" grpId="2" nodeType="with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9" grpId="1" animBg="1"/>
      <p:bldP spid="10" grpId="1" animBg="1"/>
      <p:bldP spid="10" grpId="2" animBg="1"/>
      <p:bldP spid="11" grpId="1" animBg="1"/>
      <p:bldP spid="11"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944562"/>
          </a:xfrm>
        </p:spPr>
        <p:txBody>
          <a:bodyPr/>
          <a:lstStyle/>
          <a:p>
            <a:r>
              <a:rPr lang="en-US" sz="3400" dirty="0" smtClean="0">
                <a:solidFill>
                  <a:srgbClr val="FFFF66"/>
                </a:solidFill>
              </a:rPr>
              <a:t>Questions for Session 4 – Psycho-Socio-Biological Linkages across the Lifespan</a:t>
            </a:r>
            <a:endParaRPr lang="en-US" sz="3400" dirty="0">
              <a:solidFill>
                <a:srgbClr val="FFFF66"/>
              </a:solidFill>
            </a:endParaRPr>
          </a:p>
        </p:txBody>
      </p:sp>
      <p:sp>
        <p:nvSpPr>
          <p:cNvPr id="3" name="Content Placeholder 2"/>
          <p:cNvSpPr>
            <a:spLocks noGrp="1"/>
          </p:cNvSpPr>
          <p:nvPr>
            <p:ph idx="1"/>
          </p:nvPr>
        </p:nvSpPr>
        <p:spPr>
          <a:xfrm>
            <a:off x="457200" y="1447800"/>
            <a:ext cx="8229600" cy="4678363"/>
          </a:xfrm>
        </p:spPr>
        <p:txBody>
          <a:bodyPr/>
          <a:lstStyle/>
          <a:p>
            <a:r>
              <a:rPr lang="en-US" dirty="0" smtClean="0"/>
              <a:t>What is the contribution of genetic and environmental factors to health and ageing? </a:t>
            </a:r>
          </a:p>
          <a:p>
            <a:r>
              <a:rPr lang="en-US" dirty="0" smtClean="0"/>
              <a:t>Do people make their own environments? Do they react to them? How robust is the evidence across research strategies?</a:t>
            </a:r>
          </a:p>
          <a:p>
            <a:pPr lvl="1"/>
            <a:endParaRPr lang="en-US" dirty="0" smtClean="0"/>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Summary</a:t>
            </a:r>
            <a:endParaRPr lang="en-US" dirty="0"/>
          </a:p>
        </p:txBody>
      </p:sp>
      <p:sp>
        <p:nvSpPr>
          <p:cNvPr id="4" name="Content Placeholder 2"/>
          <p:cNvSpPr>
            <a:spLocks noGrp="1"/>
          </p:cNvSpPr>
          <p:nvPr>
            <p:ph idx="1"/>
          </p:nvPr>
        </p:nvSpPr>
        <p:spPr>
          <a:xfrm>
            <a:off x="457200" y="914400"/>
            <a:ext cx="8229600" cy="5211763"/>
          </a:xfrm>
        </p:spPr>
        <p:txBody>
          <a:bodyPr/>
          <a:lstStyle/>
          <a:p>
            <a:pPr eaLnBrk="1" hangingPunct="1"/>
            <a:r>
              <a:rPr lang="en-US" sz="2800" dirty="0" smtClean="0">
                <a:latin typeface="Arial" charset="0"/>
                <a:cs typeface="Arial" charset="0"/>
              </a:rPr>
              <a:t>Impact of genetic and prenatal influences was masked before including environmental factors (adoptive parent depressive symptoms) in the model</a:t>
            </a:r>
          </a:p>
          <a:p>
            <a:pPr eaLnBrk="1" hangingPunct="1"/>
            <a:endParaRPr lang="en-US" sz="2800" dirty="0" smtClean="0">
              <a:latin typeface="Arial" charset="0"/>
              <a:cs typeface="Arial" charset="0"/>
            </a:endParaRPr>
          </a:p>
          <a:p>
            <a:pPr eaLnBrk="1" hangingPunct="1"/>
            <a:r>
              <a:rPr lang="en-US" sz="2800" dirty="0" smtClean="0">
                <a:latin typeface="Arial" charset="0"/>
                <a:cs typeface="Arial" charset="0"/>
              </a:rPr>
              <a:t>Found no specific timing effects for adoptive mothers’ depressive symptoms</a:t>
            </a:r>
          </a:p>
          <a:p>
            <a:pPr eaLnBrk="1" hangingPunct="1"/>
            <a:endParaRPr lang="en-US" sz="2800" dirty="0" smtClean="0">
              <a:latin typeface="Arial" charset="0"/>
              <a:cs typeface="Arial" charset="0"/>
            </a:endParaRPr>
          </a:p>
          <a:p>
            <a:pPr eaLnBrk="1" hangingPunct="1"/>
            <a:r>
              <a:rPr lang="en-US" sz="2800" dirty="0" smtClean="0">
                <a:latin typeface="Arial" charset="0"/>
                <a:cs typeface="Arial" charset="0"/>
              </a:rPr>
              <a:t>Early adoptive father depressive symptoms matter most</a:t>
            </a:r>
          </a:p>
          <a:p>
            <a:pPr lvl="1" eaLnBrk="1" hangingPunct="1"/>
            <a:r>
              <a:rPr lang="en-US" dirty="0" smtClean="0">
                <a:latin typeface="Arial" charset="0"/>
                <a:cs typeface="Arial" charset="0"/>
              </a:rPr>
              <a:t>Directly influence later childhood problems</a:t>
            </a:r>
          </a:p>
          <a:p>
            <a:pPr lvl="1" eaLnBrk="1" hangingPunct="1"/>
            <a:r>
              <a:rPr lang="en-US" dirty="0" smtClean="0">
                <a:latin typeface="Arial" charset="0"/>
                <a:cs typeface="Arial" charset="0"/>
              </a:rPr>
              <a:t>Indirectly operate through adoptive mothers</a:t>
            </a:r>
          </a:p>
          <a:p>
            <a:pPr lvl="1" eaLnBrk="1" hangingPunct="1"/>
            <a:endParaRPr lang="en-US" sz="2500" dirty="0" smtClean="0">
              <a:latin typeface="Arial" charset="0"/>
              <a:cs typeface="Arial" charset="0"/>
            </a:endParaRPr>
          </a:p>
          <a:p>
            <a:pPr eaLnBrk="1" hangingPunct="1"/>
            <a:endParaRPr lang="en-US" sz="2500" dirty="0" smtClean="0">
              <a:latin typeface="Arial" charset="0"/>
              <a:cs typeface="Arial" charset="0"/>
            </a:endParaRPr>
          </a:p>
          <a:p>
            <a:pPr eaLnBrk="1" hangingPunct="1"/>
            <a:endParaRPr lang="en-US" sz="2500" dirty="0" smtClean="0">
              <a:latin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sz="3600" dirty="0" smtClean="0"/>
              <a:t>What does </a:t>
            </a:r>
            <a:r>
              <a:rPr lang="en-US" sz="3600" smtClean="0"/>
              <a:t>this mean?</a:t>
            </a:r>
            <a:endParaRPr lang="en-US" dirty="0"/>
          </a:p>
        </p:txBody>
      </p:sp>
      <p:sp>
        <p:nvSpPr>
          <p:cNvPr id="3" name="Content Placeholder 2"/>
          <p:cNvSpPr>
            <a:spLocks noGrp="1"/>
          </p:cNvSpPr>
          <p:nvPr>
            <p:ph idx="1"/>
          </p:nvPr>
        </p:nvSpPr>
        <p:spPr>
          <a:xfrm>
            <a:off x="457200" y="1524000"/>
            <a:ext cx="8229600" cy="4602163"/>
          </a:xfrm>
        </p:spPr>
        <p:txBody>
          <a:bodyPr/>
          <a:lstStyle/>
          <a:p>
            <a:r>
              <a:rPr lang="en-US" sz="2800" dirty="0" smtClean="0"/>
              <a:t>Even traditional “environmental” influences may be confounded by genetic influences (</a:t>
            </a:r>
            <a:r>
              <a:rPr lang="en-US" sz="2800" i="1" dirty="0" err="1" smtClean="0"/>
              <a:t>r</a:t>
            </a:r>
            <a:r>
              <a:rPr lang="en-US" sz="2800" dirty="0" err="1" smtClean="0"/>
              <a:t>GE</a:t>
            </a:r>
            <a:r>
              <a:rPr lang="en-US" sz="2800" dirty="0" smtClean="0"/>
              <a:t>)</a:t>
            </a:r>
          </a:p>
          <a:p>
            <a:r>
              <a:rPr lang="en-US" sz="2800" dirty="0" smtClean="0"/>
              <a:t>Genetic influences are not only risk or only protective</a:t>
            </a:r>
          </a:p>
          <a:p>
            <a:r>
              <a:rPr lang="en-US" sz="2800" dirty="0" smtClean="0"/>
              <a:t>To a certain extent individuals do make their own environments via their genetically influenced characteristics</a:t>
            </a:r>
          </a:p>
          <a:p>
            <a:r>
              <a:rPr lang="en-US" sz="2800" dirty="0" smtClean="0"/>
              <a:t>Findings do seem to replicate across multiple samples and studies and there is now more evidence at different points in </a:t>
            </a:r>
            <a:r>
              <a:rPr lang="en-US" sz="2800" smtClean="0"/>
              <a:t>the lifespan</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92162"/>
          </a:xfrm>
        </p:spPr>
        <p:txBody>
          <a:bodyPr/>
          <a:lstStyle/>
          <a:p>
            <a:pPr eaLnBrk="1" hangingPunct="1"/>
            <a:r>
              <a:rPr lang="en-US" sz="3200" b="1" dirty="0" smtClean="0">
                <a:latin typeface="Arial Unicode MS" pitchFamily="34" charset="-128"/>
              </a:rPr>
              <a:t>This presentation…</a:t>
            </a:r>
            <a:endParaRPr lang="en-US" sz="3200" dirty="0" smtClean="0">
              <a:latin typeface="Arial Unicode MS" pitchFamily="34" charset="-128"/>
            </a:endParaRPr>
          </a:p>
        </p:txBody>
      </p:sp>
      <p:sp>
        <p:nvSpPr>
          <p:cNvPr id="4099" name="Content Placeholder 3"/>
          <p:cNvSpPr>
            <a:spLocks noGrp="1"/>
          </p:cNvSpPr>
          <p:nvPr>
            <p:ph idx="1"/>
          </p:nvPr>
        </p:nvSpPr>
        <p:spPr>
          <a:xfrm>
            <a:off x="457200" y="1295400"/>
            <a:ext cx="8229600" cy="4830763"/>
          </a:xfrm>
        </p:spPr>
        <p:txBody>
          <a:bodyPr/>
          <a:lstStyle/>
          <a:p>
            <a:pPr eaLnBrk="1" hangingPunct="1">
              <a:buFontTx/>
              <a:buNone/>
            </a:pPr>
            <a:r>
              <a:rPr lang="en-US" dirty="0" smtClean="0"/>
              <a:t>Focus on gene-environment interplay</a:t>
            </a:r>
          </a:p>
          <a:p>
            <a:pPr eaLnBrk="1" hangingPunct="1"/>
            <a:r>
              <a:rPr lang="en-US" sz="2800" dirty="0" smtClean="0"/>
              <a:t>Genotype-environment correlation</a:t>
            </a:r>
          </a:p>
          <a:p>
            <a:pPr eaLnBrk="1" hangingPunct="1"/>
            <a:r>
              <a:rPr lang="en-US" sz="2800" dirty="0" smtClean="0"/>
              <a:t>Genotype x environment interaction</a:t>
            </a:r>
            <a:endParaRPr lang="en-US" dirty="0" smtClean="0"/>
          </a:p>
          <a:p>
            <a:pPr eaLnBrk="1" hangingPunct="1"/>
            <a:endParaRPr lang="en-US" dirty="0" smtClean="0"/>
          </a:p>
          <a:p>
            <a:pPr eaLnBrk="1" hangingPunct="1">
              <a:buFontTx/>
              <a:buNone/>
            </a:pPr>
            <a:r>
              <a:rPr lang="en-US" dirty="0" smtClean="0"/>
              <a:t>Use of twin, sibling and adoption designs</a:t>
            </a:r>
          </a:p>
          <a:p>
            <a:pPr eaLnBrk="1" hangingPunct="1">
              <a:buFontTx/>
              <a:buNone/>
            </a:pPr>
            <a:endParaRPr lang="en-US" dirty="0" smtClean="0"/>
          </a:p>
          <a:p>
            <a:pPr eaLnBrk="1" hangingPunct="1">
              <a:buFontTx/>
              <a:buNone/>
            </a:pPr>
            <a:r>
              <a:rPr lang="en-US" dirty="0" smtClean="0"/>
              <a:t>Examination of family relationships and impact on child, adolescent &amp; adult adjustment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0" y="0"/>
            <a:ext cx="9144000" cy="838200"/>
          </a:xfrm>
        </p:spPr>
        <p:txBody>
          <a:bodyPr/>
          <a:lstStyle/>
          <a:p>
            <a:r>
              <a:rPr lang="en-US" sz="2300" b="1" dirty="0" smtClean="0">
                <a:solidFill>
                  <a:srgbClr val="FFFF66"/>
                </a:solidFill>
              </a:rPr>
              <a:t>Acknowledging three teams of researchers in the US &amp; Sweden </a:t>
            </a:r>
          </a:p>
        </p:txBody>
      </p:sp>
      <p:sp>
        <p:nvSpPr>
          <p:cNvPr id="92165" name="Text Box 5"/>
          <p:cNvSpPr txBox="1">
            <a:spLocks noChangeArrowheads="1"/>
          </p:cNvSpPr>
          <p:nvPr/>
        </p:nvSpPr>
        <p:spPr bwMode="auto">
          <a:xfrm>
            <a:off x="457200" y="762000"/>
            <a:ext cx="8382000" cy="4247317"/>
          </a:xfrm>
          <a:prstGeom prst="rect">
            <a:avLst/>
          </a:prstGeom>
          <a:noFill/>
          <a:ln w="9525">
            <a:noFill/>
            <a:miter lim="800000"/>
            <a:headEnd/>
            <a:tailEnd/>
          </a:ln>
        </p:spPr>
        <p:txBody>
          <a:bodyPr wrap="square">
            <a:spAutoFit/>
          </a:bodyPr>
          <a:lstStyle/>
          <a:p>
            <a:r>
              <a:rPr lang="en-US" u="sng" dirty="0" smtClean="0">
                <a:solidFill>
                  <a:srgbClr val="CCFFFF"/>
                </a:solidFill>
              </a:rPr>
              <a:t>Twin and Offspring Study in Sweden (TOSS)</a:t>
            </a:r>
            <a:r>
              <a:rPr lang="en-US" dirty="0" smtClean="0">
                <a:solidFill>
                  <a:srgbClr val="CCFFFF"/>
                </a:solidFill>
              </a:rPr>
              <a:t> </a:t>
            </a:r>
          </a:p>
          <a:p>
            <a:r>
              <a:rPr lang="en-US" dirty="0" smtClean="0">
                <a:solidFill>
                  <a:srgbClr val="CCFFFF"/>
                </a:solidFill>
              </a:rPr>
              <a:t>      Cohort I: David Reiss, PI; Cohort II: JMN, PI – Supported by NIMH</a:t>
            </a:r>
            <a:endParaRPr lang="en-US" dirty="0">
              <a:solidFill>
                <a:srgbClr val="CCFFFF"/>
              </a:solidFill>
            </a:endParaRPr>
          </a:p>
          <a:p>
            <a:endParaRPr lang="en-US" dirty="0" smtClean="0">
              <a:solidFill>
                <a:srgbClr val="CCFFFF"/>
              </a:solidFill>
            </a:endParaRPr>
          </a:p>
          <a:p>
            <a:r>
              <a:rPr lang="en-US" dirty="0" smtClean="0">
                <a:solidFill>
                  <a:srgbClr val="CCFFFF"/>
                </a:solidFill>
              </a:rPr>
              <a:t>Co-Investigators: Erica </a:t>
            </a:r>
            <a:r>
              <a:rPr lang="en-US" dirty="0" err="1" smtClean="0">
                <a:solidFill>
                  <a:srgbClr val="CCFFFF"/>
                </a:solidFill>
              </a:rPr>
              <a:t>Spotts</a:t>
            </a:r>
            <a:r>
              <a:rPr lang="en-US" dirty="0" smtClean="0">
                <a:solidFill>
                  <a:srgbClr val="CCFFFF"/>
                </a:solidFill>
              </a:rPr>
              <a:t> (NIA), Jody </a:t>
            </a:r>
            <a:r>
              <a:rPr lang="en-US" dirty="0" err="1" smtClean="0">
                <a:solidFill>
                  <a:srgbClr val="CCFFFF"/>
                </a:solidFill>
              </a:rPr>
              <a:t>Ganiban</a:t>
            </a:r>
            <a:r>
              <a:rPr lang="en-US" dirty="0" smtClean="0">
                <a:solidFill>
                  <a:srgbClr val="CCFFFF"/>
                </a:solidFill>
              </a:rPr>
              <a:t> (GWU), Nancy Pedersen &amp; Paul </a:t>
            </a:r>
            <a:r>
              <a:rPr lang="en-US" dirty="0" err="1" smtClean="0">
                <a:solidFill>
                  <a:srgbClr val="CCFFFF"/>
                </a:solidFill>
              </a:rPr>
              <a:t>Lichteinstein</a:t>
            </a:r>
            <a:r>
              <a:rPr lang="en-US" dirty="0" smtClean="0">
                <a:solidFill>
                  <a:srgbClr val="CCFFFF"/>
                </a:solidFill>
              </a:rPr>
              <a:t> (KI), Marianne </a:t>
            </a:r>
            <a:r>
              <a:rPr lang="en-US" dirty="0" err="1" smtClean="0">
                <a:solidFill>
                  <a:srgbClr val="CCFFFF"/>
                </a:solidFill>
              </a:rPr>
              <a:t>Cederblad</a:t>
            </a:r>
            <a:r>
              <a:rPr lang="en-US" dirty="0" smtClean="0">
                <a:solidFill>
                  <a:srgbClr val="CCFFFF"/>
                </a:solidFill>
              </a:rPr>
              <a:t> &amp; </a:t>
            </a:r>
            <a:r>
              <a:rPr lang="en-US" dirty="0" err="1" smtClean="0">
                <a:solidFill>
                  <a:srgbClr val="CCFFFF"/>
                </a:solidFill>
              </a:rPr>
              <a:t>Kjell</a:t>
            </a:r>
            <a:r>
              <a:rPr lang="en-US" dirty="0" smtClean="0">
                <a:solidFill>
                  <a:srgbClr val="CCFFFF"/>
                </a:solidFill>
              </a:rPr>
              <a:t> Hansson (Lund University)</a:t>
            </a:r>
            <a:endParaRPr lang="en-US" dirty="0">
              <a:solidFill>
                <a:srgbClr val="CCFFFF"/>
              </a:solidFill>
            </a:endParaRPr>
          </a:p>
          <a:p>
            <a:endParaRPr lang="en-US" dirty="0"/>
          </a:p>
          <a:p>
            <a:r>
              <a:rPr lang="en-US" u="sng" dirty="0" smtClean="0"/>
              <a:t>Early Growth Development Study (EGDS) </a:t>
            </a:r>
          </a:p>
          <a:p>
            <a:pPr lvl="1"/>
            <a:r>
              <a:rPr lang="en-US" dirty="0" smtClean="0"/>
              <a:t>Cohort I, Toddlers: David Reiss, PI; Cohort I, School: Leslie Leve, PI; Cohort II: Neiderhiser, PI; EGDS-Mental Health: Neiderhiser &amp; </a:t>
            </a:r>
            <a:r>
              <a:rPr lang="en-US" dirty="0" err="1" smtClean="0"/>
              <a:t>Leve</a:t>
            </a:r>
            <a:r>
              <a:rPr lang="en-US" dirty="0" smtClean="0"/>
              <a:t>, PIs; EGDS-Health: </a:t>
            </a:r>
            <a:r>
              <a:rPr lang="en-US" dirty="0" err="1" smtClean="0"/>
              <a:t>Ganiban</a:t>
            </a:r>
            <a:r>
              <a:rPr lang="en-US" dirty="0" smtClean="0"/>
              <a:t>, PI </a:t>
            </a:r>
            <a:r>
              <a:rPr lang="en-US" dirty="0"/>
              <a:t>– </a:t>
            </a:r>
            <a:r>
              <a:rPr lang="en-US" dirty="0" smtClean="0"/>
              <a:t>supported </a:t>
            </a:r>
            <a:r>
              <a:rPr lang="en-US" dirty="0"/>
              <a:t>by NICHD, NIDA, </a:t>
            </a:r>
            <a:r>
              <a:rPr lang="en-US" dirty="0" smtClean="0"/>
              <a:t>NIMH, OBSSR </a:t>
            </a:r>
            <a:r>
              <a:rPr lang="en-US" dirty="0"/>
              <a:t>&amp; </a:t>
            </a:r>
            <a:r>
              <a:rPr lang="en-US" dirty="0" smtClean="0"/>
              <a:t>NIDDK</a:t>
            </a:r>
            <a:endParaRPr lang="en-US" dirty="0"/>
          </a:p>
          <a:p>
            <a:endParaRPr lang="en-US" dirty="0"/>
          </a:p>
          <a:p>
            <a:r>
              <a:rPr lang="en-US" dirty="0" smtClean="0"/>
              <a:t>Co-Investigators: Daniel Shaw (Pitt), </a:t>
            </a:r>
            <a:r>
              <a:rPr lang="en-US" dirty="0" err="1" smtClean="0"/>
              <a:t>Xiaojia</a:t>
            </a:r>
            <a:r>
              <a:rPr lang="en-US" dirty="0" smtClean="0"/>
              <a:t> Ge (UMN), Laura Scaramella (UNO), John Reid (OSLC), Rand Conger (UCD), </a:t>
            </a:r>
            <a:r>
              <a:rPr lang="en-US" dirty="0" err="1" smtClean="0"/>
              <a:t>Misaki</a:t>
            </a:r>
            <a:r>
              <a:rPr lang="en-US" dirty="0" smtClean="0"/>
              <a:t> Natsuaki (UCR), Phil Fisher (OSLC)</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62000"/>
          </a:xfrm>
        </p:spPr>
        <p:txBody>
          <a:bodyPr/>
          <a:lstStyle/>
          <a:p>
            <a:pPr eaLnBrk="1" hangingPunct="1"/>
            <a:r>
              <a:rPr lang="en-US" sz="3600" b="1" smtClean="0">
                <a:latin typeface="Century Gothic" pitchFamily="34" charset="0"/>
              </a:rPr>
              <a:t>Mechanisms of Parenting</a:t>
            </a:r>
          </a:p>
        </p:txBody>
      </p:sp>
      <p:sp>
        <p:nvSpPr>
          <p:cNvPr id="10243" name="Rectangle 3"/>
          <p:cNvSpPr>
            <a:spLocks noChangeArrowheads="1"/>
          </p:cNvSpPr>
          <p:nvPr/>
        </p:nvSpPr>
        <p:spPr bwMode="auto">
          <a:xfrm>
            <a:off x="3635375" y="4149725"/>
            <a:ext cx="2016125"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Parenting </a:t>
            </a:r>
          </a:p>
          <a:p>
            <a:pPr algn="ctr" rtl="1"/>
            <a:r>
              <a:rPr lang="en-US" sz="2000" b="1">
                <a:solidFill>
                  <a:srgbClr val="FFFF99"/>
                </a:solidFill>
                <a:cs typeface="Arial" charset="0"/>
              </a:rPr>
              <a:t>behavior</a:t>
            </a:r>
          </a:p>
        </p:txBody>
      </p:sp>
      <p:sp>
        <p:nvSpPr>
          <p:cNvPr id="330756" name="Line 4"/>
          <p:cNvSpPr>
            <a:spLocks noChangeShapeType="1"/>
          </p:cNvSpPr>
          <p:nvPr/>
        </p:nvSpPr>
        <p:spPr bwMode="auto">
          <a:xfrm>
            <a:off x="2411413" y="4799013"/>
            <a:ext cx="1152525" cy="0"/>
          </a:xfrm>
          <a:prstGeom prst="line">
            <a:avLst/>
          </a:prstGeom>
          <a:noFill/>
          <a:ln w="57150">
            <a:solidFill>
              <a:srgbClr val="660066"/>
            </a:solidFill>
            <a:round/>
            <a:headEnd/>
            <a:tailEnd type="triangle" w="med" len="med"/>
          </a:ln>
        </p:spPr>
        <p:txBody>
          <a:bodyPr/>
          <a:lstStyle/>
          <a:p>
            <a:endParaRPr lang="en-US"/>
          </a:p>
        </p:txBody>
      </p:sp>
      <p:sp>
        <p:nvSpPr>
          <p:cNvPr id="330757" name="Rectangle 5"/>
          <p:cNvSpPr>
            <a:spLocks noChangeArrowheads="1"/>
          </p:cNvSpPr>
          <p:nvPr/>
        </p:nvSpPr>
        <p:spPr bwMode="auto">
          <a:xfrm>
            <a:off x="539750" y="4149725"/>
            <a:ext cx="1871663"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Parent’s </a:t>
            </a:r>
          </a:p>
          <a:p>
            <a:pPr algn="ctr" rtl="1"/>
            <a:r>
              <a:rPr lang="en-US" sz="2000" b="1">
                <a:solidFill>
                  <a:srgbClr val="FFFF99"/>
                </a:solidFill>
                <a:cs typeface="Arial" charset="0"/>
              </a:rPr>
              <a:t>characteristics</a:t>
            </a:r>
          </a:p>
        </p:txBody>
      </p:sp>
      <p:sp>
        <p:nvSpPr>
          <p:cNvPr id="10246" name="Rectangle 6"/>
          <p:cNvSpPr>
            <a:spLocks noChangeArrowheads="1"/>
          </p:cNvSpPr>
          <p:nvPr/>
        </p:nvSpPr>
        <p:spPr bwMode="auto">
          <a:xfrm>
            <a:off x="3635375" y="2133600"/>
            <a:ext cx="2016125" cy="1152525"/>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Contextual</a:t>
            </a:r>
            <a:r>
              <a:rPr lang="en-US" sz="2000" b="1">
                <a:solidFill>
                  <a:schemeClr val="bg1"/>
                </a:solidFill>
                <a:cs typeface="Arial" charset="0"/>
              </a:rPr>
              <a:t> </a:t>
            </a:r>
          </a:p>
          <a:p>
            <a:pPr algn="ctr" rtl="1"/>
            <a:r>
              <a:rPr lang="en-US" sz="2000" b="1">
                <a:solidFill>
                  <a:srgbClr val="FFFF99"/>
                </a:solidFill>
                <a:cs typeface="Arial" charset="0"/>
              </a:rPr>
              <a:t>factors</a:t>
            </a:r>
          </a:p>
        </p:txBody>
      </p:sp>
      <p:sp>
        <p:nvSpPr>
          <p:cNvPr id="330759" name="Rectangle 7"/>
          <p:cNvSpPr>
            <a:spLocks noChangeArrowheads="1"/>
          </p:cNvSpPr>
          <p:nvPr/>
        </p:nvSpPr>
        <p:spPr bwMode="auto">
          <a:xfrm>
            <a:off x="6732588" y="4149725"/>
            <a:ext cx="1798637" cy="1225550"/>
          </a:xfrm>
          <a:prstGeom prst="rect">
            <a:avLst/>
          </a:prstGeom>
          <a:solidFill>
            <a:srgbClr val="660066"/>
          </a:solidFill>
          <a:ln w="28575">
            <a:solidFill>
              <a:srgbClr val="660066"/>
            </a:solidFill>
            <a:miter lim="800000"/>
            <a:headEnd/>
            <a:tailEnd/>
          </a:ln>
        </p:spPr>
        <p:txBody>
          <a:bodyPr wrap="none" anchor="ctr"/>
          <a:lstStyle/>
          <a:p>
            <a:pPr algn="ctr"/>
            <a:r>
              <a:rPr lang="en-US" sz="2000" b="1">
                <a:solidFill>
                  <a:srgbClr val="FFFF99"/>
                </a:solidFill>
                <a:cs typeface="Arial" charset="0"/>
              </a:rPr>
              <a:t>Child’s </a:t>
            </a:r>
          </a:p>
          <a:p>
            <a:pPr algn="ctr"/>
            <a:r>
              <a:rPr lang="en-US" sz="2000" b="1">
                <a:solidFill>
                  <a:srgbClr val="FFFF99"/>
                </a:solidFill>
                <a:cs typeface="Arial" charset="0"/>
              </a:rPr>
              <a:t>characteristics</a:t>
            </a:r>
          </a:p>
        </p:txBody>
      </p:sp>
      <p:sp>
        <p:nvSpPr>
          <p:cNvPr id="10248" name="Line 8"/>
          <p:cNvSpPr>
            <a:spLocks noChangeShapeType="1"/>
          </p:cNvSpPr>
          <p:nvPr/>
        </p:nvSpPr>
        <p:spPr bwMode="auto">
          <a:xfrm>
            <a:off x="4572000" y="3286125"/>
            <a:ext cx="0" cy="792163"/>
          </a:xfrm>
          <a:prstGeom prst="line">
            <a:avLst/>
          </a:prstGeom>
          <a:noFill/>
          <a:ln w="38100">
            <a:solidFill>
              <a:srgbClr val="660066"/>
            </a:solidFill>
            <a:round/>
            <a:headEnd/>
            <a:tailEnd type="triangle" w="med" len="med"/>
          </a:ln>
        </p:spPr>
        <p:txBody>
          <a:bodyPr/>
          <a:lstStyle/>
          <a:p>
            <a:endParaRPr lang="en-US"/>
          </a:p>
        </p:txBody>
      </p:sp>
      <p:sp>
        <p:nvSpPr>
          <p:cNvPr id="330761" name="Line 9"/>
          <p:cNvSpPr>
            <a:spLocks noChangeShapeType="1"/>
          </p:cNvSpPr>
          <p:nvPr/>
        </p:nvSpPr>
        <p:spPr bwMode="auto">
          <a:xfrm flipH="1">
            <a:off x="5722938" y="4799013"/>
            <a:ext cx="1009650" cy="0"/>
          </a:xfrm>
          <a:prstGeom prst="line">
            <a:avLst/>
          </a:prstGeom>
          <a:noFill/>
          <a:ln w="57150">
            <a:solidFill>
              <a:srgbClr val="660066"/>
            </a:solidFill>
            <a:round/>
            <a:headEnd/>
            <a:tailEnd type="triangle" w="med" len="med"/>
          </a:ln>
        </p:spPr>
        <p:txBody>
          <a:bodyPr/>
          <a:lstStyle/>
          <a:p>
            <a:endParaRPr lang="en-US"/>
          </a:p>
        </p:txBody>
      </p:sp>
      <p:sp>
        <p:nvSpPr>
          <p:cNvPr id="330762" name="Rectangle 10"/>
          <p:cNvSpPr>
            <a:spLocks noChangeArrowheads="1"/>
          </p:cNvSpPr>
          <p:nvPr/>
        </p:nvSpPr>
        <p:spPr bwMode="auto">
          <a:xfrm>
            <a:off x="1219200" y="2133600"/>
            <a:ext cx="1905000" cy="701675"/>
          </a:xfrm>
          <a:prstGeom prst="rect">
            <a:avLst/>
          </a:prstGeom>
          <a:noFill/>
          <a:ln w="9525">
            <a:noFill/>
            <a:miter lim="800000"/>
            <a:headEnd/>
            <a:tailEnd/>
          </a:ln>
        </p:spPr>
        <p:txBody>
          <a:bodyPr>
            <a:spAutoFit/>
          </a:bodyPr>
          <a:lstStyle/>
          <a:p>
            <a:pPr algn="ctr"/>
            <a:r>
              <a:rPr lang="en-US" sz="2000">
                <a:solidFill>
                  <a:srgbClr val="FFFF99"/>
                </a:solidFill>
              </a:rPr>
              <a:t>Passive GE Correlation</a:t>
            </a:r>
          </a:p>
        </p:txBody>
      </p:sp>
      <p:sp>
        <p:nvSpPr>
          <p:cNvPr id="330763" name="Line 11"/>
          <p:cNvSpPr>
            <a:spLocks noChangeShapeType="1"/>
          </p:cNvSpPr>
          <p:nvPr/>
        </p:nvSpPr>
        <p:spPr bwMode="auto">
          <a:xfrm>
            <a:off x="762000" y="2743200"/>
            <a:ext cx="228600" cy="1295400"/>
          </a:xfrm>
          <a:prstGeom prst="line">
            <a:avLst/>
          </a:prstGeom>
          <a:noFill/>
          <a:ln w="76200">
            <a:solidFill>
              <a:srgbClr val="66CCFF"/>
            </a:solidFill>
            <a:round/>
            <a:headEnd/>
            <a:tailEnd type="triangle" w="med" len="med"/>
          </a:ln>
        </p:spPr>
        <p:txBody>
          <a:bodyPr wrap="none"/>
          <a:lstStyle/>
          <a:p>
            <a:endParaRPr lang="en-US"/>
          </a:p>
        </p:txBody>
      </p:sp>
      <p:sp>
        <p:nvSpPr>
          <p:cNvPr id="330764" name="Rectangle 12"/>
          <p:cNvSpPr>
            <a:spLocks noChangeArrowheads="1"/>
          </p:cNvSpPr>
          <p:nvPr/>
        </p:nvSpPr>
        <p:spPr bwMode="auto">
          <a:xfrm>
            <a:off x="6096000" y="2133600"/>
            <a:ext cx="1905000" cy="701675"/>
          </a:xfrm>
          <a:prstGeom prst="rect">
            <a:avLst/>
          </a:prstGeom>
          <a:noFill/>
          <a:ln w="9525">
            <a:noFill/>
            <a:miter lim="800000"/>
            <a:headEnd/>
            <a:tailEnd/>
          </a:ln>
        </p:spPr>
        <p:txBody>
          <a:bodyPr>
            <a:spAutoFit/>
          </a:bodyPr>
          <a:lstStyle/>
          <a:p>
            <a:pPr algn="ctr"/>
            <a:r>
              <a:rPr lang="en-US" sz="2000">
                <a:solidFill>
                  <a:srgbClr val="FFFF99"/>
                </a:solidFill>
              </a:rPr>
              <a:t>Evocative GE Correlation</a:t>
            </a:r>
          </a:p>
        </p:txBody>
      </p:sp>
      <p:sp>
        <p:nvSpPr>
          <p:cNvPr id="330765" name="Oval 13"/>
          <p:cNvSpPr>
            <a:spLocks noChangeArrowheads="1"/>
          </p:cNvSpPr>
          <p:nvPr/>
        </p:nvSpPr>
        <p:spPr bwMode="auto">
          <a:xfrm>
            <a:off x="304800" y="1905000"/>
            <a:ext cx="838200" cy="914400"/>
          </a:xfrm>
          <a:prstGeom prst="ellipse">
            <a:avLst/>
          </a:prstGeom>
          <a:solidFill>
            <a:srgbClr val="66CCFF"/>
          </a:solidFill>
          <a:ln w="9525">
            <a:solidFill>
              <a:srgbClr val="66CCFF"/>
            </a:solidFill>
            <a:round/>
            <a:headEnd/>
            <a:tailEnd/>
          </a:ln>
        </p:spPr>
        <p:txBody>
          <a:bodyPr wrap="none" anchor="ctr"/>
          <a:lstStyle/>
          <a:p>
            <a:pPr algn="ctr"/>
            <a:r>
              <a:rPr lang="en-US" sz="2800">
                <a:solidFill>
                  <a:srgbClr val="FFFF99"/>
                </a:solidFill>
              </a:rPr>
              <a:t>G</a:t>
            </a:r>
            <a:r>
              <a:rPr lang="en-US" sz="2800" baseline="-25000">
                <a:solidFill>
                  <a:srgbClr val="FFFF99"/>
                </a:solidFill>
              </a:rPr>
              <a:t>p</a:t>
            </a:r>
          </a:p>
        </p:txBody>
      </p:sp>
      <p:sp>
        <p:nvSpPr>
          <p:cNvPr id="330766" name="Line 14"/>
          <p:cNvSpPr>
            <a:spLocks noChangeShapeType="1"/>
          </p:cNvSpPr>
          <p:nvPr/>
        </p:nvSpPr>
        <p:spPr bwMode="auto">
          <a:xfrm flipH="1">
            <a:off x="8077200" y="2667000"/>
            <a:ext cx="304800" cy="1371600"/>
          </a:xfrm>
          <a:prstGeom prst="line">
            <a:avLst/>
          </a:prstGeom>
          <a:noFill/>
          <a:ln w="76200">
            <a:solidFill>
              <a:srgbClr val="6699FF"/>
            </a:solidFill>
            <a:round/>
            <a:headEnd/>
            <a:tailEnd type="triangle" w="med" len="med"/>
          </a:ln>
        </p:spPr>
        <p:txBody>
          <a:bodyPr wrap="none"/>
          <a:lstStyle/>
          <a:p>
            <a:endParaRPr lang="en-US"/>
          </a:p>
        </p:txBody>
      </p:sp>
      <p:sp>
        <p:nvSpPr>
          <p:cNvPr id="330767" name="Oval 15"/>
          <p:cNvSpPr>
            <a:spLocks noChangeArrowheads="1"/>
          </p:cNvSpPr>
          <p:nvPr/>
        </p:nvSpPr>
        <p:spPr bwMode="auto">
          <a:xfrm>
            <a:off x="8001000" y="1905000"/>
            <a:ext cx="838200" cy="914400"/>
          </a:xfrm>
          <a:prstGeom prst="ellipse">
            <a:avLst/>
          </a:prstGeom>
          <a:solidFill>
            <a:srgbClr val="6699FF"/>
          </a:solidFill>
          <a:ln w="9525">
            <a:solidFill>
              <a:srgbClr val="6699FF"/>
            </a:solidFill>
            <a:round/>
            <a:headEnd/>
            <a:tailEnd/>
          </a:ln>
        </p:spPr>
        <p:txBody>
          <a:bodyPr wrap="none" anchor="ctr"/>
          <a:lstStyle/>
          <a:p>
            <a:pPr algn="ctr"/>
            <a:r>
              <a:rPr lang="en-US" sz="2800">
                <a:solidFill>
                  <a:srgbClr val="FFFF99"/>
                </a:solidFill>
              </a:rPr>
              <a:t>G</a:t>
            </a:r>
            <a:r>
              <a:rPr lang="en-US" sz="2800" baseline="-25000">
                <a:solidFill>
                  <a:srgbClr val="FFFF99"/>
                </a:solidFill>
              </a:rPr>
              <a:t>c</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07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07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07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mph" presetSubtype="0" fill="hold" grpId="0" nodeType="clickEffect">
                                  <p:stCondLst>
                                    <p:cond delay="0"/>
                                  </p:stCondLst>
                                  <p:childTnLst>
                                    <p:animClr clrSpc="hsl" dir="cw">
                                      <p:cBhvr override="childStyle">
                                        <p:cTn id="14" dur="500" fill="hold"/>
                                        <p:tgtEl>
                                          <p:spTgt spid="330757"/>
                                        </p:tgtEl>
                                        <p:attrNameLst>
                                          <p:attrName>style.color</p:attrName>
                                        </p:attrNameLst>
                                      </p:cBhvr>
                                      <p:by>
                                        <p:hsl h="-7200000" s="0" l="0"/>
                                      </p:by>
                                    </p:animClr>
                                    <p:animClr clrSpc="hsl" dir="cw">
                                      <p:cBhvr>
                                        <p:cTn id="15" dur="500" fill="hold"/>
                                        <p:tgtEl>
                                          <p:spTgt spid="330757"/>
                                        </p:tgtEl>
                                        <p:attrNameLst>
                                          <p:attrName>fillcolor</p:attrName>
                                        </p:attrNameLst>
                                      </p:cBhvr>
                                      <p:by>
                                        <p:hsl h="-7200000" s="0" l="0"/>
                                      </p:by>
                                    </p:animClr>
                                    <p:animClr clrSpc="hsl" dir="cw">
                                      <p:cBhvr>
                                        <p:cTn id="16" dur="500" fill="hold"/>
                                        <p:tgtEl>
                                          <p:spTgt spid="330757"/>
                                        </p:tgtEl>
                                        <p:attrNameLst>
                                          <p:attrName>stroke.color</p:attrName>
                                        </p:attrNameLst>
                                      </p:cBhvr>
                                      <p:by>
                                        <p:hsl h="-7200000" s="0" l="0"/>
                                      </p:by>
                                    </p:animClr>
                                    <p:set>
                                      <p:cBhvr>
                                        <p:cTn id="17" dur="500" fill="hold"/>
                                        <p:tgtEl>
                                          <p:spTgt spid="330757"/>
                                        </p:tgtEl>
                                        <p:attrNameLst>
                                          <p:attrName>fill.type</p:attrName>
                                        </p:attrNameLst>
                                      </p:cBhvr>
                                      <p:to>
                                        <p:strVal val="solid"/>
                                      </p:to>
                                    </p:set>
                                  </p:childTnLst>
                                </p:cTn>
                              </p:par>
                              <p:par>
                                <p:cTn id="18" presetID="22" presetClass="emph" presetSubtype="0" fill="hold" grpId="0" nodeType="withEffect">
                                  <p:stCondLst>
                                    <p:cond delay="0"/>
                                  </p:stCondLst>
                                  <p:childTnLst>
                                    <p:animClr clrSpc="hsl" dir="cw">
                                      <p:cBhvr override="childStyle">
                                        <p:cTn id="19" dur="500" fill="hold"/>
                                        <p:tgtEl>
                                          <p:spTgt spid="330756"/>
                                        </p:tgtEl>
                                        <p:attrNameLst>
                                          <p:attrName>style.color</p:attrName>
                                        </p:attrNameLst>
                                      </p:cBhvr>
                                      <p:by>
                                        <p:hsl h="-7200000" s="0" l="0"/>
                                      </p:by>
                                    </p:animClr>
                                    <p:animClr clrSpc="hsl" dir="cw">
                                      <p:cBhvr>
                                        <p:cTn id="20" dur="500" fill="hold"/>
                                        <p:tgtEl>
                                          <p:spTgt spid="330756"/>
                                        </p:tgtEl>
                                        <p:attrNameLst>
                                          <p:attrName>fillcolor</p:attrName>
                                        </p:attrNameLst>
                                      </p:cBhvr>
                                      <p:by>
                                        <p:hsl h="-7200000" s="0" l="0"/>
                                      </p:by>
                                    </p:animClr>
                                    <p:animClr clrSpc="hsl" dir="cw">
                                      <p:cBhvr>
                                        <p:cTn id="21" dur="500" fill="hold"/>
                                        <p:tgtEl>
                                          <p:spTgt spid="330756"/>
                                        </p:tgtEl>
                                        <p:attrNameLst>
                                          <p:attrName>stroke.color</p:attrName>
                                        </p:attrNameLst>
                                      </p:cBhvr>
                                      <p:by>
                                        <p:hsl h="-7200000" s="0" l="0"/>
                                      </p:by>
                                    </p:animClr>
                                    <p:set>
                                      <p:cBhvr>
                                        <p:cTn id="22" dur="500" fill="hold"/>
                                        <p:tgtEl>
                                          <p:spTgt spid="330756"/>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07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07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07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dir="cw">
                                      <p:cBhvr override="childStyle">
                                        <p:cTn id="34" dur="500" fill="hold"/>
                                        <p:tgtEl>
                                          <p:spTgt spid="330761"/>
                                        </p:tgtEl>
                                        <p:attrNameLst>
                                          <p:attrName>style.color</p:attrName>
                                        </p:attrNameLst>
                                      </p:cBhvr>
                                      <p:by>
                                        <p:hsl h="-7200000" s="0" l="0"/>
                                      </p:by>
                                    </p:animClr>
                                    <p:animClr clrSpc="hsl" dir="cw">
                                      <p:cBhvr>
                                        <p:cTn id="35" dur="500" fill="hold"/>
                                        <p:tgtEl>
                                          <p:spTgt spid="330761"/>
                                        </p:tgtEl>
                                        <p:attrNameLst>
                                          <p:attrName>fillcolor</p:attrName>
                                        </p:attrNameLst>
                                      </p:cBhvr>
                                      <p:by>
                                        <p:hsl h="-7200000" s="0" l="0"/>
                                      </p:by>
                                    </p:animClr>
                                    <p:animClr clrSpc="hsl" dir="cw">
                                      <p:cBhvr>
                                        <p:cTn id="36" dur="500" fill="hold"/>
                                        <p:tgtEl>
                                          <p:spTgt spid="330761"/>
                                        </p:tgtEl>
                                        <p:attrNameLst>
                                          <p:attrName>stroke.color</p:attrName>
                                        </p:attrNameLst>
                                      </p:cBhvr>
                                      <p:by>
                                        <p:hsl h="-7200000" s="0" l="0"/>
                                      </p:by>
                                    </p:animClr>
                                    <p:set>
                                      <p:cBhvr>
                                        <p:cTn id="37" dur="500" fill="hold"/>
                                        <p:tgtEl>
                                          <p:spTgt spid="330761"/>
                                        </p:tgtEl>
                                        <p:attrNameLst>
                                          <p:attrName>fill.type</p:attrName>
                                        </p:attrNameLst>
                                      </p:cBhvr>
                                      <p:to>
                                        <p:strVal val="solid"/>
                                      </p:to>
                                    </p:set>
                                  </p:childTnLst>
                                </p:cTn>
                              </p:par>
                              <p:par>
                                <p:cTn id="38" presetID="22" presetClass="emph" presetSubtype="0" fill="hold" grpId="0" nodeType="withEffect">
                                  <p:stCondLst>
                                    <p:cond delay="0"/>
                                  </p:stCondLst>
                                  <p:childTnLst>
                                    <p:animClr clrSpc="hsl" dir="cw">
                                      <p:cBhvr override="childStyle">
                                        <p:cTn id="39" dur="500" fill="hold"/>
                                        <p:tgtEl>
                                          <p:spTgt spid="330759"/>
                                        </p:tgtEl>
                                        <p:attrNameLst>
                                          <p:attrName>style.color</p:attrName>
                                        </p:attrNameLst>
                                      </p:cBhvr>
                                      <p:by>
                                        <p:hsl h="-7200000" s="0" l="0"/>
                                      </p:by>
                                    </p:animClr>
                                    <p:animClr clrSpc="hsl" dir="cw">
                                      <p:cBhvr>
                                        <p:cTn id="40" dur="500" fill="hold"/>
                                        <p:tgtEl>
                                          <p:spTgt spid="330759"/>
                                        </p:tgtEl>
                                        <p:attrNameLst>
                                          <p:attrName>fillcolor</p:attrName>
                                        </p:attrNameLst>
                                      </p:cBhvr>
                                      <p:by>
                                        <p:hsl h="-7200000" s="0" l="0"/>
                                      </p:by>
                                    </p:animClr>
                                    <p:animClr clrSpc="hsl" dir="cw">
                                      <p:cBhvr>
                                        <p:cTn id="41" dur="500" fill="hold"/>
                                        <p:tgtEl>
                                          <p:spTgt spid="330759"/>
                                        </p:tgtEl>
                                        <p:attrNameLst>
                                          <p:attrName>stroke.color</p:attrName>
                                        </p:attrNameLst>
                                      </p:cBhvr>
                                      <p:by>
                                        <p:hsl h="-7200000" s="0" l="0"/>
                                      </p:by>
                                    </p:animClr>
                                    <p:set>
                                      <p:cBhvr>
                                        <p:cTn id="42" dur="500" fill="hold"/>
                                        <p:tgtEl>
                                          <p:spTgt spid="3307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animBg="1"/>
      <p:bldP spid="330757" grpId="0" animBg="1"/>
      <p:bldP spid="330759" grpId="0" animBg="1"/>
      <p:bldP spid="330761" grpId="0" animBg="1"/>
      <p:bldP spid="330762" grpId="0"/>
      <p:bldP spid="330763" grpId="0" animBg="1"/>
      <p:bldP spid="330764" grpId="0"/>
      <p:bldP spid="330765" grpId="0" animBg="1"/>
      <p:bldP spid="330766" grpId="0" animBg="1"/>
      <p:bldP spid="3307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63" name="Line 11"/>
          <p:cNvSpPr>
            <a:spLocks noChangeShapeType="1"/>
          </p:cNvSpPr>
          <p:nvPr/>
        </p:nvSpPr>
        <p:spPr bwMode="auto">
          <a:xfrm flipV="1">
            <a:off x="2286000" y="2362200"/>
            <a:ext cx="381000" cy="1676400"/>
          </a:xfrm>
          <a:prstGeom prst="line">
            <a:avLst/>
          </a:prstGeom>
          <a:noFill/>
          <a:ln w="76200">
            <a:solidFill>
              <a:srgbClr val="66CCFF"/>
            </a:solidFill>
            <a:round/>
            <a:headEnd/>
            <a:tailEnd type="triangle" w="med" len="med"/>
          </a:ln>
        </p:spPr>
        <p:txBody>
          <a:bodyPr wrap="none"/>
          <a:lstStyle/>
          <a:p>
            <a:endParaRPr lang="en-US"/>
          </a:p>
        </p:txBody>
      </p:sp>
      <p:sp>
        <p:nvSpPr>
          <p:cNvPr id="17411" name="Rectangle 2"/>
          <p:cNvSpPr>
            <a:spLocks noGrp="1" noChangeArrowheads="1"/>
          </p:cNvSpPr>
          <p:nvPr>
            <p:ph type="title" idx="4294967295"/>
          </p:nvPr>
        </p:nvSpPr>
        <p:spPr>
          <a:xfrm>
            <a:off x="457200" y="274638"/>
            <a:ext cx="8229600" cy="762000"/>
          </a:xfrm>
        </p:spPr>
        <p:txBody>
          <a:bodyPr/>
          <a:lstStyle/>
          <a:p>
            <a:pPr eaLnBrk="1" hangingPunct="1"/>
            <a:r>
              <a:rPr lang="en-US" sz="3600" b="1" smtClean="0">
                <a:solidFill>
                  <a:srgbClr val="FFFF66"/>
                </a:solidFill>
                <a:latin typeface="Century Gothic" pitchFamily="34" charset="0"/>
              </a:rPr>
              <a:t>Mechanisms of Parenting</a:t>
            </a:r>
          </a:p>
        </p:txBody>
      </p:sp>
      <p:sp>
        <p:nvSpPr>
          <p:cNvPr id="17412" name="Rectangle 3"/>
          <p:cNvSpPr>
            <a:spLocks noChangeArrowheads="1"/>
          </p:cNvSpPr>
          <p:nvPr/>
        </p:nvSpPr>
        <p:spPr bwMode="auto">
          <a:xfrm>
            <a:off x="3635375" y="4149725"/>
            <a:ext cx="2016125"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pitchFamily="34" charset="0"/>
              </a:rPr>
              <a:t>Parenting </a:t>
            </a:r>
          </a:p>
          <a:p>
            <a:pPr algn="ctr" rtl="1"/>
            <a:r>
              <a:rPr lang="en-US" sz="2000" b="1">
                <a:solidFill>
                  <a:srgbClr val="FFFF99"/>
                </a:solidFill>
                <a:cs typeface="Arial" pitchFamily="34" charset="0"/>
              </a:rPr>
              <a:t>behavior</a:t>
            </a:r>
          </a:p>
        </p:txBody>
      </p:sp>
      <p:sp>
        <p:nvSpPr>
          <p:cNvPr id="17413" name="Line 4"/>
          <p:cNvSpPr>
            <a:spLocks noChangeShapeType="1"/>
          </p:cNvSpPr>
          <p:nvPr/>
        </p:nvSpPr>
        <p:spPr bwMode="auto">
          <a:xfrm>
            <a:off x="2411413" y="4799013"/>
            <a:ext cx="1152525" cy="0"/>
          </a:xfrm>
          <a:prstGeom prst="line">
            <a:avLst/>
          </a:prstGeom>
          <a:noFill/>
          <a:ln w="57150">
            <a:solidFill>
              <a:srgbClr val="660066"/>
            </a:solidFill>
            <a:round/>
            <a:headEnd/>
            <a:tailEnd type="triangle" w="med" len="med"/>
          </a:ln>
        </p:spPr>
        <p:txBody>
          <a:bodyPr/>
          <a:lstStyle/>
          <a:p>
            <a:endParaRPr lang="en-US"/>
          </a:p>
        </p:txBody>
      </p:sp>
      <p:sp>
        <p:nvSpPr>
          <p:cNvPr id="17414" name="Rectangle 5"/>
          <p:cNvSpPr>
            <a:spLocks noChangeArrowheads="1"/>
          </p:cNvSpPr>
          <p:nvPr/>
        </p:nvSpPr>
        <p:spPr bwMode="auto">
          <a:xfrm>
            <a:off x="539750" y="4149725"/>
            <a:ext cx="1871663"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pitchFamily="34" charset="0"/>
              </a:rPr>
              <a:t>Parent’s </a:t>
            </a:r>
          </a:p>
          <a:p>
            <a:pPr algn="ctr" rtl="1"/>
            <a:r>
              <a:rPr lang="en-US" sz="2000" b="1">
                <a:solidFill>
                  <a:srgbClr val="FF0066"/>
                </a:solidFill>
                <a:cs typeface="Arial" pitchFamily="34" charset="0"/>
              </a:rPr>
              <a:t>personality</a:t>
            </a:r>
          </a:p>
        </p:txBody>
      </p:sp>
      <p:sp>
        <p:nvSpPr>
          <p:cNvPr id="17415" name="Rectangle 6"/>
          <p:cNvSpPr>
            <a:spLocks noChangeArrowheads="1"/>
          </p:cNvSpPr>
          <p:nvPr/>
        </p:nvSpPr>
        <p:spPr bwMode="auto">
          <a:xfrm>
            <a:off x="3635375" y="2133600"/>
            <a:ext cx="2016125" cy="1152525"/>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pitchFamily="34" charset="0"/>
              </a:rPr>
              <a:t>Contextual</a:t>
            </a:r>
            <a:r>
              <a:rPr lang="en-US" sz="2000" b="1">
                <a:solidFill>
                  <a:schemeClr val="bg1"/>
                </a:solidFill>
                <a:cs typeface="Arial" pitchFamily="34" charset="0"/>
              </a:rPr>
              <a:t> </a:t>
            </a:r>
          </a:p>
          <a:p>
            <a:pPr algn="ctr" rtl="1"/>
            <a:r>
              <a:rPr lang="en-US" sz="2000" b="1">
                <a:solidFill>
                  <a:srgbClr val="FFFF99"/>
                </a:solidFill>
                <a:cs typeface="Arial" pitchFamily="34" charset="0"/>
              </a:rPr>
              <a:t>factors</a:t>
            </a:r>
          </a:p>
        </p:txBody>
      </p:sp>
      <p:sp>
        <p:nvSpPr>
          <p:cNvPr id="17416" name="Rectangle 7"/>
          <p:cNvSpPr>
            <a:spLocks noChangeArrowheads="1"/>
          </p:cNvSpPr>
          <p:nvPr/>
        </p:nvSpPr>
        <p:spPr bwMode="auto">
          <a:xfrm>
            <a:off x="6732588" y="4149725"/>
            <a:ext cx="1798637" cy="1225550"/>
          </a:xfrm>
          <a:prstGeom prst="rect">
            <a:avLst/>
          </a:prstGeom>
          <a:solidFill>
            <a:srgbClr val="660066"/>
          </a:solidFill>
          <a:ln w="28575">
            <a:solidFill>
              <a:srgbClr val="660066"/>
            </a:solidFill>
            <a:miter lim="800000"/>
            <a:headEnd/>
            <a:tailEnd/>
          </a:ln>
        </p:spPr>
        <p:txBody>
          <a:bodyPr wrap="none" anchor="ctr"/>
          <a:lstStyle/>
          <a:p>
            <a:pPr algn="ctr"/>
            <a:r>
              <a:rPr lang="en-US" sz="2000" b="1">
                <a:solidFill>
                  <a:srgbClr val="FFFF99"/>
                </a:solidFill>
                <a:cs typeface="Arial" pitchFamily="34" charset="0"/>
              </a:rPr>
              <a:t>Child’s </a:t>
            </a:r>
          </a:p>
          <a:p>
            <a:pPr algn="ctr"/>
            <a:r>
              <a:rPr lang="en-US" sz="2000" b="1">
                <a:solidFill>
                  <a:srgbClr val="FFFF99"/>
                </a:solidFill>
                <a:cs typeface="Arial" pitchFamily="34" charset="0"/>
              </a:rPr>
              <a:t>characteristics</a:t>
            </a:r>
          </a:p>
        </p:txBody>
      </p:sp>
      <p:sp>
        <p:nvSpPr>
          <p:cNvPr id="17417" name="Line 8"/>
          <p:cNvSpPr>
            <a:spLocks noChangeShapeType="1"/>
          </p:cNvSpPr>
          <p:nvPr/>
        </p:nvSpPr>
        <p:spPr bwMode="auto">
          <a:xfrm>
            <a:off x="4572000" y="3286125"/>
            <a:ext cx="0" cy="792163"/>
          </a:xfrm>
          <a:prstGeom prst="line">
            <a:avLst/>
          </a:prstGeom>
          <a:noFill/>
          <a:ln w="38100">
            <a:solidFill>
              <a:srgbClr val="660066"/>
            </a:solidFill>
            <a:round/>
            <a:headEnd/>
            <a:tailEnd type="triangle" w="med" len="med"/>
          </a:ln>
        </p:spPr>
        <p:txBody>
          <a:bodyPr/>
          <a:lstStyle/>
          <a:p>
            <a:endParaRPr lang="en-US"/>
          </a:p>
        </p:txBody>
      </p:sp>
      <p:sp>
        <p:nvSpPr>
          <p:cNvPr id="17418" name="Line 9"/>
          <p:cNvSpPr>
            <a:spLocks noChangeShapeType="1"/>
          </p:cNvSpPr>
          <p:nvPr/>
        </p:nvSpPr>
        <p:spPr bwMode="auto">
          <a:xfrm flipH="1">
            <a:off x="5722938" y="4799013"/>
            <a:ext cx="1009650" cy="0"/>
          </a:xfrm>
          <a:prstGeom prst="line">
            <a:avLst/>
          </a:prstGeom>
          <a:noFill/>
          <a:ln w="57150">
            <a:solidFill>
              <a:srgbClr val="660066"/>
            </a:solidFill>
            <a:round/>
            <a:headEnd/>
            <a:tailEnd type="triangle" w="med" len="med"/>
          </a:ln>
        </p:spPr>
        <p:txBody>
          <a:bodyPr/>
          <a:lstStyle/>
          <a:p>
            <a:endParaRPr lang="en-US"/>
          </a:p>
        </p:txBody>
      </p:sp>
      <p:sp>
        <p:nvSpPr>
          <p:cNvPr id="17419" name="Line 11"/>
          <p:cNvSpPr>
            <a:spLocks noChangeShapeType="1"/>
          </p:cNvSpPr>
          <p:nvPr/>
        </p:nvSpPr>
        <p:spPr bwMode="auto">
          <a:xfrm>
            <a:off x="533400" y="3124200"/>
            <a:ext cx="152400" cy="838200"/>
          </a:xfrm>
          <a:prstGeom prst="line">
            <a:avLst/>
          </a:prstGeom>
          <a:noFill/>
          <a:ln w="76200">
            <a:solidFill>
              <a:srgbClr val="66CCFF"/>
            </a:solidFill>
            <a:round/>
            <a:headEnd/>
            <a:tailEnd type="triangle" w="med" len="med"/>
          </a:ln>
        </p:spPr>
        <p:txBody>
          <a:bodyPr wrap="none"/>
          <a:lstStyle/>
          <a:p>
            <a:endParaRPr lang="en-US"/>
          </a:p>
        </p:txBody>
      </p:sp>
      <p:sp>
        <p:nvSpPr>
          <p:cNvPr id="17420" name="Rectangle 12"/>
          <p:cNvSpPr>
            <a:spLocks noChangeArrowheads="1"/>
          </p:cNvSpPr>
          <p:nvPr/>
        </p:nvSpPr>
        <p:spPr bwMode="auto">
          <a:xfrm>
            <a:off x="6096000" y="2133600"/>
            <a:ext cx="1905000" cy="701675"/>
          </a:xfrm>
          <a:prstGeom prst="rect">
            <a:avLst/>
          </a:prstGeom>
          <a:noFill/>
          <a:ln w="9525">
            <a:noFill/>
            <a:miter lim="800000"/>
            <a:headEnd/>
            <a:tailEnd/>
          </a:ln>
        </p:spPr>
        <p:txBody>
          <a:bodyPr>
            <a:spAutoFit/>
          </a:bodyPr>
          <a:lstStyle/>
          <a:p>
            <a:pPr algn="ctr"/>
            <a:r>
              <a:rPr lang="en-US" sz="2000">
                <a:solidFill>
                  <a:srgbClr val="FFFF99"/>
                </a:solidFill>
              </a:rPr>
              <a:t>Evocative GE Correlation</a:t>
            </a:r>
          </a:p>
        </p:txBody>
      </p:sp>
      <p:sp>
        <p:nvSpPr>
          <p:cNvPr id="17421" name="Oval 13"/>
          <p:cNvSpPr>
            <a:spLocks noChangeArrowheads="1"/>
          </p:cNvSpPr>
          <p:nvPr/>
        </p:nvSpPr>
        <p:spPr bwMode="auto">
          <a:xfrm>
            <a:off x="152400" y="2667000"/>
            <a:ext cx="685800" cy="685800"/>
          </a:xfrm>
          <a:prstGeom prst="ellipse">
            <a:avLst/>
          </a:prstGeom>
          <a:solidFill>
            <a:srgbClr val="66CCFF"/>
          </a:solidFill>
          <a:ln w="9525">
            <a:solidFill>
              <a:srgbClr val="66CCFF"/>
            </a:solidFill>
            <a:round/>
            <a:headEnd/>
            <a:tailEnd/>
          </a:ln>
        </p:spPr>
        <p:txBody>
          <a:bodyPr wrap="none" anchor="ctr"/>
          <a:lstStyle/>
          <a:p>
            <a:pPr algn="ctr"/>
            <a:r>
              <a:rPr lang="en-US" sz="2800">
                <a:solidFill>
                  <a:srgbClr val="FFFF99"/>
                </a:solidFill>
              </a:rPr>
              <a:t>G</a:t>
            </a:r>
            <a:r>
              <a:rPr lang="en-US" sz="2800" baseline="-25000">
                <a:solidFill>
                  <a:srgbClr val="FFFF99"/>
                </a:solidFill>
              </a:rPr>
              <a:t>p</a:t>
            </a:r>
          </a:p>
        </p:txBody>
      </p:sp>
      <p:sp>
        <p:nvSpPr>
          <p:cNvPr id="17422" name="Line 14"/>
          <p:cNvSpPr>
            <a:spLocks noChangeShapeType="1"/>
          </p:cNvSpPr>
          <p:nvPr/>
        </p:nvSpPr>
        <p:spPr bwMode="auto">
          <a:xfrm flipH="1">
            <a:off x="8077200" y="2667000"/>
            <a:ext cx="304800" cy="1371600"/>
          </a:xfrm>
          <a:prstGeom prst="line">
            <a:avLst/>
          </a:prstGeom>
          <a:noFill/>
          <a:ln w="76200">
            <a:solidFill>
              <a:srgbClr val="6699FF"/>
            </a:solidFill>
            <a:round/>
            <a:headEnd/>
            <a:tailEnd type="triangle" w="med" len="med"/>
          </a:ln>
        </p:spPr>
        <p:txBody>
          <a:bodyPr wrap="none"/>
          <a:lstStyle/>
          <a:p>
            <a:endParaRPr lang="en-US"/>
          </a:p>
        </p:txBody>
      </p:sp>
      <p:sp>
        <p:nvSpPr>
          <p:cNvPr id="17423" name="Oval 15"/>
          <p:cNvSpPr>
            <a:spLocks noChangeArrowheads="1"/>
          </p:cNvSpPr>
          <p:nvPr/>
        </p:nvSpPr>
        <p:spPr bwMode="auto">
          <a:xfrm>
            <a:off x="8001000" y="1905000"/>
            <a:ext cx="838200" cy="914400"/>
          </a:xfrm>
          <a:prstGeom prst="ellipse">
            <a:avLst/>
          </a:prstGeom>
          <a:solidFill>
            <a:srgbClr val="6699FF"/>
          </a:solidFill>
          <a:ln w="9525">
            <a:solidFill>
              <a:srgbClr val="6699FF"/>
            </a:solidFill>
            <a:round/>
            <a:headEnd/>
            <a:tailEnd/>
          </a:ln>
        </p:spPr>
        <p:txBody>
          <a:bodyPr wrap="none" anchor="ctr"/>
          <a:lstStyle/>
          <a:p>
            <a:pPr algn="ctr"/>
            <a:r>
              <a:rPr lang="en-US" sz="2800">
                <a:solidFill>
                  <a:srgbClr val="FFFF99"/>
                </a:solidFill>
              </a:rPr>
              <a:t>G</a:t>
            </a:r>
            <a:r>
              <a:rPr lang="en-US" sz="2800" baseline="-25000">
                <a:solidFill>
                  <a:srgbClr val="FFFF99"/>
                </a:solidFill>
              </a:rPr>
              <a:t>c</a:t>
            </a:r>
          </a:p>
        </p:txBody>
      </p:sp>
      <p:sp>
        <p:nvSpPr>
          <p:cNvPr id="81936" name="Text Box 16"/>
          <p:cNvSpPr txBox="1">
            <a:spLocks noChangeArrowheads="1"/>
          </p:cNvSpPr>
          <p:nvPr/>
        </p:nvSpPr>
        <p:spPr bwMode="auto">
          <a:xfrm>
            <a:off x="1828800" y="5867400"/>
            <a:ext cx="2470150" cy="366713"/>
          </a:xfrm>
          <a:prstGeom prst="rect">
            <a:avLst/>
          </a:prstGeom>
          <a:noFill/>
          <a:ln w="9525">
            <a:noFill/>
            <a:miter lim="800000"/>
            <a:headEnd/>
            <a:tailEnd/>
          </a:ln>
        </p:spPr>
        <p:txBody>
          <a:bodyPr wrap="none">
            <a:spAutoFit/>
          </a:bodyPr>
          <a:lstStyle/>
          <a:p>
            <a:r>
              <a:rPr lang="en-US" b="1"/>
              <a:t>Partner relationships</a:t>
            </a:r>
          </a:p>
        </p:txBody>
      </p:sp>
      <p:sp>
        <p:nvSpPr>
          <p:cNvPr id="81937" name="Text Box 17"/>
          <p:cNvSpPr txBox="1">
            <a:spLocks noChangeArrowheads="1"/>
          </p:cNvSpPr>
          <p:nvPr/>
        </p:nvSpPr>
        <p:spPr bwMode="auto">
          <a:xfrm>
            <a:off x="990600" y="3048000"/>
            <a:ext cx="1771650" cy="366713"/>
          </a:xfrm>
          <a:prstGeom prst="rect">
            <a:avLst/>
          </a:prstGeom>
          <a:noFill/>
          <a:ln w="9525">
            <a:noFill/>
            <a:miter lim="800000"/>
            <a:headEnd/>
            <a:tailEnd/>
          </a:ln>
        </p:spPr>
        <p:txBody>
          <a:bodyPr wrap="none">
            <a:spAutoFit/>
          </a:bodyPr>
          <a:lstStyle/>
          <a:p>
            <a:r>
              <a:rPr lang="en-US" b="1"/>
              <a:t>Social support</a:t>
            </a:r>
          </a:p>
        </p:txBody>
      </p:sp>
      <p:sp>
        <p:nvSpPr>
          <p:cNvPr id="81938" name="Text Box 18"/>
          <p:cNvSpPr txBox="1">
            <a:spLocks noChangeArrowheads="1"/>
          </p:cNvSpPr>
          <p:nvPr/>
        </p:nvSpPr>
        <p:spPr bwMode="auto">
          <a:xfrm>
            <a:off x="1447800" y="1981200"/>
            <a:ext cx="2089150" cy="366713"/>
          </a:xfrm>
          <a:prstGeom prst="rect">
            <a:avLst/>
          </a:prstGeom>
          <a:noFill/>
          <a:ln w="9525">
            <a:noFill/>
            <a:miter lim="800000"/>
            <a:headEnd/>
            <a:tailEnd/>
          </a:ln>
        </p:spPr>
        <p:txBody>
          <a:bodyPr wrap="none">
            <a:spAutoFit/>
          </a:bodyPr>
          <a:lstStyle/>
          <a:p>
            <a:r>
              <a:rPr lang="en-US" b="1"/>
              <a:t>Psychopathology</a:t>
            </a:r>
          </a:p>
        </p:txBody>
      </p:sp>
      <p:sp>
        <p:nvSpPr>
          <p:cNvPr id="3" name="Line 11"/>
          <p:cNvSpPr>
            <a:spLocks noChangeShapeType="1"/>
          </p:cNvSpPr>
          <p:nvPr/>
        </p:nvSpPr>
        <p:spPr bwMode="auto">
          <a:xfrm flipH="1" flipV="1">
            <a:off x="1143000" y="3429000"/>
            <a:ext cx="76200" cy="533400"/>
          </a:xfrm>
          <a:prstGeom prst="line">
            <a:avLst/>
          </a:prstGeom>
          <a:noFill/>
          <a:ln w="76200">
            <a:solidFill>
              <a:srgbClr val="66CCFF"/>
            </a:solidFill>
            <a:round/>
            <a:headEnd/>
            <a:tailEnd type="triangle" w="med" len="med"/>
          </a:ln>
        </p:spPr>
        <p:txBody>
          <a:bodyPr wrap="none"/>
          <a:lstStyle/>
          <a:p>
            <a:endParaRPr lang="en-US"/>
          </a:p>
        </p:txBody>
      </p:sp>
      <p:sp>
        <p:nvSpPr>
          <p:cNvPr id="4" name="Line 11"/>
          <p:cNvSpPr>
            <a:spLocks noChangeShapeType="1"/>
          </p:cNvSpPr>
          <p:nvPr/>
        </p:nvSpPr>
        <p:spPr bwMode="auto">
          <a:xfrm>
            <a:off x="1447800" y="5562600"/>
            <a:ext cx="152400" cy="457200"/>
          </a:xfrm>
          <a:prstGeom prst="line">
            <a:avLst/>
          </a:prstGeom>
          <a:noFill/>
          <a:ln w="76200">
            <a:solidFill>
              <a:srgbClr val="66CCFF"/>
            </a:solidFill>
            <a:round/>
            <a:headEnd/>
            <a:tailEnd type="triangle" w="med" len="med"/>
          </a:ln>
        </p:spPr>
        <p:txBody>
          <a:bodyPr wrap="none"/>
          <a:lstStyle/>
          <a:p>
            <a:endParaRPr lang="en-US"/>
          </a:p>
        </p:txBody>
      </p:sp>
      <p:sp>
        <p:nvSpPr>
          <p:cNvPr id="5" name="Line 11"/>
          <p:cNvSpPr>
            <a:spLocks noChangeShapeType="1"/>
          </p:cNvSpPr>
          <p:nvPr/>
        </p:nvSpPr>
        <p:spPr bwMode="auto">
          <a:xfrm flipV="1">
            <a:off x="4495800" y="5562600"/>
            <a:ext cx="381000" cy="457200"/>
          </a:xfrm>
          <a:prstGeom prst="line">
            <a:avLst/>
          </a:prstGeom>
          <a:noFill/>
          <a:ln w="76200">
            <a:solidFill>
              <a:srgbClr val="66CCFF"/>
            </a:solidFill>
            <a:round/>
            <a:headEnd/>
            <a:tailEnd type="triangle" w="med" len="med"/>
          </a:ln>
        </p:spPr>
        <p:txBody>
          <a:bodyPr wrap="none"/>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37"/>
                                        </p:tgtEl>
                                        <p:attrNameLst>
                                          <p:attrName>style.visibility</p:attrName>
                                        </p:attrNameLst>
                                      </p:cBhvr>
                                      <p:to>
                                        <p:strVal val="visible"/>
                                      </p:to>
                                    </p:set>
                                    <p:animEffect transition="in" filter="dissolve">
                                      <p:cBhvr>
                                        <p:cTn id="10" dur="500"/>
                                        <p:tgtEl>
                                          <p:spTgt spid="8193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grpId="1" nodeType="withEffect">
                                  <p:stCondLst>
                                    <p:cond delay="0"/>
                                  </p:stCondLst>
                                  <p:childTnLst>
                                    <p:set>
                                      <p:cBhvr>
                                        <p:cTn id="17" dur="1" fill="hold">
                                          <p:stCondLst>
                                            <p:cond delay="0"/>
                                          </p:stCondLst>
                                        </p:cTn>
                                        <p:tgtEl>
                                          <p:spTgt spid="81937"/>
                                        </p:tgtEl>
                                        <p:attrNameLst>
                                          <p:attrName>style.visibility</p:attrName>
                                        </p:attrNameLst>
                                      </p:cBhvr>
                                      <p:to>
                                        <p:strVal val="visible"/>
                                      </p:to>
                                    </p:set>
                                    <p:animEffect transition="in" filter="dissolve">
                                      <p:cBhvr>
                                        <p:cTn id="18" dur="500"/>
                                        <p:tgtEl>
                                          <p:spTgt spid="8193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30763"/>
                                        </p:tgtEl>
                                        <p:attrNameLst>
                                          <p:attrName>style.visibility</p:attrName>
                                        </p:attrNameLst>
                                      </p:cBhvr>
                                      <p:to>
                                        <p:strVal val="visible"/>
                                      </p:to>
                                    </p:set>
                                    <p:animEffect transition="in" filter="dissolve">
                                      <p:cBhvr>
                                        <p:cTn id="21" dur="500"/>
                                        <p:tgtEl>
                                          <p:spTgt spid="33076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1938"/>
                                        </p:tgtEl>
                                        <p:attrNameLst>
                                          <p:attrName>style.visibility</p:attrName>
                                        </p:attrNameLst>
                                      </p:cBhvr>
                                      <p:to>
                                        <p:strVal val="visible"/>
                                      </p:to>
                                    </p:set>
                                    <p:animEffect transition="in" filter="dissolve">
                                      <p:cBhvr>
                                        <p:cTn id="24" dur="500"/>
                                        <p:tgtEl>
                                          <p:spTgt spid="8193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81936"/>
                                        </p:tgtEl>
                                        <p:attrNameLst>
                                          <p:attrName>style.visibility</p:attrName>
                                        </p:attrNameLst>
                                      </p:cBhvr>
                                      <p:to>
                                        <p:strVal val="visible"/>
                                      </p:to>
                                    </p:set>
                                    <p:animEffect transition="in" filter="dissolve">
                                      <p:cBhvr>
                                        <p:cTn id="32" dur="500"/>
                                        <p:tgtEl>
                                          <p:spTgt spid="8193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3" grpId="0" animBg="1"/>
      <p:bldP spid="81936" grpId="0"/>
      <p:bldP spid="81937" grpId="0"/>
      <p:bldP spid="81937" grpId="1"/>
      <p:bldP spid="81938" grpId="0"/>
      <p:bldP spid="3" grpId="0" animBg="1"/>
      <p:bldP spid="3" grpId="1"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600" b="1" smtClean="0"/>
              <a:t>Examining links between parenting &amp; adolescent adjustment</a:t>
            </a:r>
          </a:p>
        </p:txBody>
      </p:sp>
      <p:sp>
        <p:nvSpPr>
          <p:cNvPr id="18435" name="Content Placeholder 2"/>
          <p:cNvSpPr>
            <a:spLocks noGrp="1"/>
          </p:cNvSpPr>
          <p:nvPr>
            <p:ph idx="1"/>
          </p:nvPr>
        </p:nvSpPr>
        <p:spPr>
          <a:xfrm>
            <a:off x="457200" y="1905000"/>
            <a:ext cx="8229600" cy="4221163"/>
          </a:xfrm>
        </p:spPr>
        <p:txBody>
          <a:bodyPr/>
          <a:lstStyle/>
          <a:p>
            <a:pPr eaLnBrk="1" hangingPunct="1"/>
            <a:r>
              <a:rPr lang="en-US" dirty="0" smtClean="0"/>
              <a:t>Combine parent-based and child-based designs</a:t>
            </a:r>
          </a:p>
          <a:p>
            <a:pPr eaLnBrk="1" hangingPunct="1"/>
            <a:endParaRPr lang="en-US" dirty="0" smtClean="0"/>
          </a:p>
          <a:p>
            <a:pPr eaLnBrk="1" hangingPunct="1"/>
            <a:r>
              <a:rPr lang="en-US" dirty="0" smtClean="0"/>
              <a:t>Examine both samples within same model (rather than comparing)</a:t>
            </a:r>
          </a:p>
          <a:p>
            <a:pPr eaLnBrk="1" hangingPunct="1"/>
            <a:endParaRPr lang="en-US" dirty="0" smtClean="0"/>
          </a:p>
          <a:p>
            <a:pPr eaLnBrk="1" hangingPunct="1"/>
            <a:r>
              <a:rPr lang="en-US" dirty="0" smtClean="0"/>
              <a:t>Focus on adolescent adjustment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17513"/>
            <a:ext cx="8140700" cy="627062"/>
          </a:xfrm>
          <a:noFill/>
        </p:spPr>
        <p:txBody>
          <a:bodyPr/>
          <a:lstStyle/>
          <a:p>
            <a:pPr eaLnBrk="1" hangingPunct="1"/>
            <a:r>
              <a:rPr lang="en-US" sz="3600" b="1" smtClean="0">
                <a:latin typeface="Century Gothic" pitchFamily="34" charset="0"/>
              </a:rPr>
              <a:t>Children Of Twins Design </a:t>
            </a:r>
            <a:r>
              <a:rPr lang="en-US" sz="2300" smtClean="0">
                <a:latin typeface="Century Gothic" pitchFamily="34" charset="0"/>
              </a:rPr>
              <a:t>(conceptual)</a:t>
            </a:r>
            <a:endParaRPr lang="en-US" sz="3600" b="1" smtClean="0">
              <a:latin typeface="Century Gothic" pitchFamily="34" charset="0"/>
            </a:endParaRPr>
          </a:p>
        </p:txBody>
      </p:sp>
      <p:sp>
        <p:nvSpPr>
          <p:cNvPr id="19459" name="Rectangle 4"/>
          <p:cNvSpPr>
            <a:spLocks noChangeArrowheads="1"/>
          </p:cNvSpPr>
          <p:nvPr/>
        </p:nvSpPr>
        <p:spPr bwMode="auto">
          <a:xfrm>
            <a:off x="2400300" y="2286000"/>
            <a:ext cx="1600200" cy="6858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p>
        </p:txBody>
      </p:sp>
      <p:sp>
        <p:nvSpPr>
          <p:cNvPr id="19460" name="Rectangle 5"/>
          <p:cNvSpPr>
            <a:spLocks noChangeArrowheads="1"/>
          </p:cNvSpPr>
          <p:nvPr/>
        </p:nvSpPr>
        <p:spPr bwMode="auto">
          <a:xfrm>
            <a:off x="4914900" y="2286000"/>
            <a:ext cx="16002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461" name="Text Box 6"/>
          <p:cNvSpPr txBox="1">
            <a:spLocks noChangeArrowheads="1"/>
          </p:cNvSpPr>
          <p:nvPr/>
        </p:nvSpPr>
        <p:spPr bwMode="auto">
          <a:xfrm>
            <a:off x="24003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1 (Parent)</a:t>
            </a:r>
          </a:p>
        </p:txBody>
      </p:sp>
      <p:sp>
        <p:nvSpPr>
          <p:cNvPr id="19462" name="Text Box 7"/>
          <p:cNvSpPr txBox="1">
            <a:spLocks noChangeArrowheads="1"/>
          </p:cNvSpPr>
          <p:nvPr/>
        </p:nvSpPr>
        <p:spPr bwMode="auto">
          <a:xfrm>
            <a:off x="49149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2 (Parent)</a:t>
            </a:r>
          </a:p>
        </p:txBody>
      </p:sp>
      <p:cxnSp>
        <p:nvCxnSpPr>
          <p:cNvPr id="19463" name="AutoShape 8"/>
          <p:cNvCxnSpPr>
            <a:cxnSpLocks noChangeShapeType="1"/>
            <a:stCxn id="19461" idx="0"/>
            <a:endCxn id="19462" idx="0"/>
          </p:cNvCxnSpPr>
          <p:nvPr/>
        </p:nvCxnSpPr>
        <p:spPr bwMode="auto">
          <a:xfrm rot="5400000" flipV="1">
            <a:off x="4456906" y="1029494"/>
            <a:ext cx="1588" cy="2514600"/>
          </a:xfrm>
          <a:prstGeom prst="curvedConnector3">
            <a:avLst>
              <a:gd name="adj1" fmla="val -31600009"/>
            </a:avLst>
          </a:prstGeom>
          <a:noFill/>
          <a:ln w="38100">
            <a:solidFill>
              <a:schemeClr val="tx2"/>
            </a:solidFill>
            <a:round/>
            <a:headEnd type="triangle" w="med" len="med"/>
            <a:tailEnd type="triangle" w="med" len="med"/>
          </a:ln>
        </p:spPr>
      </p:cxnSp>
      <p:sp>
        <p:nvSpPr>
          <p:cNvPr id="19464" name="Text Box 9"/>
          <p:cNvSpPr txBox="1">
            <a:spLocks noChangeArrowheads="1"/>
          </p:cNvSpPr>
          <p:nvPr/>
        </p:nvSpPr>
        <p:spPr bwMode="auto">
          <a:xfrm>
            <a:off x="3733800" y="1371600"/>
            <a:ext cx="14478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1.0 MZ; .5 DZ</a:t>
            </a:r>
          </a:p>
        </p:txBody>
      </p:sp>
      <p:sp>
        <p:nvSpPr>
          <p:cNvPr id="19465" name="Rectangle 11"/>
          <p:cNvSpPr>
            <a:spLocks noChangeArrowheads="1"/>
          </p:cNvSpPr>
          <p:nvPr/>
        </p:nvSpPr>
        <p:spPr bwMode="auto">
          <a:xfrm>
            <a:off x="24003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6" name="Rectangle 12"/>
          <p:cNvSpPr>
            <a:spLocks noChangeArrowheads="1"/>
          </p:cNvSpPr>
          <p:nvPr/>
        </p:nvSpPr>
        <p:spPr bwMode="auto">
          <a:xfrm>
            <a:off x="49149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7" name="Text Box 13"/>
          <p:cNvSpPr txBox="1">
            <a:spLocks noChangeArrowheads="1"/>
          </p:cNvSpPr>
          <p:nvPr/>
        </p:nvSpPr>
        <p:spPr bwMode="auto">
          <a:xfrm>
            <a:off x="24003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1</a:t>
            </a:r>
          </a:p>
        </p:txBody>
      </p:sp>
      <p:sp>
        <p:nvSpPr>
          <p:cNvPr id="19468" name="Text Box 14"/>
          <p:cNvSpPr txBox="1">
            <a:spLocks noChangeArrowheads="1"/>
          </p:cNvSpPr>
          <p:nvPr/>
        </p:nvSpPr>
        <p:spPr bwMode="auto">
          <a:xfrm>
            <a:off x="49149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2</a:t>
            </a:r>
          </a:p>
        </p:txBody>
      </p:sp>
      <p:cxnSp>
        <p:nvCxnSpPr>
          <p:cNvPr id="19469" name="AutoShape 15"/>
          <p:cNvCxnSpPr>
            <a:cxnSpLocks noChangeShapeType="1"/>
            <a:stCxn id="19465" idx="2"/>
            <a:endCxn id="19466" idx="2"/>
          </p:cNvCxnSpPr>
          <p:nvPr/>
        </p:nvCxnSpPr>
        <p:spPr bwMode="auto">
          <a:xfrm rot="16200000" flipH="1">
            <a:off x="4456906" y="4229894"/>
            <a:ext cx="1588" cy="2514600"/>
          </a:xfrm>
          <a:prstGeom prst="curvedConnector3">
            <a:avLst>
              <a:gd name="adj1" fmla="val 26100009"/>
            </a:avLst>
          </a:prstGeom>
          <a:noFill/>
          <a:ln w="38100">
            <a:solidFill>
              <a:srgbClr val="66CCFF"/>
            </a:solidFill>
            <a:round/>
            <a:headEnd type="triangle" w="med" len="med"/>
            <a:tailEnd type="triangle" w="med" len="med"/>
          </a:ln>
        </p:spPr>
      </p:cxnSp>
      <p:sp>
        <p:nvSpPr>
          <p:cNvPr id="19470" name="Text Box 16"/>
          <p:cNvSpPr txBox="1">
            <a:spLocks noChangeArrowheads="1"/>
          </p:cNvSpPr>
          <p:nvPr/>
        </p:nvSpPr>
        <p:spPr bwMode="auto">
          <a:xfrm>
            <a:off x="3657600" y="5943600"/>
            <a:ext cx="1752600" cy="581025"/>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.25 MZ parents; .125 DZ parents</a:t>
            </a:r>
          </a:p>
        </p:txBody>
      </p:sp>
      <p:sp>
        <p:nvSpPr>
          <p:cNvPr id="19471" name="Line 18"/>
          <p:cNvSpPr>
            <a:spLocks noChangeShapeType="1"/>
          </p:cNvSpPr>
          <p:nvPr/>
        </p:nvSpPr>
        <p:spPr bwMode="auto">
          <a:xfrm>
            <a:off x="32385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2" name="Line 19"/>
          <p:cNvSpPr>
            <a:spLocks noChangeShapeType="1"/>
          </p:cNvSpPr>
          <p:nvPr/>
        </p:nvSpPr>
        <p:spPr bwMode="auto">
          <a:xfrm>
            <a:off x="56769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3" name="Text Box 20"/>
          <p:cNvSpPr txBox="1">
            <a:spLocks noChangeArrowheads="1"/>
          </p:cNvSpPr>
          <p:nvPr/>
        </p:nvSpPr>
        <p:spPr bwMode="auto">
          <a:xfrm>
            <a:off x="28956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sp>
        <p:nvSpPr>
          <p:cNvPr id="19474" name="Text Box 21"/>
          <p:cNvSpPr txBox="1">
            <a:spLocks noChangeArrowheads="1"/>
          </p:cNvSpPr>
          <p:nvPr/>
        </p:nvSpPr>
        <p:spPr bwMode="auto">
          <a:xfrm>
            <a:off x="56388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75" name="Group 22"/>
          <p:cNvGrpSpPr>
            <a:grpSpLocks/>
          </p:cNvGrpSpPr>
          <p:nvPr/>
        </p:nvGrpSpPr>
        <p:grpSpPr bwMode="auto">
          <a:xfrm>
            <a:off x="419100" y="2286000"/>
            <a:ext cx="8229600" cy="2514600"/>
            <a:chOff x="264" y="1440"/>
            <a:chExt cx="5184" cy="1584"/>
          </a:xfrm>
        </p:grpSpPr>
        <p:sp>
          <p:nvSpPr>
            <p:cNvPr id="19481" name="Line 23"/>
            <p:cNvSpPr>
              <a:spLocks noChangeShapeType="1"/>
            </p:cNvSpPr>
            <p:nvPr/>
          </p:nvSpPr>
          <p:spPr bwMode="auto">
            <a:xfrm>
              <a:off x="648" y="1872"/>
              <a:ext cx="1056" cy="1152"/>
            </a:xfrm>
            <a:prstGeom prst="line">
              <a:avLst/>
            </a:prstGeom>
            <a:noFill/>
            <a:ln w="38100">
              <a:solidFill>
                <a:srgbClr val="6C5680"/>
              </a:solidFill>
              <a:round/>
              <a:headEnd/>
              <a:tailEnd type="triangle" w="med" len="med"/>
            </a:ln>
          </p:spPr>
          <p:txBody>
            <a:bodyPr wrap="none"/>
            <a:lstStyle/>
            <a:p>
              <a:endParaRPr lang="en-US"/>
            </a:p>
          </p:txBody>
        </p:sp>
        <p:grpSp>
          <p:nvGrpSpPr>
            <p:cNvPr id="19482" name="Group 24"/>
            <p:cNvGrpSpPr>
              <a:grpSpLocks/>
            </p:cNvGrpSpPr>
            <p:nvPr/>
          </p:nvGrpSpPr>
          <p:grpSpPr bwMode="auto">
            <a:xfrm>
              <a:off x="264" y="1440"/>
              <a:ext cx="1008" cy="432"/>
              <a:chOff x="264" y="1440"/>
              <a:chExt cx="1008" cy="432"/>
            </a:xfrm>
          </p:grpSpPr>
          <p:sp>
            <p:nvSpPr>
              <p:cNvPr id="19489" name="Rectangle 25"/>
              <p:cNvSpPr>
                <a:spLocks noChangeArrowheads="1"/>
              </p:cNvSpPr>
              <p:nvPr/>
            </p:nvSpPr>
            <p:spPr bwMode="auto">
              <a:xfrm>
                <a:off x="264"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90" name="Text Box 26"/>
              <p:cNvSpPr txBox="1">
                <a:spLocks noChangeArrowheads="1"/>
              </p:cNvSpPr>
              <p:nvPr/>
            </p:nvSpPr>
            <p:spPr bwMode="auto">
              <a:xfrm>
                <a:off x="264"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1 (Parent)</a:t>
                </a:r>
              </a:p>
            </p:txBody>
          </p:sp>
        </p:grpSp>
        <p:sp>
          <p:nvSpPr>
            <p:cNvPr id="19483" name="Text Box 27"/>
            <p:cNvSpPr txBox="1">
              <a:spLocks noChangeArrowheads="1"/>
            </p:cNvSpPr>
            <p:nvPr/>
          </p:nvSpPr>
          <p:spPr bwMode="auto">
            <a:xfrm>
              <a:off x="816"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84" name="Group 28"/>
            <p:cNvGrpSpPr>
              <a:grpSpLocks/>
            </p:cNvGrpSpPr>
            <p:nvPr/>
          </p:nvGrpSpPr>
          <p:grpSpPr bwMode="auto">
            <a:xfrm>
              <a:off x="4440" y="1440"/>
              <a:ext cx="1008" cy="432"/>
              <a:chOff x="4440" y="1440"/>
              <a:chExt cx="1008" cy="432"/>
            </a:xfrm>
          </p:grpSpPr>
          <p:sp>
            <p:nvSpPr>
              <p:cNvPr id="19487" name="Rectangle 29"/>
              <p:cNvSpPr>
                <a:spLocks noChangeArrowheads="1"/>
              </p:cNvSpPr>
              <p:nvPr/>
            </p:nvSpPr>
            <p:spPr bwMode="auto">
              <a:xfrm>
                <a:off x="4440"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88" name="Text Box 30"/>
              <p:cNvSpPr txBox="1">
                <a:spLocks noChangeArrowheads="1"/>
              </p:cNvSpPr>
              <p:nvPr/>
            </p:nvSpPr>
            <p:spPr bwMode="auto">
              <a:xfrm>
                <a:off x="4440"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2 (Parent)</a:t>
                </a:r>
              </a:p>
            </p:txBody>
          </p:sp>
        </p:grpSp>
        <p:sp>
          <p:nvSpPr>
            <p:cNvPr id="19485" name="Line 31"/>
            <p:cNvSpPr>
              <a:spLocks noChangeShapeType="1"/>
            </p:cNvSpPr>
            <p:nvPr/>
          </p:nvSpPr>
          <p:spPr bwMode="auto">
            <a:xfrm flipH="1">
              <a:off x="3864" y="1872"/>
              <a:ext cx="1152" cy="1152"/>
            </a:xfrm>
            <a:prstGeom prst="line">
              <a:avLst/>
            </a:prstGeom>
            <a:noFill/>
            <a:ln w="38100">
              <a:solidFill>
                <a:srgbClr val="6C5680"/>
              </a:solidFill>
              <a:round/>
              <a:headEnd/>
              <a:tailEnd type="triangle" w="med" len="med"/>
            </a:ln>
          </p:spPr>
          <p:txBody>
            <a:bodyPr wrap="none"/>
            <a:lstStyle/>
            <a:p>
              <a:endParaRPr lang="en-US"/>
            </a:p>
          </p:txBody>
        </p:sp>
        <p:sp>
          <p:nvSpPr>
            <p:cNvPr id="19486" name="Text Box 32"/>
            <p:cNvSpPr txBox="1">
              <a:spLocks noChangeArrowheads="1"/>
            </p:cNvSpPr>
            <p:nvPr/>
          </p:nvSpPr>
          <p:spPr bwMode="auto">
            <a:xfrm>
              <a:off x="4464"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sp>
        <p:nvSpPr>
          <p:cNvPr id="19476" name="Line 34"/>
          <p:cNvSpPr>
            <a:spLocks noChangeShapeType="1"/>
          </p:cNvSpPr>
          <p:nvPr/>
        </p:nvSpPr>
        <p:spPr bwMode="auto">
          <a:xfrm flipH="1">
            <a:off x="3390900" y="2971800"/>
            <a:ext cx="21336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7" name="Line 35"/>
          <p:cNvSpPr>
            <a:spLocks noChangeShapeType="1"/>
          </p:cNvSpPr>
          <p:nvPr/>
        </p:nvSpPr>
        <p:spPr bwMode="auto">
          <a:xfrm>
            <a:off x="3390900" y="2971800"/>
            <a:ext cx="20574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8" name="Text Box 36"/>
          <p:cNvSpPr txBox="1">
            <a:spLocks noChangeArrowheads="1"/>
          </p:cNvSpPr>
          <p:nvPr/>
        </p:nvSpPr>
        <p:spPr bwMode="auto">
          <a:xfrm>
            <a:off x="3733800" y="3124200"/>
            <a:ext cx="1600200" cy="581025"/>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 MZ parents; .25 DZ parents</a:t>
            </a:r>
          </a:p>
        </p:txBody>
      </p:sp>
      <p:sp>
        <p:nvSpPr>
          <p:cNvPr id="184357" name="Oval 37"/>
          <p:cNvSpPr>
            <a:spLocks noChangeArrowheads="1"/>
          </p:cNvSpPr>
          <p:nvPr/>
        </p:nvSpPr>
        <p:spPr bwMode="auto">
          <a:xfrm>
            <a:off x="1828800" y="1219200"/>
            <a:ext cx="5257800" cy="5410200"/>
          </a:xfrm>
          <a:prstGeom prst="ellipse">
            <a:avLst/>
          </a:prstGeom>
          <a:noFill/>
          <a:ln w="38100">
            <a:solidFill>
              <a:srgbClr val="CC0099"/>
            </a:solidFill>
            <a:round/>
            <a:headEnd/>
            <a:tailEnd/>
          </a:ln>
        </p:spPr>
        <p:txBody>
          <a:bodyPr wrap="none" anchor="ctr"/>
          <a:lstStyle/>
          <a:p>
            <a:endParaRPr lang="en-US"/>
          </a:p>
        </p:txBody>
      </p:sp>
      <p:sp>
        <p:nvSpPr>
          <p:cNvPr id="184358" name="Oval 38"/>
          <p:cNvSpPr>
            <a:spLocks noChangeArrowheads="1"/>
          </p:cNvSpPr>
          <p:nvPr/>
        </p:nvSpPr>
        <p:spPr bwMode="auto">
          <a:xfrm>
            <a:off x="2133600" y="1219200"/>
            <a:ext cx="4724400" cy="2514600"/>
          </a:xfrm>
          <a:prstGeom prst="ellipse">
            <a:avLst/>
          </a:prstGeom>
          <a:noFill/>
          <a:ln w="38100">
            <a:solidFill>
              <a:srgbClr val="CC0099"/>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8"/>
                                        </p:tgtEl>
                                        <p:attrNameLst>
                                          <p:attrName>style.visibility</p:attrName>
                                        </p:attrNameLst>
                                      </p:cBhvr>
                                      <p:to>
                                        <p:strVal val="visible"/>
                                      </p:to>
                                    </p:set>
                                    <p:anim calcmode="lin" valueType="num">
                                      <p:cBhvr additive="base">
                                        <p:cTn id="7" dur="500" fill="hold"/>
                                        <p:tgtEl>
                                          <p:spTgt spid="184358"/>
                                        </p:tgtEl>
                                        <p:attrNameLst>
                                          <p:attrName>ppt_x</p:attrName>
                                        </p:attrNameLst>
                                      </p:cBhvr>
                                      <p:tavLst>
                                        <p:tav tm="0">
                                          <p:val>
                                            <p:strVal val="0-#ppt_w/2"/>
                                          </p:val>
                                        </p:tav>
                                        <p:tav tm="100000">
                                          <p:val>
                                            <p:strVal val="#ppt_x"/>
                                          </p:val>
                                        </p:tav>
                                      </p:tavLst>
                                    </p:anim>
                                    <p:anim calcmode="lin" valueType="num">
                                      <p:cBhvr additive="base">
                                        <p:cTn id="8" dur="500" fill="hold"/>
                                        <p:tgtEl>
                                          <p:spTgt spid="18435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8435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7"/>
                                        </p:tgtEl>
                                        <p:attrNameLst>
                                          <p:attrName>style.visibility</p:attrName>
                                        </p:attrNameLst>
                                      </p:cBhvr>
                                      <p:to>
                                        <p:strVal val="visible"/>
                                      </p:to>
                                    </p:set>
                                    <p:anim calcmode="lin" valueType="num">
                                      <p:cBhvr additive="base">
                                        <p:cTn id="13" dur="500" fill="hold"/>
                                        <p:tgtEl>
                                          <p:spTgt spid="184357"/>
                                        </p:tgtEl>
                                        <p:attrNameLst>
                                          <p:attrName>ppt_x</p:attrName>
                                        </p:attrNameLst>
                                      </p:cBhvr>
                                      <p:tavLst>
                                        <p:tav tm="0">
                                          <p:val>
                                            <p:strVal val="0-#ppt_w/2"/>
                                          </p:val>
                                        </p:tav>
                                        <p:tav tm="100000">
                                          <p:val>
                                            <p:strVal val="#ppt_x"/>
                                          </p:val>
                                        </p:tav>
                                      </p:tavLst>
                                    </p:anim>
                                    <p:anim calcmode="lin" valueType="num">
                                      <p:cBhvr additive="base">
                                        <p:cTn id="14" dur="500" fill="hold"/>
                                        <p:tgtEl>
                                          <p:spTgt spid="184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7" grpId="0" animBg="1"/>
      <p:bldP spid="1843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2" name="Line 19"/>
          <p:cNvSpPr>
            <a:spLocks noChangeShapeType="1"/>
          </p:cNvSpPr>
          <p:nvPr/>
        </p:nvSpPr>
        <p:spPr bwMode="auto">
          <a:xfrm>
            <a:off x="5105400" y="2971800"/>
            <a:ext cx="571500" cy="1828800"/>
          </a:xfrm>
          <a:prstGeom prst="line">
            <a:avLst/>
          </a:prstGeom>
          <a:noFill/>
          <a:ln w="38100">
            <a:solidFill>
              <a:schemeClr val="tx2"/>
            </a:solidFill>
            <a:round/>
            <a:headEnd/>
            <a:tailEnd type="triangle" w="med" len="med"/>
          </a:ln>
        </p:spPr>
        <p:txBody>
          <a:bodyPr wrap="none"/>
          <a:lstStyle/>
          <a:p>
            <a:endParaRPr lang="en-US"/>
          </a:p>
        </p:txBody>
      </p:sp>
      <p:sp>
        <p:nvSpPr>
          <p:cNvPr id="19471" name="Line 18"/>
          <p:cNvSpPr>
            <a:spLocks noChangeShapeType="1"/>
          </p:cNvSpPr>
          <p:nvPr/>
        </p:nvSpPr>
        <p:spPr bwMode="auto">
          <a:xfrm flipH="1">
            <a:off x="3238500" y="2971800"/>
            <a:ext cx="571500" cy="1828800"/>
          </a:xfrm>
          <a:prstGeom prst="line">
            <a:avLst/>
          </a:prstGeom>
          <a:noFill/>
          <a:ln w="38100">
            <a:solidFill>
              <a:schemeClr val="tx2"/>
            </a:solidFill>
            <a:round/>
            <a:headEnd/>
            <a:tailEnd type="triangle" w="med" len="med"/>
          </a:ln>
        </p:spPr>
        <p:txBody>
          <a:bodyPr wrap="none"/>
          <a:lstStyle/>
          <a:p>
            <a:endParaRPr lang="en-US"/>
          </a:p>
        </p:txBody>
      </p:sp>
      <p:sp>
        <p:nvSpPr>
          <p:cNvPr id="19458" name="Rectangle 2"/>
          <p:cNvSpPr>
            <a:spLocks noGrp="1" noChangeArrowheads="1"/>
          </p:cNvSpPr>
          <p:nvPr>
            <p:ph type="title"/>
          </p:nvPr>
        </p:nvSpPr>
        <p:spPr>
          <a:xfrm>
            <a:off x="457200" y="417513"/>
            <a:ext cx="8140700" cy="627062"/>
          </a:xfrm>
          <a:noFill/>
        </p:spPr>
        <p:txBody>
          <a:bodyPr/>
          <a:lstStyle/>
          <a:p>
            <a:pPr eaLnBrk="1" hangingPunct="1"/>
            <a:r>
              <a:rPr lang="en-US" sz="3600" b="1" dirty="0" smtClean="0">
                <a:latin typeface="Century Gothic" pitchFamily="34" charset="0"/>
              </a:rPr>
              <a:t>Child Twin Design</a:t>
            </a:r>
          </a:p>
        </p:txBody>
      </p:sp>
      <p:sp>
        <p:nvSpPr>
          <p:cNvPr id="19459" name="Rectangle 4"/>
          <p:cNvSpPr>
            <a:spLocks noChangeArrowheads="1"/>
          </p:cNvSpPr>
          <p:nvPr/>
        </p:nvSpPr>
        <p:spPr bwMode="auto">
          <a:xfrm>
            <a:off x="3581400" y="2286000"/>
            <a:ext cx="1600200" cy="6858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p>
        </p:txBody>
      </p:sp>
      <p:sp>
        <p:nvSpPr>
          <p:cNvPr id="19461" name="Text Box 6"/>
          <p:cNvSpPr txBox="1">
            <a:spLocks noChangeArrowheads="1"/>
          </p:cNvSpPr>
          <p:nvPr/>
        </p:nvSpPr>
        <p:spPr bwMode="auto">
          <a:xfrm>
            <a:off x="3581400" y="2286000"/>
            <a:ext cx="1600200" cy="646331"/>
          </a:xfrm>
          <a:prstGeom prst="rect">
            <a:avLst/>
          </a:prstGeom>
          <a:noFill/>
          <a:ln w="9525">
            <a:noFill/>
            <a:miter lim="800000"/>
            <a:headEnd/>
            <a:tailEnd/>
          </a:ln>
        </p:spPr>
        <p:txBody>
          <a:bodyPr>
            <a:spAutoFit/>
          </a:bodyPr>
          <a:lstStyle/>
          <a:p>
            <a:pPr algn="ctr">
              <a:spcBef>
                <a:spcPct val="50000"/>
              </a:spcBef>
            </a:pPr>
            <a:r>
              <a:rPr lang="en-US" b="1" dirty="0" smtClean="0">
                <a:latin typeface="Century Gothic" pitchFamily="34" charset="0"/>
              </a:rPr>
              <a:t>Parent of twins</a:t>
            </a:r>
            <a:endParaRPr lang="en-US" b="1" dirty="0">
              <a:latin typeface="Century Gothic" pitchFamily="34" charset="0"/>
            </a:endParaRPr>
          </a:p>
        </p:txBody>
      </p:sp>
      <p:sp>
        <p:nvSpPr>
          <p:cNvPr id="19465" name="Rectangle 11"/>
          <p:cNvSpPr>
            <a:spLocks noChangeArrowheads="1"/>
          </p:cNvSpPr>
          <p:nvPr/>
        </p:nvSpPr>
        <p:spPr bwMode="auto">
          <a:xfrm>
            <a:off x="24003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6" name="Rectangle 12"/>
          <p:cNvSpPr>
            <a:spLocks noChangeArrowheads="1"/>
          </p:cNvSpPr>
          <p:nvPr/>
        </p:nvSpPr>
        <p:spPr bwMode="auto">
          <a:xfrm>
            <a:off x="49149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7" name="Text Box 13"/>
          <p:cNvSpPr txBox="1">
            <a:spLocks noChangeArrowheads="1"/>
          </p:cNvSpPr>
          <p:nvPr/>
        </p:nvSpPr>
        <p:spPr bwMode="auto">
          <a:xfrm>
            <a:off x="24003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1</a:t>
            </a:r>
          </a:p>
        </p:txBody>
      </p:sp>
      <p:sp>
        <p:nvSpPr>
          <p:cNvPr id="19468" name="Text Box 14"/>
          <p:cNvSpPr txBox="1">
            <a:spLocks noChangeArrowheads="1"/>
          </p:cNvSpPr>
          <p:nvPr/>
        </p:nvSpPr>
        <p:spPr bwMode="auto">
          <a:xfrm>
            <a:off x="49149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2</a:t>
            </a:r>
          </a:p>
        </p:txBody>
      </p:sp>
      <p:cxnSp>
        <p:nvCxnSpPr>
          <p:cNvPr id="19469" name="AutoShape 15"/>
          <p:cNvCxnSpPr>
            <a:cxnSpLocks noChangeShapeType="1"/>
            <a:stCxn id="19465" idx="2"/>
            <a:endCxn id="19466" idx="2"/>
          </p:cNvCxnSpPr>
          <p:nvPr/>
        </p:nvCxnSpPr>
        <p:spPr bwMode="auto">
          <a:xfrm rot="16200000" flipH="1">
            <a:off x="4456906" y="4229894"/>
            <a:ext cx="1588" cy="2514600"/>
          </a:xfrm>
          <a:prstGeom prst="curvedConnector3">
            <a:avLst>
              <a:gd name="adj1" fmla="val 26100009"/>
            </a:avLst>
          </a:prstGeom>
          <a:noFill/>
          <a:ln w="38100">
            <a:solidFill>
              <a:srgbClr val="66CCFF"/>
            </a:solidFill>
            <a:round/>
            <a:headEnd type="triangle" w="med" len="med"/>
            <a:tailEnd type="triangle" w="med" len="med"/>
          </a:ln>
        </p:spPr>
      </p:cxnSp>
      <p:sp>
        <p:nvSpPr>
          <p:cNvPr id="19470" name="Text Box 16"/>
          <p:cNvSpPr txBox="1">
            <a:spLocks noChangeArrowheads="1"/>
          </p:cNvSpPr>
          <p:nvPr/>
        </p:nvSpPr>
        <p:spPr bwMode="auto">
          <a:xfrm>
            <a:off x="2514600" y="5943600"/>
            <a:ext cx="3962400" cy="235962"/>
          </a:xfrm>
          <a:prstGeom prst="rect">
            <a:avLst/>
          </a:prstGeom>
          <a:noFill/>
          <a:ln w="9525">
            <a:noFill/>
            <a:miter lim="800000"/>
            <a:headEnd/>
            <a:tailEnd/>
          </a:ln>
        </p:spPr>
        <p:txBody>
          <a:bodyPr wrap="square">
            <a:spAutoFit/>
          </a:bodyPr>
          <a:lstStyle/>
          <a:p>
            <a:pPr algn="ctr">
              <a:lnSpc>
                <a:spcPct val="50000"/>
              </a:lnSpc>
              <a:spcBef>
                <a:spcPct val="50000"/>
              </a:spcBef>
            </a:pPr>
            <a:r>
              <a:rPr lang="en-US" sz="1600" b="1" dirty="0" smtClean="0">
                <a:latin typeface="Century Gothic" pitchFamily="34" charset="0"/>
              </a:rPr>
              <a:t>1.0 MZ twins; .50 DZ twins</a:t>
            </a:r>
            <a:endParaRPr lang="en-US" sz="1600" b="1" dirty="0">
              <a:latin typeface="Century Gothic" pitchFamily="34" charset="0"/>
            </a:endParaRPr>
          </a:p>
        </p:txBody>
      </p:sp>
      <p:sp>
        <p:nvSpPr>
          <p:cNvPr id="19473" name="Text Box 20"/>
          <p:cNvSpPr txBox="1">
            <a:spLocks noChangeArrowheads="1"/>
          </p:cNvSpPr>
          <p:nvPr/>
        </p:nvSpPr>
        <p:spPr bwMode="auto">
          <a:xfrm>
            <a:off x="3124200" y="3581400"/>
            <a:ext cx="381000" cy="336550"/>
          </a:xfrm>
          <a:prstGeom prst="rect">
            <a:avLst/>
          </a:prstGeom>
          <a:noFill/>
          <a:ln w="9525">
            <a:noFill/>
            <a:miter lim="800000"/>
            <a:headEnd/>
            <a:tailEnd/>
          </a:ln>
        </p:spPr>
        <p:txBody>
          <a:bodyPr>
            <a:spAutoFit/>
          </a:bodyPr>
          <a:lstStyle/>
          <a:p>
            <a:pPr>
              <a:spcBef>
                <a:spcPct val="50000"/>
              </a:spcBef>
            </a:pPr>
            <a:r>
              <a:rPr lang="en-US" sz="1600" b="1" dirty="0">
                <a:latin typeface="Century Gothic" pitchFamily="34" charset="0"/>
              </a:rPr>
              <a:t>.5</a:t>
            </a:r>
          </a:p>
        </p:txBody>
      </p:sp>
      <p:sp>
        <p:nvSpPr>
          <p:cNvPr id="19474" name="Text Box 21"/>
          <p:cNvSpPr txBox="1">
            <a:spLocks noChangeArrowheads="1"/>
          </p:cNvSpPr>
          <p:nvPr/>
        </p:nvSpPr>
        <p:spPr bwMode="auto">
          <a:xfrm>
            <a:off x="5410200" y="3581400"/>
            <a:ext cx="381000" cy="336550"/>
          </a:xfrm>
          <a:prstGeom prst="rect">
            <a:avLst/>
          </a:prstGeom>
          <a:noFill/>
          <a:ln w="9525">
            <a:noFill/>
            <a:miter lim="800000"/>
            <a:headEnd/>
            <a:tailEnd/>
          </a:ln>
        </p:spPr>
        <p:txBody>
          <a:bodyPr>
            <a:spAutoFit/>
          </a:bodyPr>
          <a:lstStyle/>
          <a:p>
            <a:pPr>
              <a:spcBef>
                <a:spcPct val="50000"/>
              </a:spcBef>
            </a:pPr>
            <a:r>
              <a:rPr lang="en-US" sz="1600" b="1" dirty="0">
                <a:latin typeface="Century Gothic" pitchFamily="34" charset="0"/>
              </a:rPr>
              <a:t>.5</a:t>
            </a:r>
          </a:p>
        </p:txBody>
      </p:sp>
      <p:sp>
        <p:nvSpPr>
          <p:cNvPr id="184357" name="Oval 37"/>
          <p:cNvSpPr>
            <a:spLocks noChangeArrowheads="1"/>
          </p:cNvSpPr>
          <p:nvPr/>
        </p:nvSpPr>
        <p:spPr bwMode="auto">
          <a:xfrm>
            <a:off x="1828800" y="1219200"/>
            <a:ext cx="5257800" cy="5410200"/>
          </a:xfrm>
          <a:prstGeom prst="ellipse">
            <a:avLst/>
          </a:prstGeom>
          <a:noFill/>
          <a:ln w="38100">
            <a:solidFill>
              <a:srgbClr val="CC0099"/>
            </a:solidFill>
            <a:round/>
            <a:headEnd/>
            <a:tailEnd/>
          </a:ln>
        </p:spPr>
        <p:txBody>
          <a:bodyPr wrap="none" anchor="ctr"/>
          <a:lstStyle/>
          <a:p>
            <a:endParaRPr lang="en-US"/>
          </a:p>
        </p:txBody>
      </p:sp>
    </p:spTree>
    <p:extLst>
      <p:ext uri="{BB962C8B-B14F-4D97-AF65-F5344CB8AC3E}">
        <p14:creationId xmlns:p14="http://schemas.microsoft.com/office/powerpoint/2010/main" val="1260114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7"/>
                                        </p:tgtEl>
                                        <p:attrNameLst>
                                          <p:attrName>style.visibility</p:attrName>
                                        </p:attrNameLst>
                                      </p:cBhvr>
                                      <p:to>
                                        <p:strVal val="visible"/>
                                      </p:to>
                                    </p:set>
                                    <p:anim calcmode="lin" valueType="num">
                                      <p:cBhvr additive="base">
                                        <p:cTn id="7" dur="500" fill="hold"/>
                                        <p:tgtEl>
                                          <p:spTgt spid="184357"/>
                                        </p:tgtEl>
                                        <p:attrNameLst>
                                          <p:attrName>ppt_x</p:attrName>
                                        </p:attrNameLst>
                                      </p:cBhvr>
                                      <p:tavLst>
                                        <p:tav tm="0">
                                          <p:val>
                                            <p:strVal val="0-#ppt_w/2"/>
                                          </p:val>
                                        </p:tav>
                                        <p:tav tm="100000">
                                          <p:val>
                                            <p:strVal val="#ppt_x"/>
                                          </p:val>
                                        </p:tav>
                                      </p:tavLst>
                                    </p:anim>
                                    <p:anim calcmode="lin" valueType="num">
                                      <p:cBhvr additive="base">
                                        <p:cTn id="8" dur="500" fill="hold"/>
                                        <p:tgtEl>
                                          <p:spTgt spid="184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7" grpId="0" animBg="1"/>
    </p:bldLst>
  </p:timing>
</p:sld>
</file>

<file path=ppt/theme/theme1.xml><?xml version="1.0" encoding="utf-8"?>
<a:theme xmlns:a="http://schemas.openxmlformats.org/drawingml/2006/main" name="Theme2">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7227</TotalTime>
  <Words>1205</Words>
  <Application>Microsoft Macintosh PowerPoint</Application>
  <PresentationFormat>On-screen Show (4:3)</PresentationFormat>
  <Paragraphs>180</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Theme2</vt:lpstr>
      <vt:lpstr>How Genes Shape Environments</vt:lpstr>
      <vt:lpstr>Questions for Session 4 – Psycho-Socio-Biological Linkages across the Lifespan</vt:lpstr>
      <vt:lpstr>This presentation…</vt:lpstr>
      <vt:lpstr>Acknowledging three teams of researchers in the US &amp; Sweden </vt:lpstr>
      <vt:lpstr>Mechanisms of Parenting</vt:lpstr>
      <vt:lpstr>Mechanisms of Parenting</vt:lpstr>
      <vt:lpstr>Examining links between parenting &amp; adolescent adjustment</vt:lpstr>
      <vt:lpstr>Children Of Twins Design (conceptual)</vt:lpstr>
      <vt:lpstr>Child Twin Design</vt:lpstr>
      <vt:lpstr>Extended Children Of Twins Design (conceptual)</vt:lpstr>
      <vt:lpstr>Findings from ECoT</vt:lpstr>
      <vt:lpstr>Interpretation</vt:lpstr>
      <vt:lpstr>Removing parents’ genes from the equation…</vt:lpstr>
      <vt:lpstr>Clarifying G-E Interplay</vt:lpstr>
      <vt:lpstr>Birth mother psychopathology increases sensitivity of child to rearing environment</vt:lpstr>
      <vt:lpstr>PowerPoint Presentation</vt:lpstr>
      <vt:lpstr>G x E x Child Behavior interaction</vt:lpstr>
      <vt:lpstr>Interpretation</vt:lpstr>
      <vt:lpstr>Influence of parent depression on toddler adjustment</vt:lpstr>
      <vt:lpstr>Summary</vt:lpstr>
      <vt:lpstr>What does this mean?</vt:lpstr>
    </vt:vector>
  </TitlesOfParts>
  <Company>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Genes Influence Family Relationships and Mental Health:  Implications for Prevention and Intervention</dc:title>
  <dc:creator>Jenae Neiderhiser</dc:creator>
  <cp:lastModifiedBy>Jenae Neiderhiser</cp:lastModifiedBy>
  <cp:revision>349</cp:revision>
  <dcterms:created xsi:type="dcterms:W3CDTF">2004-11-21T23:04:29Z</dcterms:created>
  <dcterms:modified xsi:type="dcterms:W3CDTF">2011-09-16T12:25:53Z</dcterms:modified>
</cp:coreProperties>
</file>