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58" r:id="rId3"/>
    <p:sldId id="259" r:id="rId4"/>
    <p:sldId id="272" r:id="rId5"/>
    <p:sldId id="263" r:id="rId6"/>
    <p:sldId id="264" r:id="rId7"/>
    <p:sldId id="271" r:id="rId8"/>
    <p:sldId id="268" r:id="rId9"/>
    <p:sldId id="274" r:id="rId10"/>
    <p:sldId id="277" r:id="rId11"/>
    <p:sldId id="279" r:id="rId12"/>
    <p:sldId id="278" r:id="rId13"/>
    <p:sldId id="275" r:id="rId14"/>
    <p:sldId id="27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F7B8C-0B7E-4482-9EA6-8415E9C14988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1FB76-D2D7-4A34-ACF8-BF407F4D32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369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71C01-AF2A-4736-8341-DC2343754A5A}" type="slidenum">
              <a:rPr lang="en-GB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9148C-48EF-4156-BA0F-6D0455F5A314}" type="slidenum">
              <a:rPr lang="en-GB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D7E-3E54-484F-8413-5427205B1AF0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F9-AE76-475E-8993-A5F535FC7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D7E-3E54-484F-8413-5427205B1AF0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F9-AE76-475E-8993-A5F535FC7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D7E-3E54-484F-8413-5427205B1AF0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F9-AE76-475E-8993-A5F535FC7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D7E-3E54-484F-8413-5427205B1AF0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F9-AE76-475E-8993-A5F535FC7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D7E-3E54-484F-8413-5427205B1AF0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F9-AE76-475E-8993-A5F535FC7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D7E-3E54-484F-8413-5427205B1AF0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F9-AE76-475E-8993-A5F535FC7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D7E-3E54-484F-8413-5427205B1AF0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F9-AE76-475E-8993-A5F535FC7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D7E-3E54-484F-8413-5427205B1AF0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F9-AE76-475E-8993-A5F535FC7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D7E-3E54-484F-8413-5427205B1AF0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F9-AE76-475E-8993-A5F535FC7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D7E-3E54-484F-8413-5427205B1AF0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F9-AE76-475E-8993-A5F535FC7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D7E-3E54-484F-8413-5427205B1AF0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FDF9-AE76-475E-8993-A5F535FC7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52D7E-3E54-484F-8413-5427205B1AF0}" type="datetimeFigureOut">
              <a:rPr lang="en-GB" smtClean="0"/>
              <a:pPr/>
              <a:t>16/09/2011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EFDF9-AE76-475E-8993-A5F535FC7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Epigenetic variation:</a:t>
            </a:r>
            <a:br>
              <a:rPr lang="en-GB" dirty="0" smtClean="0"/>
            </a:br>
            <a:r>
              <a:rPr lang="en-GB" sz="3600" dirty="0" smtClean="0"/>
              <a:t>a promising biomarker in health and disease?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Caroline </a:t>
            </a:r>
            <a:r>
              <a:rPr lang="en-GB" dirty="0" err="1" smtClean="0"/>
              <a:t>Relton</a:t>
            </a:r>
            <a:endParaRPr lang="en-GB" dirty="0" smtClean="0"/>
          </a:p>
          <a:p>
            <a:r>
              <a:rPr lang="en-GB" dirty="0" smtClean="0"/>
              <a:t>Institute of Genetic Medicine</a:t>
            </a:r>
          </a:p>
          <a:p>
            <a:r>
              <a:rPr lang="en-GB" dirty="0" smtClean="0"/>
              <a:t>Newcastle University</a:t>
            </a:r>
          </a:p>
          <a:p>
            <a:r>
              <a:rPr lang="en-GB" dirty="0" smtClean="0"/>
              <a:t>UK</a:t>
            </a:r>
            <a:endParaRPr lang="en-GB" dirty="0"/>
          </a:p>
        </p:txBody>
      </p:sp>
      <p:pic>
        <p:nvPicPr>
          <p:cNvPr id="6" name="Picture 7" descr="newcastle_master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4664"/>
            <a:ext cx="30003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79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Age-related change in methylation</a:t>
            </a:r>
            <a:endParaRPr lang="en-US" sz="4000" smtClean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467544" y="422108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Manhattan plot showing association between </a:t>
            </a:r>
            <a:r>
              <a:rPr lang="en-GB" dirty="0" err="1" smtClean="0"/>
              <a:t>methylation</a:t>
            </a:r>
            <a:r>
              <a:rPr lang="en-GB" dirty="0" smtClean="0"/>
              <a:t> at individual </a:t>
            </a:r>
            <a:r>
              <a:rPr lang="en-GB" dirty="0" err="1" smtClean="0"/>
              <a:t>CpG</a:t>
            </a:r>
            <a:r>
              <a:rPr lang="en-GB" dirty="0" smtClean="0"/>
              <a:t> sites and chronological age. Plotted are P-values indicating strength of association between DNA </a:t>
            </a:r>
            <a:r>
              <a:rPr lang="en-GB" dirty="0" err="1" smtClean="0"/>
              <a:t>methylation</a:t>
            </a:r>
            <a:r>
              <a:rPr lang="en-GB" dirty="0" smtClean="0"/>
              <a:t> levels at &gt;27 000 </a:t>
            </a:r>
            <a:r>
              <a:rPr lang="en-GB" dirty="0" err="1" smtClean="0"/>
              <a:t>CpG</a:t>
            </a:r>
            <a:r>
              <a:rPr lang="en-GB" dirty="0" smtClean="0"/>
              <a:t> sites and age in cerebellum (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purple</a:t>
            </a:r>
            <a:r>
              <a:rPr lang="en-GB" dirty="0" smtClean="0"/>
              <a:t>), frontal cortex (</a:t>
            </a:r>
            <a:r>
              <a:rPr lang="en-GB" dirty="0" smtClean="0">
                <a:solidFill>
                  <a:srgbClr val="92D050"/>
                </a:solidFill>
              </a:rPr>
              <a:t>green</a:t>
            </a:r>
            <a:r>
              <a:rPr lang="en-GB" dirty="0" smtClean="0"/>
              <a:t>), </a:t>
            </a:r>
            <a:r>
              <a:rPr lang="en-GB" dirty="0" err="1" smtClean="0"/>
              <a:t>pons</a:t>
            </a:r>
            <a:r>
              <a:rPr lang="en-GB" dirty="0" smtClean="0"/>
              <a:t> (</a:t>
            </a:r>
            <a:r>
              <a:rPr lang="en-GB" dirty="0" smtClean="0">
                <a:solidFill>
                  <a:srgbClr val="0070C0"/>
                </a:solidFill>
              </a:rPr>
              <a:t>blue</a:t>
            </a:r>
            <a:r>
              <a:rPr lang="en-GB" dirty="0" smtClean="0"/>
              <a:t>) and temporal cortex (</a:t>
            </a:r>
            <a:r>
              <a:rPr lang="en-GB" dirty="0" smtClean="0">
                <a:solidFill>
                  <a:srgbClr val="FF0000"/>
                </a:solidFill>
              </a:rPr>
              <a:t>red</a:t>
            </a:r>
            <a:r>
              <a:rPr lang="en-GB" dirty="0" smtClean="0"/>
              <a:t>). For each point, a positive association between DNA </a:t>
            </a:r>
            <a:r>
              <a:rPr lang="en-GB" dirty="0" err="1" smtClean="0"/>
              <a:t>methylation</a:t>
            </a:r>
            <a:r>
              <a:rPr lang="en-GB" dirty="0" smtClean="0"/>
              <a:t> and chronological age is indicated by upward pointing triangles; a negative association is indicated by downward pointing triangles.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6165304"/>
            <a:ext cx="3683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Hernandez et al. </a:t>
            </a:r>
            <a:r>
              <a:rPr lang="en-GB" sz="1600" i="1" dirty="0" smtClean="0"/>
              <a:t>Hum Mol Genet </a:t>
            </a:r>
            <a:r>
              <a:rPr lang="en-GB" sz="1600" dirty="0" smtClean="0"/>
              <a:t>2011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Dietary influences on epigenetic variance in </a:t>
            </a:r>
            <a:r>
              <a:rPr lang="en-GB" sz="3600" dirty="0" err="1" smtClean="0"/>
              <a:t>isogenic</a:t>
            </a:r>
            <a:r>
              <a:rPr lang="en-GB" sz="3600" dirty="0" smtClean="0"/>
              <a:t> mice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44824"/>
            <a:ext cx="5010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1" y="1916832"/>
            <a:ext cx="29523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/>
              <a:t>Methylation</a:t>
            </a:r>
            <a:r>
              <a:rPr lang="en-GB" sz="2000" b="1" dirty="0" smtClean="0"/>
              <a:t> levels are unchanged after methyl donor supplementation</a:t>
            </a:r>
          </a:p>
          <a:p>
            <a:endParaRPr lang="en-GB" sz="2000" b="1" dirty="0" smtClean="0"/>
          </a:p>
          <a:p>
            <a:r>
              <a:rPr lang="en-GB" sz="2000" dirty="0" smtClean="0"/>
              <a:t>Whole-genome 5-methylcytosine (m</a:t>
            </a:r>
            <a:r>
              <a:rPr lang="en-GB" sz="2000" baseline="30000" dirty="0" smtClean="0"/>
              <a:t>5</a:t>
            </a:r>
            <a:r>
              <a:rPr lang="en-GB" sz="2000" dirty="0" smtClean="0"/>
              <a:t>C) content in liver DNA from control, F1 supplemented and F6 supplemented mice</a:t>
            </a:r>
          </a:p>
          <a:p>
            <a:endParaRPr lang="en-GB" sz="2000" dirty="0" smtClean="0"/>
          </a:p>
          <a:p>
            <a:r>
              <a:rPr lang="en-GB" sz="2000" dirty="0" smtClean="0"/>
              <a:t>Li et al </a:t>
            </a:r>
            <a:r>
              <a:rPr lang="en-GB" sz="2000" i="1" dirty="0" err="1" smtClean="0"/>
              <a:t>PLoS</a:t>
            </a:r>
            <a:r>
              <a:rPr lang="en-GB" sz="2000" i="1" dirty="0" smtClean="0"/>
              <a:t> Genetics </a:t>
            </a:r>
            <a:r>
              <a:rPr lang="en-GB" sz="2000" dirty="0" smtClean="0"/>
              <a:t>2011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48260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332656"/>
            <a:ext cx="3240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Methyl donor supplementation increases epigenetic variation in exposed mice</a:t>
            </a:r>
          </a:p>
          <a:p>
            <a:endParaRPr lang="en-GB" sz="2000" b="1" dirty="0" smtClean="0"/>
          </a:p>
          <a:p>
            <a:r>
              <a:rPr lang="en-GB" sz="2000" dirty="0" smtClean="0"/>
              <a:t>Pseudo three-dimensional plot showing PCA of microarray data from </a:t>
            </a:r>
            <a:r>
              <a:rPr lang="en-GB" sz="2000" b="1" dirty="0" smtClean="0">
                <a:solidFill>
                  <a:srgbClr val="FF0000"/>
                </a:solidFill>
              </a:rPr>
              <a:t>control</a:t>
            </a:r>
            <a:r>
              <a:rPr lang="en-GB" sz="2000" dirty="0" smtClean="0"/>
              <a:t> and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F1 </a:t>
            </a:r>
            <a:r>
              <a:rPr lang="en-GB" sz="2000" dirty="0" smtClean="0"/>
              <a:t>and </a:t>
            </a: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</a:rPr>
              <a:t>F6</a:t>
            </a:r>
            <a:r>
              <a:rPr lang="en-GB" sz="2000" dirty="0" smtClean="0"/>
              <a:t> supplemented mice. The ellipsoids around the PCA scores  of each group were determined by standard deviations, so that their size is indicative of the overall variance within the group.</a:t>
            </a:r>
          </a:p>
          <a:p>
            <a:endParaRPr lang="en-GB" sz="2000" dirty="0" smtClean="0"/>
          </a:p>
          <a:p>
            <a:r>
              <a:rPr lang="en-GB" sz="2000" dirty="0" smtClean="0"/>
              <a:t>Li et al </a:t>
            </a:r>
            <a:r>
              <a:rPr lang="en-GB" sz="2000" i="1" dirty="0" err="1" smtClean="0"/>
              <a:t>PLoS</a:t>
            </a:r>
            <a:r>
              <a:rPr lang="en-GB" sz="2000" i="1" dirty="0" smtClean="0"/>
              <a:t> Genetics </a:t>
            </a:r>
            <a:r>
              <a:rPr lang="en-GB" sz="2000" dirty="0" smtClean="0"/>
              <a:t>2011</a:t>
            </a:r>
            <a:endParaRPr lang="en-GB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‘</a:t>
            </a:r>
            <a:r>
              <a:rPr lang="en-GB" sz="3600" i="1" dirty="0" err="1" smtClean="0"/>
              <a:t>Genetical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epigenomics</a:t>
            </a:r>
            <a:r>
              <a:rPr lang="en-GB" sz="3600" dirty="0" smtClean="0"/>
              <a:t>’: Extending the principles of </a:t>
            </a:r>
            <a:r>
              <a:rPr lang="en-GB" sz="3600" dirty="0" err="1" smtClean="0"/>
              <a:t>Mendelian</a:t>
            </a:r>
            <a:r>
              <a:rPr lang="en-GB" sz="3600" dirty="0" smtClean="0"/>
              <a:t> randomization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9552" y="3717032"/>
            <a:ext cx="3528392" cy="1726484"/>
            <a:chOff x="611560" y="2063717"/>
            <a:chExt cx="3528392" cy="1726484"/>
          </a:xfrm>
        </p:grpSpPr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1971480" y="2063717"/>
              <a:ext cx="8723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i="1" dirty="0"/>
                <a:t>ADH1B</a:t>
              </a:r>
            </a:p>
          </p:txBody>
        </p:sp>
        <p:sp>
          <p:nvSpPr>
            <p:cNvPr id="55" name="TextBox 4"/>
            <p:cNvSpPr txBox="1">
              <a:spLocks noChangeArrowheads="1"/>
            </p:cNvSpPr>
            <p:nvPr/>
          </p:nvSpPr>
          <p:spPr bwMode="auto">
            <a:xfrm>
              <a:off x="1115616" y="3482424"/>
              <a:ext cx="24482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 smtClean="0"/>
                <a:t>Confounders</a:t>
              </a:r>
              <a:endParaRPr lang="en-US" sz="1400" dirty="0"/>
            </a:p>
          </p:txBody>
        </p:sp>
        <p:sp>
          <p:nvSpPr>
            <p:cNvPr id="56" name="TextBox 5"/>
            <p:cNvSpPr txBox="1">
              <a:spLocks noChangeArrowheads="1"/>
            </p:cNvSpPr>
            <p:nvPr/>
          </p:nvSpPr>
          <p:spPr bwMode="auto">
            <a:xfrm>
              <a:off x="1989267" y="2721428"/>
              <a:ext cx="9265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 err="1" smtClean="0"/>
                <a:t>methQTL</a:t>
              </a:r>
              <a:endParaRPr lang="en-US" sz="1400" dirty="0"/>
            </a:p>
          </p:txBody>
        </p:sp>
        <p:sp>
          <p:nvSpPr>
            <p:cNvPr id="57" name="TextBox 7"/>
            <p:cNvSpPr txBox="1">
              <a:spLocks noChangeArrowheads="1"/>
            </p:cNvSpPr>
            <p:nvPr/>
          </p:nvSpPr>
          <p:spPr bwMode="auto">
            <a:xfrm>
              <a:off x="3347864" y="2721428"/>
              <a:ext cx="7920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 smtClean="0"/>
                <a:t>Cancer</a:t>
              </a:r>
              <a:endParaRPr lang="en-US" sz="1400" dirty="0"/>
            </a:p>
          </p:txBody>
        </p:sp>
        <p:sp>
          <p:nvSpPr>
            <p:cNvPr id="61" name="TextBox 3"/>
            <p:cNvSpPr txBox="1">
              <a:spLocks noChangeArrowheads="1"/>
            </p:cNvSpPr>
            <p:nvPr/>
          </p:nvSpPr>
          <p:spPr bwMode="auto">
            <a:xfrm>
              <a:off x="611560" y="2708920"/>
              <a:ext cx="793906" cy="309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/>
                <a:t>Alcohol</a:t>
              </a:r>
            </a:p>
          </p:txBody>
        </p:sp>
        <p:cxnSp>
          <p:nvCxnSpPr>
            <p:cNvPr id="9" name="Straight Arrow Connector 8"/>
            <p:cNvCxnSpPr>
              <a:endCxn id="56" idx="1"/>
            </p:cNvCxnSpPr>
            <p:nvPr/>
          </p:nvCxnSpPr>
          <p:spPr>
            <a:xfrm flipV="1">
              <a:off x="1492468" y="2875317"/>
              <a:ext cx="496799" cy="75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57" idx="1"/>
            </p:cNvCxnSpPr>
            <p:nvPr/>
          </p:nvCxnSpPr>
          <p:spPr>
            <a:xfrm flipV="1">
              <a:off x="2915816" y="2875317"/>
              <a:ext cx="432048" cy="82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4" idx="1"/>
            </p:cNvCxnSpPr>
            <p:nvPr/>
          </p:nvCxnSpPr>
          <p:spPr>
            <a:xfrm flipH="1">
              <a:off x="1043609" y="2217606"/>
              <a:ext cx="927871" cy="49131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5" idx="0"/>
              <a:endCxn id="61" idx="2"/>
            </p:cNvCxnSpPr>
            <p:nvPr/>
          </p:nvCxnSpPr>
          <p:spPr>
            <a:xfrm rot="16200000" flipV="1">
              <a:off x="1442359" y="2585030"/>
              <a:ext cx="463548" cy="133123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5" idx="0"/>
              <a:endCxn id="57" idx="2"/>
            </p:cNvCxnSpPr>
            <p:nvPr/>
          </p:nvCxnSpPr>
          <p:spPr>
            <a:xfrm rot="5400000" flipH="1" flipV="1">
              <a:off x="2815221" y="2553737"/>
              <a:ext cx="453219" cy="14041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5" idx="0"/>
            </p:cNvCxnSpPr>
            <p:nvPr/>
          </p:nvCxnSpPr>
          <p:spPr>
            <a:xfrm rot="16200000" flipV="1">
              <a:off x="2132632" y="3275304"/>
              <a:ext cx="410124" cy="41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339752" y="2407641"/>
              <a:ext cx="0" cy="3012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841488" y="3760004"/>
            <a:ext cx="3834968" cy="2837348"/>
            <a:chOff x="4716016" y="3429000"/>
            <a:chExt cx="3834968" cy="2837348"/>
          </a:xfrm>
        </p:grpSpPr>
        <p:sp>
          <p:nvSpPr>
            <p:cNvPr id="73" name="TextBox 72"/>
            <p:cNvSpPr txBox="1"/>
            <p:nvPr/>
          </p:nvSpPr>
          <p:spPr>
            <a:xfrm>
              <a:off x="4833300" y="5927794"/>
              <a:ext cx="37176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Relton</a:t>
              </a:r>
              <a:r>
                <a:rPr lang="en-GB" sz="1600" dirty="0" smtClean="0"/>
                <a:t> &amp; Davey Smith </a:t>
              </a:r>
              <a:r>
                <a:rPr lang="en-GB" sz="1600" i="1" dirty="0" err="1" smtClean="0"/>
                <a:t>PLoS</a:t>
              </a:r>
              <a:r>
                <a:rPr lang="en-GB" sz="1600" i="1" dirty="0" smtClean="0"/>
                <a:t> Med </a:t>
              </a:r>
              <a:r>
                <a:rPr lang="en-GB" sz="1600" dirty="0" smtClean="0"/>
                <a:t>2010</a:t>
              </a:r>
              <a:endParaRPr lang="en-GB" sz="1600" dirty="0"/>
            </a:p>
          </p:txBody>
        </p:sp>
        <p:sp>
          <p:nvSpPr>
            <p:cNvPr id="74" name="TextBox 3"/>
            <p:cNvSpPr txBox="1">
              <a:spLocks noChangeArrowheads="1"/>
            </p:cNvSpPr>
            <p:nvPr/>
          </p:nvSpPr>
          <p:spPr bwMode="auto">
            <a:xfrm>
              <a:off x="5935875" y="3429000"/>
              <a:ext cx="8869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i="1" dirty="0" err="1"/>
                <a:t>c</a:t>
              </a:r>
              <a:r>
                <a:rPr lang="en-US" sz="1400" i="1" dirty="0" err="1" smtClean="0"/>
                <a:t>is</a:t>
              </a:r>
              <a:r>
                <a:rPr lang="en-US" sz="1400" i="1" dirty="0" smtClean="0"/>
                <a:t>-</a:t>
              </a:r>
              <a:r>
                <a:rPr lang="en-US" sz="1400" dirty="0" smtClean="0"/>
                <a:t>SNP</a:t>
              </a:r>
              <a:endParaRPr lang="en-US" sz="1400" dirty="0"/>
            </a:p>
          </p:txBody>
        </p:sp>
        <p:sp>
          <p:nvSpPr>
            <p:cNvPr id="75" name="TextBox 4"/>
            <p:cNvSpPr txBox="1">
              <a:spLocks noChangeArrowheads="1"/>
            </p:cNvSpPr>
            <p:nvPr/>
          </p:nvSpPr>
          <p:spPr bwMode="auto">
            <a:xfrm>
              <a:off x="5220072" y="4847706"/>
              <a:ext cx="24482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 smtClean="0"/>
                <a:t>Confounders</a:t>
              </a:r>
              <a:endParaRPr lang="en-US" sz="1400" dirty="0"/>
            </a:p>
          </p:txBody>
        </p:sp>
        <p:sp>
          <p:nvSpPr>
            <p:cNvPr id="76" name="TextBox 5"/>
            <p:cNvSpPr txBox="1">
              <a:spLocks noChangeArrowheads="1"/>
            </p:cNvSpPr>
            <p:nvPr/>
          </p:nvSpPr>
          <p:spPr bwMode="auto">
            <a:xfrm>
              <a:off x="6093723" y="4086710"/>
              <a:ext cx="9265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 err="1" smtClean="0"/>
                <a:t>methQTL</a:t>
              </a:r>
              <a:endParaRPr lang="en-US" sz="1400" dirty="0"/>
            </a:p>
          </p:txBody>
        </p:sp>
        <p:sp>
          <p:nvSpPr>
            <p:cNvPr id="77" name="TextBox 7"/>
            <p:cNvSpPr txBox="1">
              <a:spLocks noChangeArrowheads="1"/>
            </p:cNvSpPr>
            <p:nvPr/>
          </p:nvSpPr>
          <p:spPr bwMode="auto">
            <a:xfrm>
              <a:off x="7452320" y="4086710"/>
              <a:ext cx="7920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 smtClean="0"/>
                <a:t>Cancer</a:t>
              </a:r>
              <a:endParaRPr lang="en-US" sz="1400" dirty="0"/>
            </a:p>
          </p:txBody>
        </p:sp>
        <p:sp>
          <p:nvSpPr>
            <p:cNvPr id="78" name="TextBox 3"/>
            <p:cNvSpPr txBox="1">
              <a:spLocks noChangeArrowheads="1"/>
            </p:cNvSpPr>
            <p:nvPr/>
          </p:nvSpPr>
          <p:spPr bwMode="auto">
            <a:xfrm>
              <a:off x="4716016" y="4074202"/>
              <a:ext cx="793906" cy="309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/>
                <a:t>Alcohol</a:t>
              </a:r>
            </a:p>
          </p:txBody>
        </p:sp>
        <p:cxnSp>
          <p:nvCxnSpPr>
            <p:cNvPr id="79" name="Straight Arrow Connector 78"/>
            <p:cNvCxnSpPr>
              <a:endCxn id="76" idx="1"/>
            </p:cNvCxnSpPr>
            <p:nvPr/>
          </p:nvCxnSpPr>
          <p:spPr>
            <a:xfrm flipV="1">
              <a:off x="5596924" y="4240599"/>
              <a:ext cx="496799" cy="75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endCxn id="77" idx="1"/>
            </p:cNvCxnSpPr>
            <p:nvPr/>
          </p:nvCxnSpPr>
          <p:spPr>
            <a:xfrm flipV="1">
              <a:off x="7020272" y="4240599"/>
              <a:ext cx="432048" cy="82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5" idx="0"/>
              <a:endCxn id="78" idx="2"/>
            </p:cNvCxnSpPr>
            <p:nvPr/>
          </p:nvCxnSpPr>
          <p:spPr>
            <a:xfrm rot="16200000" flipV="1">
              <a:off x="5546815" y="3950312"/>
              <a:ext cx="463548" cy="133123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5" idx="0"/>
              <a:endCxn id="77" idx="2"/>
            </p:cNvCxnSpPr>
            <p:nvPr/>
          </p:nvCxnSpPr>
          <p:spPr>
            <a:xfrm rot="5400000" flipH="1" flipV="1">
              <a:off x="6919677" y="3919019"/>
              <a:ext cx="453219" cy="14041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5" idx="0"/>
            </p:cNvCxnSpPr>
            <p:nvPr/>
          </p:nvCxnSpPr>
          <p:spPr>
            <a:xfrm rot="16200000" flipV="1">
              <a:off x="6237088" y="4640586"/>
              <a:ext cx="410124" cy="41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444208" y="3772923"/>
              <a:ext cx="0" cy="301279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77" idx="0"/>
            </p:cNvCxnSpPr>
            <p:nvPr/>
          </p:nvCxnSpPr>
          <p:spPr>
            <a:xfrm>
              <a:off x="6761013" y="3615390"/>
              <a:ext cx="1087351" cy="4713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9"/>
          <p:cNvGrpSpPr/>
          <p:nvPr/>
        </p:nvGrpSpPr>
        <p:grpSpPr>
          <a:xfrm>
            <a:off x="3131841" y="1484784"/>
            <a:ext cx="2448271" cy="1726483"/>
            <a:chOff x="5220072" y="3429000"/>
            <a:chExt cx="2448271" cy="1726483"/>
          </a:xfrm>
        </p:grpSpPr>
        <p:sp>
          <p:nvSpPr>
            <p:cNvPr id="32" name="TextBox 3"/>
            <p:cNvSpPr txBox="1">
              <a:spLocks noChangeArrowheads="1"/>
            </p:cNvSpPr>
            <p:nvPr/>
          </p:nvSpPr>
          <p:spPr bwMode="auto">
            <a:xfrm>
              <a:off x="6012159" y="3429000"/>
              <a:ext cx="8003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i="1" dirty="0" smtClean="0"/>
                <a:t>ADH1B</a:t>
              </a:r>
              <a:endParaRPr lang="en-US" sz="1400" i="1" dirty="0"/>
            </a:p>
          </p:txBody>
        </p:sp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5220072" y="4847706"/>
              <a:ext cx="24482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 smtClean="0"/>
                <a:t>Confounders</a:t>
              </a:r>
              <a:endParaRPr lang="en-US" sz="1400" dirty="0"/>
            </a:p>
          </p:txBody>
        </p:sp>
        <p:sp>
          <p:nvSpPr>
            <p:cNvPr id="35" name="TextBox 7"/>
            <p:cNvSpPr txBox="1">
              <a:spLocks noChangeArrowheads="1"/>
            </p:cNvSpPr>
            <p:nvPr/>
          </p:nvSpPr>
          <p:spPr bwMode="auto">
            <a:xfrm>
              <a:off x="6732240" y="4077072"/>
              <a:ext cx="7920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 smtClean="0"/>
                <a:t>Cancer</a:t>
              </a:r>
              <a:endParaRPr lang="en-US" sz="1400" dirty="0"/>
            </a:p>
          </p:txBody>
        </p:sp>
        <p:sp>
          <p:nvSpPr>
            <p:cNvPr id="36" name="TextBox 3"/>
            <p:cNvSpPr txBox="1">
              <a:spLocks noChangeArrowheads="1"/>
            </p:cNvSpPr>
            <p:nvPr/>
          </p:nvSpPr>
          <p:spPr bwMode="auto">
            <a:xfrm>
              <a:off x="5364088" y="4074202"/>
              <a:ext cx="793906" cy="309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/>
                <a:t>Alcohol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235441" y="4213572"/>
              <a:ext cx="496799" cy="75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0"/>
              <a:endCxn id="36" idx="2"/>
            </p:cNvCxnSpPr>
            <p:nvPr/>
          </p:nvCxnSpPr>
          <p:spPr>
            <a:xfrm rot="16200000" flipV="1">
              <a:off x="5870851" y="4274348"/>
              <a:ext cx="463548" cy="68316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3" idx="0"/>
              <a:endCxn id="35" idx="2"/>
            </p:cNvCxnSpPr>
            <p:nvPr/>
          </p:nvCxnSpPr>
          <p:spPr>
            <a:xfrm rot="5400000" flipH="1" flipV="1">
              <a:off x="6554818" y="4274240"/>
              <a:ext cx="462857" cy="6840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36" idx="0"/>
            </p:cNvCxnSpPr>
            <p:nvPr/>
          </p:nvCxnSpPr>
          <p:spPr>
            <a:xfrm rot="10800000" flipV="1">
              <a:off x="5761041" y="3717032"/>
              <a:ext cx="478516" cy="35717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endCxn id="35" idx="0"/>
            </p:cNvCxnSpPr>
            <p:nvPr/>
          </p:nvCxnSpPr>
          <p:spPr>
            <a:xfrm>
              <a:off x="6588224" y="3717032"/>
              <a:ext cx="54006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 rot="10800000">
            <a:off x="4067944" y="2420888"/>
            <a:ext cx="504056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>
            <a:off x="7092280" y="4723555"/>
            <a:ext cx="504056" cy="15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Using </a:t>
            </a:r>
            <a:r>
              <a:rPr lang="en-GB" sz="3600" i="1" dirty="0" err="1" smtClean="0"/>
              <a:t>cis</a:t>
            </a:r>
            <a:r>
              <a:rPr lang="en-GB" sz="3600" dirty="0" smtClean="0"/>
              <a:t> SNPs to strengthen causal inference in a study of postnatal growth and childhood adiposity</a:t>
            </a:r>
            <a:endParaRPr lang="en-GB" sz="3600" dirty="0"/>
          </a:p>
        </p:txBody>
      </p:sp>
      <p:grpSp>
        <p:nvGrpSpPr>
          <p:cNvPr id="3" name="Group 101"/>
          <p:cNvGrpSpPr/>
          <p:nvPr/>
        </p:nvGrpSpPr>
        <p:grpSpPr>
          <a:xfrm>
            <a:off x="1977894" y="4005064"/>
            <a:ext cx="5258402" cy="2101746"/>
            <a:chOff x="1977894" y="4208735"/>
            <a:chExt cx="5258402" cy="2101746"/>
          </a:xfrm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3865578" y="4208735"/>
              <a:ext cx="1116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i="1" dirty="0" smtClean="0"/>
                <a:t>TACSTD2</a:t>
              </a:r>
            </a:p>
            <a:p>
              <a:pPr algn="ctr" eaLnBrk="1" hangingPunct="1"/>
              <a:r>
                <a:rPr lang="en-US" sz="1400" dirty="0" smtClean="0"/>
                <a:t>SNP</a:t>
              </a:r>
              <a:endParaRPr lang="en-US" sz="1400" dirty="0"/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3668291" y="6002704"/>
              <a:ext cx="16957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 smtClean="0"/>
                <a:t>Confounders 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3995937" y="5088054"/>
              <a:ext cx="10081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i="1" dirty="0" smtClean="0"/>
                <a:t>TACSTD2</a:t>
              </a:r>
            </a:p>
            <a:p>
              <a:pPr algn="ctr" eaLnBrk="1" hangingPunct="1"/>
              <a:r>
                <a:rPr lang="en-US" sz="1400" dirty="0" err="1" smtClean="0"/>
                <a:t>methQTL</a:t>
              </a:r>
              <a:endParaRPr lang="en-US" sz="1400" dirty="0"/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5436096" y="5241708"/>
              <a:ext cx="1800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 smtClean="0"/>
                <a:t>Childhood adiposity</a:t>
              </a:r>
              <a:endParaRPr lang="en-US" sz="1400" dirty="0"/>
            </a:p>
          </p:txBody>
        </p:sp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1977894" y="5229200"/>
              <a:ext cx="1585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dirty="0" smtClean="0"/>
                <a:t>Postnatal growth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559076" y="5403817"/>
              <a:ext cx="432049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9" idx="1"/>
            </p:cNvCxnSpPr>
            <p:nvPr/>
          </p:nvCxnSpPr>
          <p:spPr>
            <a:xfrm flipV="1">
              <a:off x="5004048" y="5395597"/>
              <a:ext cx="432048" cy="82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0"/>
              <a:endCxn id="10" idx="2"/>
            </p:cNvCxnSpPr>
            <p:nvPr/>
          </p:nvCxnSpPr>
          <p:spPr>
            <a:xfrm flipH="1" flipV="1">
              <a:off x="2770891" y="5536977"/>
              <a:ext cx="1745299" cy="4657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0"/>
              <a:endCxn id="9" idx="2"/>
            </p:cNvCxnSpPr>
            <p:nvPr/>
          </p:nvCxnSpPr>
          <p:spPr>
            <a:xfrm flipV="1">
              <a:off x="4516190" y="5549485"/>
              <a:ext cx="1820006" cy="4532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0"/>
              <a:endCxn id="8" idx="2"/>
            </p:cNvCxnSpPr>
            <p:nvPr/>
          </p:nvCxnSpPr>
          <p:spPr>
            <a:xfrm flipH="1" flipV="1">
              <a:off x="4499993" y="5611274"/>
              <a:ext cx="16197" cy="39143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427984" y="4714767"/>
              <a:ext cx="0" cy="3012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3"/>
              <a:endCxn id="9" idx="0"/>
            </p:cNvCxnSpPr>
            <p:nvPr/>
          </p:nvCxnSpPr>
          <p:spPr>
            <a:xfrm>
              <a:off x="4982157" y="4470345"/>
              <a:ext cx="1354039" cy="7713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9"/>
          <p:cNvGrpSpPr/>
          <p:nvPr/>
        </p:nvGrpSpPr>
        <p:grpSpPr>
          <a:xfrm>
            <a:off x="251520" y="1917412"/>
            <a:ext cx="8712968" cy="2159660"/>
            <a:chOff x="179512" y="116632"/>
            <a:chExt cx="8712968" cy="2159660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H="1">
              <a:off x="1768516" y="1481906"/>
              <a:ext cx="18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1708606" y="1481906"/>
              <a:ext cx="18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1033869" y="1481906"/>
              <a:ext cx="18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2113988" y="1481906"/>
              <a:ext cx="18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1284115" y="1481906"/>
              <a:ext cx="18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1227222" y="1481906"/>
              <a:ext cx="18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976975" y="1481906"/>
              <a:ext cx="18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6200000" flipH="1">
              <a:off x="1993767" y="1130321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FF0000"/>
                  </a:solidFill>
                </a:rPr>
                <a:t>-467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 flipH="1">
              <a:off x="1658105" y="1129262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FF0000"/>
                  </a:solidFill>
                </a:rPr>
                <a:t>-455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16200000" flipH="1">
              <a:off x="1586097" y="1130321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FF0000"/>
                  </a:solidFill>
                </a:rPr>
                <a:t>-453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6200000" flipH="1">
              <a:off x="1182047" y="1130321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FF0000"/>
                  </a:solidFill>
                </a:rPr>
                <a:t>-439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6200000" flipH="1">
              <a:off x="1099398" y="1112402"/>
              <a:ext cx="3930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FF0000"/>
                  </a:solidFill>
                </a:rPr>
                <a:t>-437 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16200000" flipH="1">
              <a:off x="926793" y="1120795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FF0000"/>
                  </a:solidFill>
                </a:rPr>
                <a:t>-430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rot="16200000">
              <a:off x="851728" y="1123976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solidFill>
                    <a:srgbClr val="FF0000"/>
                  </a:solidFill>
                </a:rPr>
                <a:t>-428</a:t>
              </a:r>
              <a:endParaRPr lang="en-GB" sz="800" dirty="0">
                <a:solidFill>
                  <a:srgbClr val="FF0000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16200000" flipH="1">
              <a:off x="6779394" y="1750061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16200000" flipH="1">
              <a:off x="6669524" y="1849353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-629</a:t>
              </a:r>
              <a:endParaRPr lang="en-GB" sz="800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16200000" flipH="1">
              <a:off x="6649665" y="1750002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 rot="16200000" flipH="1">
              <a:off x="6525508" y="1849353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-625</a:t>
              </a:r>
              <a:endParaRPr lang="en-GB" sz="800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 flipH="1">
              <a:off x="5667928" y="1499898"/>
              <a:ext cx="7688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 flipH="1">
              <a:off x="5644098" y="1299568"/>
              <a:ext cx="8274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NFKB_CREB_01</a:t>
              </a:r>
              <a:endParaRPr lang="en-GB" sz="800" dirty="0"/>
            </a:p>
          </p:txBody>
        </p:sp>
        <p:sp>
          <p:nvSpPr>
            <p:cNvPr id="83" name="TextBox 82"/>
            <p:cNvSpPr txBox="1"/>
            <p:nvPr/>
          </p:nvSpPr>
          <p:spPr>
            <a:xfrm rot="16200000" flipH="1">
              <a:off x="6266037" y="1307679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-614</a:t>
              </a:r>
              <a:endParaRPr lang="en-GB" sz="800" dirty="0"/>
            </a:p>
          </p:txBody>
        </p:sp>
        <p:sp>
          <p:nvSpPr>
            <p:cNvPr id="84" name="TextBox 83"/>
            <p:cNvSpPr txBox="1"/>
            <p:nvPr/>
          </p:nvSpPr>
          <p:spPr>
            <a:xfrm rot="16200000" flipH="1">
              <a:off x="5441593" y="1310482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-587</a:t>
              </a:r>
              <a:endParaRPr lang="en-GB" sz="800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7699267" y="1499898"/>
              <a:ext cx="72000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 flipH="1">
              <a:off x="7681518" y="1307125"/>
              <a:ext cx="7569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IRFF_ETSF_02</a:t>
              </a:r>
              <a:endParaRPr lang="en-GB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 rot="16200000" flipH="1">
              <a:off x="8248357" y="1307678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-683</a:t>
              </a:r>
              <a:endParaRPr lang="en-GB" sz="800" dirty="0"/>
            </a:p>
          </p:txBody>
        </p:sp>
        <p:sp>
          <p:nvSpPr>
            <p:cNvPr id="88" name="TextBox 87"/>
            <p:cNvSpPr txBox="1"/>
            <p:nvPr/>
          </p:nvSpPr>
          <p:spPr>
            <a:xfrm rot="16200000" flipH="1">
              <a:off x="7475321" y="1302916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/>
                <a:t>-658</a:t>
              </a:r>
              <a:endParaRPr lang="en-GB" sz="800" dirty="0"/>
            </a:p>
          </p:txBody>
        </p:sp>
        <p:sp>
          <p:nvSpPr>
            <p:cNvPr id="89" name="TextBox 88"/>
            <p:cNvSpPr txBox="1"/>
            <p:nvPr/>
          </p:nvSpPr>
          <p:spPr>
            <a:xfrm flipH="1">
              <a:off x="1262258" y="756078"/>
              <a:ext cx="1008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rgbClr val="FF0000"/>
                  </a:solidFill>
                </a:rPr>
                <a:t>CpG sites</a:t>
              </a:r>
              <a:endParaRPr lang="en-GB" sz="1100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flipH="1">
              <a:off x="6756618" y="2060848"/>
              <a:ext cx="6703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rs61779296</a:t>
              </a:r>
              <a:endParaRPr lang="en-GB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 flipH="1">
              <a:off x="6144494" y="2060848"/>
              <a:ext cx="6703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rs61779296</a:t>
              </a:r>
              <a:endParaRPr lang="en-GB" sz="800" dirty="0"/>
            </a:p>
          </p:txBody>
        </p:sp>
        <p:pic>
          <p:nvPicPr>
            <p:cNvPr id="93" name="Picture 92" descr="TACSTD2 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989" y="116632"/>
              <a:ext cx="7493411" cy="565864"/>
            </a:xfrm>
            <a:prstGeom prst="rect">
              <a:avLst/>
            </a:prstGeom>
          </p:spPr>
        </p:pic>
        <p:cxnSp>
          <p:nvCxnSpPr>
            <p:cNvPr id="94" name="Straight Connector 93"/>
            <p:cNvCxnSpPr/>
            <p:nvPr/>
          </p:nvCxnSpPr>
          <p:spPr>
            <a:xfrm>
              <a:off x="251520" y="1607997"/>
              <a:ext cx="864096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32523" y="1608329"/>
              <a:ext cx="1980000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Left Brace 95"/>
            <p:cNvSpPr/>
            <p:nvPr/>
          </p:nvSpPr>
          <p:spPr>
            <a:xfrm rot="5400000">
              <a:off x="1491407" y="411789"/>
              <a:ext cx="216025" cy="1296144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Left Brace 96"/>
            <p:cNvSpPr/>
            <p:nvPr/>
          </p:nvSpPr>
          <p:spPr>
            <a:xfrm rot="5400000">
              <a:off x="6916572" y="-249220"/>
              <a:ext cx="227649" cy="295232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902648" y="905720"/>
              <a:ext cx="25922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Transcription factor binding modules</a:t>
              </a:r>
              <a:endParaRPr lang="en-GB" sz="1100" dirty="0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0800000" flipV="1">
              <a:off x="251520" y="548680"/>
              <a:ext cx="3960440" cy="1008112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211960" y="548680"/>
              <a:ext cx="4680520" cy="1008112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79512" y="1628800"/>
              <a:ext cx="17281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Chr1:58815817-58816116</a:t>
              </a:r>
              <a:endParaRPr lang="en-GB" sz="11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246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Applications in behaviour-related contexts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Maternal / </a:t>
            </a:r>
            <a:r>
              <a:rPr lang="en-GB" i="1" dirty="0" smtClean="0"/>
              <a:t>in </a:t>
            </a:r>
            <a:r>
              <a:rPr lang="en-GB" i="1" dirty="0" err="1" smtClean="0"/>
              <a:t>utero</a:t>
            </a:r>
            <a:r>
              <a:rPr lang="en-GB" i="1" dirty="0" smtClean="0"/>
              <a:t> </a:t>
            </a:r>
            <a:r>
              <a:rPr lang="en-GB" dirty="0" smtClean="0"/>
              <a:t>effects of behavioural and lifestyle influences on offspring epigenetic patterns</a:t>
            </a:r>
          </a:p>
          <a:p>
            <a:r>
              <a:rPr lang="en-GB" dirty="0" smtClean="0"/>
              <a:t>Adolescent alcohol consumption habits</a:t>
            </a:r>
          </a:p>
          <a:p>
            <a:r>
              <a:rPr lang="en-GB" dirty="0" smtClean="0"/>
              <a:t>Eating </a:t>
            </a:r>
            <a:r>
              <a:rPr lang="en-GB" dirty="0" smtClean="0"/>
              <a:t>disorders</a:t>
            </a:r>
          </a:p>
          <a:p>
            <a:r>
              <a:rPr lang="en-GB" dirty="0" smtClean="0"/>
              <a:t>PTSD</a:t>
            </a:r>
          </a:p>
          <a:p>
            <a:r>
              <a:rPr lang="en-GB" dirty="0" smtClean="0"/>
              <a:t>Conduct problems</a:t>
            </a:r>
          </a:p>
          <a:p>
            <a:r>
              <a:rPr lang="en-GB" dirty="0" smtClean="0"/>
              <a:t>Early childhood adversity</a:t>
            </a:r>
            <a:endParaRPr lang="en-GB" dirty="0"/>
          </a:p>
        </p:txBody>
      </p:sp>
      <p:pic>
        <p:nvPicPr>
          <p:cNvPr id="4" name="Picture 2" descr="http://t2.gstatic.com/images?q=tbn:ANd9GcRO05sm4DYmm1aM61Hfd1xpKiggLVQKmZYItlB03hgW_SQfwC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97152"/>
            <a:ext cx="15240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79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genomealberta.ca/files/Images/blogs/Mikenomics_Pix/Time_DNA_Destiny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1775"/>
            <a:ext cx="5336654" cy="6897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17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err="1" smtClean="0"/>
              <a:t>Epigenetics</a:t>
            </a:r>
            <a:r>
              <a:rPr lang="en-GB" sz="3200" dirty="0" smtClean="0"/>
              <a:t>: a mechanism to explain how the genome ‘memorises’ environmental exposures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251520" y="1556792"/>
            <a:ext cx="4330824" cy="47525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GB" sz="2000" kern="0" dirty="0">
                <a:latin typeface="+mn-lt"/>
                <a:cs typeface="+mn-cs"/>
              </a:rPr>
              <a:t>“Changes to the genome which are inherited from one generation to the next which alter gene expression but which do not </a:t>
            </a:r>
            <a:r>
              <a:rPr lang="en-GB" sz="2000" kern="0" dirty="0" smtClean="0">
                <a:latin typeface="+mn-lt"/>
                <a:cs typeface="+mn-cs"/>
              </a:rPr>
              <a:t>alter the </a:t>
            </a:r>
            <a:r>
              <a:rPr lang="en-GB" sz="2000" kern="0" dirty="0">
                <a:latin typeface="+mn-lt"/>
                <a:cs typeface="+mn-cs"/>
              </a:rPr>
              <a:t>gene sequence</a:t>
            </a:r>
            <a:r>
              <a:rPr lang="en-GB" sz="2000" kern="0" dirty="0" smtClean="0">
                <a:latin typeface="+mn-lt"/>
                <a:cs typeface="+mn-cs"/>
              </a:rPr>
              <a:t>”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GB" sz="2000" kern="0" dirty="0" smtClean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 smtClean="0">
                <a:latin typeface="+mn-lt"/>
                <a:cs typeface="+mn-cs"/>
              </a:rPr>
              <a:t> </a:t>
            </a:r>
            <a:r>
              <a:rPr lang="en-GB" sz="2000" kern="0" dirty="0">
                <a:latin typeface="+mn-lt"/>
                <a:cs typeface="+mn-cs"/>
              </a:rPr>
              <a:t>DNA methylation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>
                <a:latin typeface="+mn-lt"/>
                <a:cs typeface="+mn-cs"/>
              </a:rPr>
              <a:t> </a:t>
            </a:r>
            <a:r>
              <a:rPr lang="en-GB" sz="2000" kern="0" dirty="0" err="1">
                <a:latin typeface="+mn-lt"/>
                <a:cs typeface="+mn-cs"/>
              </a:rPr>
              <a:t>Histone</a:t>
            </a:r>
            <a:r>
              <a:rPr lang="en-GB" sz="2000" kern="0" dirty="0">
                <a:latin typeface="+mn-lt"/>
                <a:cs typeface="+mn-cs"/>
              </a:rPr>
              <a:t> modification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>
                <a:latin typeface="+mn-lt"/>
                <a:cs typeface="+mn-cs"/>
              </a:rPr>
              <a:t> </a:t>
            </a:r>
            <a:r>
              <a:rPr lang="en-GB" sz="2000" kern="0" dirty="0" err="1" smtClean="0">
                <a:latin typeface="+mn-lt"/>
                <a:cs typeface="+mn-cs"/>
              </a:rPr>
              <a:t>microRNAs</a:t>
            </a:r>
            <a:endParaRPr lang="en-GB" sz="2000" kern="0" dirty="0" smtClean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GB" sz="2000" kern="0" dirty="0" smtClean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 smtClean="0">
                <a:latin typeface="+mn-lt"/>
                <a:cs typeface="+mn-cs"/>
              </a:rPr>
              <a:t> Somatic mitotic stability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 smtClean="0"/>
              <a:t> </a:t>
            </a:r>
            <a:r>
              <a:rPr lang="en-GB" sz="2000" kern="0" dirty="0" smtClean="0"/>
              <a:t>Germ-line epigenetic inheritance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 smtClean="0">
                <a:latin typeface="+mn-lt"/>
                <a:cs typeface="+mn-cs"/>
              </a:rPr>
              <a:t> </a:t>
            </a:r>
            <a:r>
              <a:rPr lang="en-GB" sz="2000" kern="0" dirty="0" smtClean="0">
                <a:latin typeface="+mn-lt"/>
                <a:cs typeface="+mn-cs"/>
              </a:rPr>
              <a:t>Trans-generational effects on phenotypic variation</a:t>
            </a:r>
            <a:endParaRPr lang="en-GB" sz="2000" kern="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GB" sz="2000" kern="0" dirty="0">
              <a:latin typeface="+mn-lt"/>
              <a:cs typeface="+mn-cs"/>
            </a:endParaRPr>
          </a:p>
        </p:txBody>
      </p:sp>
      <p:pic>
        <p:nvPicPr>
          <p:cNvPr id="9220" name="Picture 7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68438"/>
            <a:ext cx="3825875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13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Epigenetic patterns alter through the </a:t>
            </a:r>
            <a:r>
              <a:rPr lang="en-GB" sz="3600" dirty="0" err="1" smtClean="0"/>
              <a:t>lifecourse</a:t>
            </a:r>
            <a:endParaRPr lang="en-GB" sz="3600" dirty="0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63" y="1844675"/>
            <a:ext cx="68421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8" name="Group 18"/>
          <p:cNvGrpSpPr>
            <a:grpSpLocks/>
          </p:cNvGrpSpPr>
          <p:nvPr/>
        </p:nvGrpSpPr>
        <p:grpSpPr bwMode="auto">
          <a:xfrm>
            <a:off x="1135063" y="4422775"/>
            <a:ext cx="6791325" cy="1166813"/>
            <a:chOff x="715" y="2786"/>
            <a:chExt cx="4278" cy="735"/>
          </a:xfrm>
        </p:grpSpPr>
        <p:sp>
          <p:nvSpPr>
            <p:cNvPr id="242694" name="Rectangle 6"/>
            <p:cNvSpPr>
              <a:spLocks noChangeArrowheads="1"/>
            </p:cNvSpPr>
            <p:nvPr/>
          </p:nvSpPr>
          <p:spPr bwMode="auto">
            <a:xfrm>
              <a:off x="793" y="3158"/>
              <a:ext cx="590" cy="4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600">
                <a:latin typeface="+mn-lt"/>
                <a:cs typeface="Arial" charset="0"/>
              </a:endParaRPr>
            </a:p>
          </p:txBody>
        </p:sp>
        <p:sp>
          <p:nvSpPr>
            <p:cNvPr id="242695" name="Rectangle 7"/>
            <p:cNvSpPr>
              <a:spLocks noChangeArrowheads="1"/>
            </p:cNvSpPr>
            <p:nvPr/>
          </p:nvSpPr>
          <p:spPr bwMode="auto">
            <a:xfrm>
              <a:off x="1564" y="3158"/>
              <a:ext cx="590" cy="4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600">
                <a:latin typeface="+mn-lt"/>
                <a:cs typeface="Arial" charset="0"/>
              </a:endParaRPr>
            </a:p>
          </p:txBody>
        </p:sp>
        <p:sp>
          <p:nvSpPr>
            <p:cNvPr id="242696" name="Rectangle 8"/>
            <p:cNvSpPr>
              <a:spLocks noChangeArrowheads="1"/>
            </p:cNvSpPr>
            <p:nvPr/>
          </p:nvSpPr>
          <p:spPr bwMode="auto">
            <a:xfrm>
              <a:off x="2925" y="3158"/>
              <a:ext cx="1996" cy="4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600">
                <a:latin typeface="+mn-lt"/>
                <a:cs typeface="Arial" charset="0"/>
              </a:endParaRPr>
            </a:p>
          </p:txBody>
        </p:sp>
        <p:sp>
          <p:nvSpPr>
            <p:cNvPr id="242697" name="Rectangle 9"/>
            <p:cNvSpPr>
              <a:spLocks noChangeArrowheads="1"/>
            </p:cNvSpPr>
            <p:nvPr/>
          </p:nvSpPr>
          <p:spPr bwMode="auto">
            <a:xfrm>
              <a:off x="1700" y="3476"/>
              <a:ext cx="1679" cy="4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600">
                <a:latin typeface="+mn-lt"/>
                <a:cs typeface="Arial" charset="0"/>
              </a:endParaRPr>
            </a:p>
          </p:txBody>
        </p:sp>
        <p:sp>
          <p:nvSpPr>
            <p:cNvPr id="242698" name="Text Box 10"/>
            <p:cNvSpPr txBox="1">
              <a:spLocks noChangeArrowheads="1"/>
            </p:cNvSpPr>
            <p:nvPr/>
          </p:nvSpPr>
          <p:spPr bwMode="auto">
            <a:xfrm>
              <a:off x="715" y="2786"/>
              <a:ext cx="76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>
                  <a:latin typeface="+mn-lt"/>
                  <a:cs typeface="Arial" charset="0"/>
                </a:rPr>
                <a:t>Germline</a:t>
              </a:r>
            </a:p>
            <a:p>
              <a:pPr algn="ctr">
                <a:defRPr/>
              </a:pPr>
              <a:r>
                <a:rPr lang="en-GB" sz="1600">
                  <a:latin typeface="+mn-lt"/>
                  <a:cs typeface="Arial" charset="0"/>
                </a:rPr>
                <a:t>epimutation</a:t>
              </a:r>
            </a:p>
          </p:txBody>
        </p:sp>
        <p:sp>
          <p:nvSpPr>
            <p:cNvPr id="242699" name="Text Box 11"/>
            <p:cNvSpPr txBox="1">
              <a:spLocks noChangeArrowheads="1"/>
            </p:cNvSpPr>
            <p:nvPr/>
          </p:nvSpPr>
          <p:spPr bwMode="auto">
            <a:xfrm>
              <a:off x="1376" y="2795"/>
              <a:ext cx="10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>
                  <a:latin typeface="+mn-lt"/>
                  <a:cs typeface="Arial" charset="0"/>
                </a:rPr>
                <a:t>Parental genomic</a:t>
              </a:r>
            </a:p>
            <a:p>
              <a:pPr algn="ctr">
                <a:defRPr/>
              </a:pPr>
              <a:r>
                <a:rPr lang="en-GB" sz="1600">
                  <a:latin typeface="+mn-lt"/>
                  <a:cs typeface="Arial" charset="0"/>
                </a:rPr>
                <a:t>demethylation</a:t>
              </a:r>
            </a:p>
          </p:txBody>
        </p:sp>
        <p:sp>
          <p:nvSpPr>
            <p:cNvPr id="242700" name="Text Box 12"/>
            <p:cNvSpPr txBox="1">
              <a:spLocks noChangeArrowheads="1"/>
            </p:cNvSpPr>
            <p:nvPr/>
          </p:nvSpPr>
          <p:spPr bwMode="auto">
            <a:xfrm>
              <a:off x="2888" y="2886"/>
              <a:ext cx="210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>
                  <a:latin typeface="+mn-lt"/>
                  <a:cs typeface="Arial" charset="0"/>
                </a:rPr>
                <a:t>Epigenetic drift / somatic epimutation</a:t>
              </a:r>
            </a:p>
          </p:txBody>
        </p:sp>
        <p:sp>
          <p:nvSpPr>
            <p:cNvPr id="242701" name="Text Box 13"/>
            <p:cNvSpPr txBox="1">
              <a:spLocks noChangeArrowheads="1"/>
            </p:cNvSpPr>
            <p:nvPr/>
          </p:nvSpPr>
          <p:spPr bwMode="auto">
            <a:xfrm>
              <a:off x="1630" y="3283"/>
              <a:ext cx="222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>
                  <a:latin typeface="+mn-lt"/>
                  <a:cs typeface="Arial" charset="0"/>
                </a:rPr>
                <a:t>Developmental epigenetic programming</a:t>
              </a:r>
            </a:p>
          </p:txBody>
        </p:sp>
        <p:sp>
          <p:nvSpPr>
            <p:cNvPr id="242702" name="Rectangle 14"/>
            <p:cNvSpPr>
              <a:spLocks noChangeArrowheads="1"/>
            </p:cNvSpPr>
            <p:nvPr/>
          </p:nvSpPr>
          <p:spPr bwMode="auto">
            <a:xfrm>
              <a:off x="3423" y="3475"/>
              <a:ext cx="46" cy="4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600">
                <a:latin typeface="+mn-lt"/>
                <a:cs typeface="Arial" charset="0"/>
              </a:endParaRPr>
            </a:p>
          </p:txBody>
        </p:sp>
        <p:sp>
          <p:nvSpPr>
            <p:cNvPr id="242703" name="Rectangle 15"/>
            <p:cNvSpPr>
              <a:spLocks noChangeArrowheads="1"/>
            </p:cNvSpPr>
            <p:nvPr/>
          </p:nvSpPr>
          <p:spPr bwMode="auto">
            <a:xfrm>
              <a:off x="3605" y="3475"/>
              <a:ext cx="46" cy="4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600">
                <a:latin typeface="+mn-lt"/>
                <a:cs typeface="Arial" charset="0"/>
              </a:endParaRPr>
            </a:p>
          </p:txBody>
        </p:sp>
        <p:sp>
          <p:nvSpPr>
            <p:cNvPr id="242704" name="Rectangle 16"/>
            <p:cNvSpPr>
              <a:spLocks noChangeArrowheads="1"/>
            </p:cNvSpPr>
            <p:nvPr/>
          </p:nvSpPr>
          <p:spPr bwMode="auto">
            <a:xfrm>
              <a:off x="3514" y="3475"/>
              <a:ext cx="46" cy="4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600">
                <a:latin typeface="+mn-lt"/>
                <a:cs typeface="Arial" charset="0"/>
              </a:endParaRPr>
            </a:p>
          </p:txBody>
        </p:sp>
        <p:sp>
          <p:nvSpPr>
            <p:cNvPr id="242705" name="Rectangle 17"/>
            <p:cNvSpPr>
              <a:spLocks noChangeArrowheads="1"/>
            </p:cNvSpPr>
            <p:nvPr/>
          </p:nvSpPr>
          <p:spPr bwMode="auto">
            <a:xfrm>
              <a:off x="3696" y="3475"/>
              <a:ext cx="46" cy="4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1600">
                <a:latin typeface="+mn-lt"/>
                <a:cs typeface="Arial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06896" y="6042774"/>
            <a:ext cx="2549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Waterland</a:t>
            </a:r>
            <a:r>
              <a:rPr lang="en-GB" sz="1600" dirty="0" smtClean="0"/>
              <a:t>  </a:t>
            </a:r>
            <a:r>
              <a:rPr lang="en-GB" sz="1600" i="1" dirty="0" err="1" smtClean="0"/>
              <a:t>Nutr</a:t>
            </a:r>
            <a:r>
              <a:rPr lang="en-GB" sz="1600" i="1" dirty="0" smtClean="0"/>
              <a:t> Rev</a:t>
            </a:r>
            <a:r>
              <a:rPr lang="en-GB" sz="1600" dirty="0" smtClean="0"/>
              <a:t> 2008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7620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en-GB" sz="3200" dirty="0" smtClean="0"/>
              <a:t>A conceptual model linking </a:t>
            </a:r>
            <a:r>
              <a:rPr lang="en-GB" sz="3200" dirty="0" err="1" smtClean="0"/>
              <a:t>epigenetics</a:t>
            </a:r>
            <a:r>
              <a:rPr lang="en-GB" sz="3200" dirty="0" smtClean="0"/>
              <a:t> to cardiovascular disease and cardiovascular risk factors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6984776" cy="45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6165304"/>
            <a:ext cx="3111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Baccarelli et al. </a:t>
            </a:r>
            <a:r>
              <a:rPr lang="en-GB" sz="1600" i="1" dirty="0" smtClean="0"/>
              <a:t>Circulation</a:t>
            </a:r>
            <a:r>
              <a:rPr lang="en-GB" sz="1600" dirty="0" smtClean="0"/>
              <a:t> 2010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1245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The causal pathway</a:t>
            </a:r>
            <a:endParaRPr lang="en-GB" sz="3600" dirty="0"/>
          </a:p>
        </p:txBody>
      </p:sp>
      <p:sp>
        <p:nvSpPr>
          <p:cNvPr id="34" name="Rectangle 33"/>
          <p:cNvSpPr/>
          <p:nvPr/>
        </p:nvSpPr>
        <p:spPr>
          <a:xfrm>
            <a:off x="755576" y="3140968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Epigenetic patterns are phenotypic, there is </a:t>
            </a:r>
            <a:r>
              <a:rPr lang="en-GB" sz="2000" dirty="0"/>
              <a:t>nothing inherently different </a:t>
            </a:r>
            <a:r>
              <a:rPr lang="en-GB" sz="2000" dirty="0" smtClean="0"/>
              <a:t>than </a:t>
            </a:r>
            <a:r>
              <a:rPr lang="en-GB" sz="2000" dirty="0"/>
              <a:t>studying any other socially or behaviourally patterned phenotype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Extravagant </a:t>
            </a:r>
            <a:r>
              <a:rPr lang="en-GB" sz="2000" dirty="0"/>
              <a:t>claims </a:t>
            </a:r>
            <a:r>
              <a:rPr lang="en-GB" sz="2000" dirty="0" smtClean="0"/>
              <a:t>of the </a:t>
            </a:r>
            <a:r>
              <a:rPr lang="en-GB" sz="2000" dirty="0" err="1" smtClean="0"/>
              <a:t>utlity</a:t>
            </a:r>
            <a:r>
              <a:rPr lang="en-GB" sz="2000" dirty="0" smtClean="0"/>
              <a:t> of intermediate phenotypes have been made before – in the field of gene </a:t>
            </a:r>
            <a:r>
              <a:rPr lang="en-GB" sz="2000" dirty="0"/>
              <a:t>expression </a:t>
            </a:r>
            <a:r>
              <a:rPr lang="en-GB" sz="2000" dirty="0" smtClean="0"/>
              <a:t>- that </a:t>
            </a:r>
            <a:r>
              <a:rPr lang="en-GB" sz="2000" dirty="0"/>
              <a:t>failed to replicate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Rigorous approaches </a:t>
            </a:r>
            <a:r>
              <a:rPr lang="en-GB" sz="2000" dirty="0" smtClean="0"/>
              <a:t>are essential to ensure that meaningful inferences are made about causality</a:t>
            </a:r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latin typeface="+mn-lt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981139" y="1690217"/>
            <a:ext cx="7184114" cy="1018703"/>
            <a:chOff x="1042463" y="3068960"/>
            <a:chExt cx="7184114" cy="1018703"/>
          </a:xfrm>
        </p:grpSpPr>
        <p:sp>
          <p:nvSpPr>
            <p:cNvPr id="64" name="Rectangle 63"/>
            <p:cNvSpPr/>
            <p:nvPr/>
          </p:nvSpPr>
          <p:spPr>
            <a:xfrm>
              <a:off x="1043608" y="3079551"/>
              <a:ext cx="1364750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763688" y="3707740"/>
              <a:ext cx="6462889" cy="379923"/>
              <a:chOff x="1763688" y="3707740"/>
              <a:chExt cx="6479001" cy="37992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763688" y="3707740"/>
                <a:ext cx="659155" cy="378624"/>
                <a:chOff x="1763688" y="3707740"/>
                <a:chExt cx="659155" cy="378624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1763688" y="3717032"/>
                  <a:ext cx="659155" cy="369332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1763688" y="3707740"/>
                  <a:ext cx="6591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SNP</a:t>
                  </a:r>
                  <a:endParaRPr lang="en-GB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135251" y="3707740"/>
                <a:ext cx="1513738" cy="369332"/>
                <a:chOff x="3171843" y="2348880"/>
                <a:chExt cx="1513738" cy="369332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3171843" y="2348880"/>
                  <a:ext cx="1368152" cy="369332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239535" y="2348880"/>
                  <a:ext cx="14460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methylation</a:t>
                  </a:r>
                  <a:endParaRPr lang="en-GB" dirty="0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5021544" y="3718331"/>
                <a:ext cx="1416412" cy="369332"/>
                <a:chOff x="5058136" y="2359471"/>
                <a:chExt cx="1416412" cy="369332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5058136" y="2359471"/>
                  <a:ext cx="1416412" cy="36933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193094" y="2359471"/>
                  <a:ext cx="11864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expression</a:t>
                  </a:r>
                  <a:endParaRPr lang="en-GB" dirty="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6955157" y="3707740"/>
                <a:ext cx="1287532" cy="369332"/>
                <a:chOff x="6919741" y="2348880"/>
                <a:chExt cx="1287532" cy="369332"/>
              </a:xfrm>
              <a:solidFill>
                <a:schemeClr val="accent4">
                  <a:lumMod val="40000"/>
                  <a:lumOff val="60000"/>
                </a:schemeClr>
              </a:solidFill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6919741" y="2348880"/>
                  <a:ext cx="1287532" cy="369332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925773" y="2348880"/>
                  <a:ext cx="120878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phenotype</a:t>
                  </a:r>
                  <a:endParaRPr lang="en-GB" dirty="0"/>
                </a:p>
              </p:txBody>
            </p:sp>
          </p:grpSp>
          <p:cxnSp>
            <p:nvCxnSpPr>
              <p:cNvPr id="39" name="Straight Arrow Connector 38"/>
              <p:cNvCxnSpPr>
                <a:stCxn id="6" idx="3"/>
                <a:endCxn id="24" idx="1"/>
              </p:cNvCxnSpPr>
              <p:nvPr/>
            </p:nvCxnSpPr>
            <p:spPr>
              <a:xfrm>
                <a:off x="2422843" y="3892406"/>
                <a:ext cx="712408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24" idx="3"/>
                <a:endCxn id="27" idx="2"/>
              </p:cNvCxnSpPr>
              <p:nvPr/>
            </p:nvCxnSpPr>
            <p:spPr>
              <a:xfrm>
                <a:off x="4503403" y="3892406"/>
                <a:ext cx="518141" cy="1059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27" idx="6"/>
                <a:endCxn id="30" idx="1"/>
              </p:cNvCxnSpPr>
              <p:nvPr/>
            </p:nvCxnSpPr>
            <p:spPr>
              <a:xfrm flipV="1">
                <a:off x="6437956" y="3892406"/>
                <a:ext cx="517201" cy="1059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2421204" y="3068960"/>
              <a:ext cx="5805373" cy="379923"/>
              <a:chOff x="2422843" y="3707740"/>
              <a:chExt cx="5819846" cy="379923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135251" y="3707740"/>
                <a:ext cx="1513738" cy="369332"/>
                <a:chOff x="3171843" y="2348880"/>
                <a:chExt cx="1513738" cy="369332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3171843" y="2348880"/>
                  <a:ext cx="1368152" cy="369332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239535" y="2348880"/>
                  <a:ext cx="14460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methylation</a:t>
                  </a:r>
                  <a:endParaRPr lang="en-GB" dirty="0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5021544" y="3718331"/>
                <a:ext cx="1416412" cy="369332"/>
                <a:chOff x="5058136" y="2359471"/>
                <a:chExt cx="1416412" cy="369332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5058136" y="2359471"/>
                  <a:ext cx="1416412" cy="36933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193094" y="2359471"/>
                  <a:ext cx="11864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expression</a:t>
                  </a:r>
                  <a:endParaRPr lang="en-GB" dirty="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6955157" y="3707740"/>
                <a:ext cx="1287532" cy="369332"/>
                <a:chOff x="6919741" y="2348880"/>
                <a:chExt cx="1287532" cy="369332"/>
              </a:xfrm>
              <a:solidFill>
                <a:schemeClr val="accent4">
                  <a:lumMod val="40000"/>
                  <a:lumOff val="60000"/>
                </a:schemeClr>
              </a:solidFill>
            </p:grpSpPr>
            <p:sp>
              <p:nvSpPr>
                <p:cNvPr id="55" name="Rounded Rectangle 54"/>
                <p:cNvSpPr/>
                <p:nvPr/>
              </p:nvSpPr>
              <p:spPr>
                <a:xfrm>
                  <a:off x="6919741" y="2348880"/>
                  <a:ext cx="1287532" cy="369332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925773" y="2348880"/>
                  <a:ext cx="120878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phenotype</a:t>
                  </a:r>
                  <a:endParaRPr lang="en-GB" dirty="0"/>
                </a:p>
              </p:txBody>
            </p:sp>
          </p:grpSp>
          <p:cxnSp>
            <p:nvCxnSpPr>
              <p:cNvPr id="52" name="Straight Arrow Connector 51"/>
              <p:cNvCxnSpPr>
                <a:endCxn id="59" idx="1"/>
              </p:cNvCxnSpPr>
              <p:nvPr/>
            </p:nvCxnSpPr>
            <p:spPr>
              <a:xfrm>
                <a:off x="2422843" y="3892406"/>
                <a:ext cx="712408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59" idx="3"/>
                <a:endCxn id="57" idx="2"/>
              </p:cNvCxnSpPr>
              <p:nvPr/>
            </p:nvCxnSpPr>
            <p:spPr>
              <a:xfrm>
                <a:off x="4503403" y="3892406"/>
                <a:ext cx="518141" cy="1059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57" idx="6"/>
                <a:endCxn id="55" idx="1"/>
              </p:cNvCxnSpPr>
              <p:nvPr/>
            </p:nvCxnSpPr>
            <p:spPr>
              <a:xfrm flipV="1">
                <a:off x="6437956" y="3892406"/>
                <a:ext cx="517201" cy="1059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1042463" y="3068960"/>
              <a:ext cx="144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environment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526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Epigenetic variation – fundamental issues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Can we identify epigenetically variable regions of the genome?</a:t>
            </a:r>
          </a:p>
          <a:p>
            <a:r>
              <a:rPr lang="en-GB" dirty="0" smtClean="0"/>
              <a:t>Can we measure variation accurately in individuals and populations?</a:t>
            </a:r>
          </a:p>
          <a:p>
            <a:r>
              <a:rPr lang="en-GB" dirty="0" smtClean="0"/>
              <a:t>How to we assess temporal stability?</a:t>
            </a:r>
          </a:p>
          <a:p>
            <a:pPr lvl="1"/>
            <a:r>
              <a:rPr lang="en-GB" dirty="0" smtClean="0"/>
              <a:t>Developmentally determined changes</a:t>
            </a:r>
          </a:p>
          <a:p>
            <a:pPr lvl="1"/>
            <a:r>
              <a:rPr lang="en-GB" dirty="0" smtClean="0"/>
              <a:t>Stochastic variation</a:t>
            </a:r>
          </a:p>
          <a:p>
            <a:pPr lvl="1"/>
            <a:r>
              <a:rPr lang="en-GB" dirty="0" smtClean="0"/>
              <a:t>Environmentally-induced, exposure-related  fluctuations</a:t>
            </a:r>
          </a:p>
          <a:p>
            <a:pPr lvl="1"/>
            <a:r>
              <a:rPr lang="en-GB" dirty="0" smtClean="0"/>
              <a:t>Stable/persistent </a:t>
            </a:r>
            <a:r>
              <a:rPr lang="en-GB" dirty="0" err="1" smtClean="0"/>
              <a:t>vs</a:t>
            </a:r>
            <a:r>
              <a:rPr lang="en-GB" dirty="0" smtClean="0"/>
              <a:t> labile changes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730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Does smoking impact upon DNA methylation?</a:t>
            </a:r>
            <a:endParaRPr lang="en-GB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755576" y="3140968"/>
            <a:ext cx="7488832" cy="2664296"/>
            <a:chOff x="1115616" y="4695825"/>
            <a:chExt cx="6883965" cy="21621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4695825"/>
              <a:ext cx="2571750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5157192"/>
              <a:ext cx="4363685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027" y="1739565"/>
            <a:ext cx="8060421" cy="10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4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Epigenetic mediation of smoking and cardiovascular disease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Smoking associated with decreased </a:t>
            </a:r>
            <a:r>
              <a:rPr lang="en-GB" sz="2000" dirty="0" err="1" smtClean="0"/>
              <a:t>methylation</a:t>
            </a:r>
            <a:r>
              <a:rPr lang="en-GB" sz="2000" dirty="0" smtClean="0"/>
              <a:t> of the coagulation factor II receptor-like 3 gene (</a:t>
            </a:r>
            <a:r>
              <a:rPr lang="en-GB" sz="2000" i="1" dirty="0" smtClean="0"/>
              <a:t>F2RL3</a:t>
            </a:r>
            <a:r>
              <a:rPr lang="en-GB" sz="2000" dirty="0" smtClean="0"/>
              <a:t>) </a:t>
            </a:r>
          </a:p>
          <a:p>
            <a:r>
              <a:rPr lang="en-GB" sz="2000" dirty="0" smtClean="0"/>
              <a:t>Prompt increased expression of the protease-activated receptor-4 (PAR4)</a:t>
            </a:r>
          </a:p>
          <a:p>
            <a:r>
              <a:rPr lang="en-GB" sz="2000" dirty="0" smtClean="0"/>
              <a:t>Induces platelet activation (aggregation)</a:t>
            </a:r>
          </a:p>
          <a:p>
            <a:r>
              <a:rPr lang="en-GB" sz="2000" dirty="0" smtClean="0"/>
              <a:t>Plausible mechanism of smoking induced myocardial pathology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3568" y="3717032"/>
            <a:ext cx="7704856" cy="2304256"/>
            <a:chOff x="755576" y="4437112"/>
            <a:chExt cx="7704856" cy="2304256"/>
          </a:xfrm>
        </p:grpSpPr>
        <p:sp>
          <p:nvSpPr>
            <p:cNvPr id="6" name="TextBox 5"/>
            <p:cNvSpPr txBox="1"/>
            <p:nvPr/>
          </p:nvSpPr>
          <p:spPr>
            <a:xfrm>
              <a:off x="3700039" y="6095037"/>
              <a:ext cx="14480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↑ expression</a:t>
              </a:r>
            </a:p>
            <a:p>
              <a:pPr algn="ctr"/>
              <a:r>
                <a:rPr lang="en-GB" dirty="0" smtClean="0"/>
                <a:t>PAR4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36096" y="6095037"/>
              <a:ext cx="1294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↑ platelet </a:t>
              </a:r>
            </a:p>
            <a:p>
              <a:r>
                <a:rPr lang="en-GB" dirty="0" smtClean="0"/>
                <a:t>aggregation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4288" y="6093296"/>
              <a:ext cx="1276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↑ risk CVD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576" y="6084004"/>
              <a:ext cx="1229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↑ smoking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97657" y="4437112"/>
              <a:ext cx="7562775" cy="1844824"/>
              <a:chOff x="897657" y="4437112"/>
              <a:chExt cx="7562775" cy="1844824"/>
            </a:xfrm>
          </p:grpSpPr>
          <p:pic>
            <p:nvPicPr>
              <p:cNvPr id="3074" name="Picture 2" descr="http://t2.gstatic.com/images?q=tbn:ANd9GcQGHzzsMzeArY3qXkFmkQOY0NR_hAVmMKWWTWy7TPuvBL9ag2m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97657" y="4437112"/>
                <a:ext cx="1298079" cy="1584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78" name="Picture 6" descr="http://t1.gstatic.com/images?q=tbn:ANd9GcR2NYKG7JehN-JSz_kBAa8YyfvkUUEvn5wUYEQuC_p66ygTIM4-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5328084" y="4689140"/>
                <a:ext cx="1584176" cy="12241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80" name="Picture 8" descr="http://t2.gstatic.com/images?q=tbn:ANd9GcSjw93xcyhxuxhZruhh2v_5qZtU14ffKtQ5jHv4UCGBsZwqWwdre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64288" y="4509120"/>
                <a:ext cx="1296144" cy="1584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82" name="Picture 10" descr="http://t1.gstatic.com/images?q=tbn:ANd9GcSBRE9qsI-3lML6ywS4ASc3vZQ9H2mxFpvglJGS7ZXBxtyKwHjb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81847" y="4509120"/>
                <a:ext cx="1296144" cy="1592485"/>
              </a:xfrm>
              <a:prstGeom prst="rect">
                <a:avLst/>
              </a:prstGeom>
              <a:noFill/>
            </p:spPr>
          </p:pic>
          <p:pic>
            <p:nvPicPr>
              <p:cNvPr id="3084" name="Picture 12" descr="http://t2.gstatic.com/images?q=tbn:ANd9GcTkNgcXGjdc3Xx8-2SUPGlJFW3siwuw6twjmNe4FNLeIvS_XIIm-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77299" y="4437112"/>
                <a:ext cx="1114581" cy="1844824"/>
              </a:xfrm>
              <a:prstGeom prst="rect">
                <a:avLst/>
              </a:prstGeom>
              <a:noFill/>
            </p:spPr>
          </p:pic>
          <p:sp>
            <p:nvSpPr>
              <p:cNvPr id="14" name="Right Arrow 13"/>
              <p:cNvSpPr/>
              <p:nvPr/>
            </p:nvSpPr>
            <p:spPr>
              <a:xfrm>
                <a:off x="2195736" y="5013176"/>
                <a:ext cx="360040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3347864" y="5013176"/>
                <a:ext cx="360040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5148064" y="5013176"/>
                <a:ext cx="360040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6804248" y="5013176"/>
                <a:ext cx="360040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51720" y="6095037"/>
              <a:ext cx="15908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↓ </a:t>
              </a:r>
              <a:r>
                <a:rPr lang="en-GB" dirty="0" err="1" smtClean="0"/>
                <a:t>methylation</a:t>
              </a:r>
              <a:endParaRPr lang="en-GB" dirty="0" smtClean="0"/>
            </a:p>
            <a:p>
              <a:pPr algn="ctr"/>
              <a:r>
                <a:rPr lang="en-GB" i="1" dirty="0" smtClean="0"/>
                <a:t>F2RL3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616</Words>
  <Application>Microsoft Office PowerPoint</Application>
  <PresentationFormat>On-screen Show (4:3)</PresentationFormat>
  <Paragraphs>126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Epigenetic variation: a promising biomarker in health and disease?</vt:lpstr>
      <vt:lpstr>Slide 2</vt:lpstr>
      <vt:lpstr>Epigenetics: a mechanism to explain how the genome ‘memorises’ environmental exposures</vt:lpstr>
      <vt:lpstr>Epigenetic patterns alter through the lifecourse</vt:lpstr>
      <vt:lpstr>A conceptual model linking epigenetics to cardiovascular disease and cardiovascular risk factors</vt:lpstr>
      <vt:lpstr>The causal pathway</vt:lpstr>
      <vt:lpstr>Epigenetic variation – fundamental issues</vt:lpstr>
      <vt:lpstr>Does smoking impact upon DNA methylation?</vt:lpstr>
      <vt:lpstr>Epigenetic mediation of smoking and cardiovascular disease</vt:lpstr>
      <vt:lpstr>Age-related change in methylation</vt:lpstr>
      <vt:lpstr>Dietary influences on epigenetic variance in isogenic mice</vt:lpstr>
      <vt:lpstr>Slide 12</vt:lpstr>
      <vt:lpstr>‘Genetical epigenomics’: Extending the principles of Mendelian randomization</vt:lpstr>
      <vt:lpstr>Using cis SNPs to strengthen causal inference in a study of postnatal growth and childhood adiposity</vt:lpstr>
      <vt:lpstr>Applications in behaviour-related contexts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caroline</dc:creator>
  <cp:lastModifiedBy>caroline</cp:lastModifiedBy>
  <cp:revision>25</cp:revision>
  <dcterms:created xsi:type="dcterms:W3CDTF">2011-09-08T14:57:50Z</dcterms:created>
  <dcterms:modified xsi:type="dcterms:W3CDTF">2011-09-16T15:29:27Z</dcterms:modified>
</cp:coreProperties>
</file>